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5.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6.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7.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8.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9.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10.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1.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12.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4"/>
  </p:sldMasterIdLst>
  <p:notesMasterIdLst>
    <p:notesMasterId r:id="rId71"/>
  </p:notesMasterIdLst>
  <p:handoutMasterIdLst>
    <p:handoutMasterId r:id="rId72"/>
  </p:handoutMasterIdLst>
  <p:sldIdLst>
    <p:sldId id="349" r:id="rId5"/>
    <p:sldId id="2847" r:id="rId6"/>
    <p:sldId id="2350" r:id="rId7"/>
    <p:sldId id="2353" r:id="rId8"/>
    <p:sldId id="2356" r:id="rId9"/>
    <p:sldId id="407" r:id="rId10"/>
    <p:sldId id="2843" r:id="rId11"/>
    <p:sldId id="2603" r:id="rId12"/>
    <p:sldId id="2597" r:id="rId13"/>
    <p:sldId id="2559" r:id="rId14"/>
    <p:sldId id="2558" r:id="rId15"/>
    <p:sldId id="2560" r:id="rId16"/>
    <p:sldId id="2540" r:id="rId17"/>
    <p:sldId id="2848" r:id="rId18"/>
    <p:sldId id="2352" r:id="rId19"/>
    <p:sldId id="2309" r:id="rId20"/>
    <p:sldId id="433" r:id="rId21"/>
    <p:sldId id="318" r:id="rId22"/>
    <p:sldId id="1129" r:id="rId23"/>
    <p:sldId id="2355" r:id="rId24"/>
    <p:sldId id="2317" r:id="rId25"/>
    <p:sldId id="2604" r:id="rId26"/>
    <p:sldId id="2310" r:id="rId27"/>
    <p:sldId id="311" r:id="rId28"/>
    <p:sldId id="2846" r:id="rId29"/>
    <p:sldId id="1343" r:id="rId30"/>
    <p:sldId id="1344" r:id="rId31"/>
    <p:sldId id="1346" r:id="rId32"/>
    <p:sldId id="1345" r:id="rId33"/>
    <p:sldId id="1347" r:id="rId34"/>
    <p:sldId id="2600" r:id="rId35"/>
    <p:sldId id="2601" r:id="rId36"/>
    <p:sldId id="2602" r:id="rId37"/>
    <p:sldId id="350" r:id="rId38"/>
    <p:sldId id="283" r:id="rId39"/>
    <p:sldId id="1385" r:id="rId40"/>
    <p:sldId id="2314" r:id="rId41"/>
    <p:sldId id="312" r:id="rId42"/>
    <p:sldId id="2305" r:id="rId43"/>
    <p:sldId id="2359" r:id="rId44"/>
    <p:sldId id="353" r:id="rId45"/>
    <p:sldId id="2318" r:id="rId46"/>
    <p:sldId id="357" r:id="rId47"/>
    <p:sldId id="2343" r:id="rId48"/>
    <p:sldId id="2347" r:id="rId49"/>
    <p:sldId id="2346" r:id="rId50"/>
    <p:sldId id="2339" r:id="rId51"/>
    <p:sldId id="2308" r:id="rId52"/>
    <p:sldId id="2294" r:id="rId53"/>
    <p:sldId id="2295" r:id="rId54"/>
    <p:sldId id="2296" r:id="rId55"/>
    <p:sldId id="2307" r:id="rId56"/>
    <p:sldId id="348" r:id="rId57"/>
    <p:sldId id="2315" r:id="rId58"/>
    <p:sldId id="2311" r:id="rId59"/>
    <p:sldId id="2371" r:id="rId60"/>
    <p:sldId id="2348" r:id="rId61"/>
    <p:sldId id="2554" r:id="rId62"/>
    <p:sldId id="2362" r:id="rId63"/>
    <p:sldId id="2366" r:id="rId64"/>
    <p:sldId id="2368" r:id="rId65"/>
    <p:sldId id="2844" r:id="rId66"/>
    <p:sldId id="2365" r:id="rId67"/>
    <p:sldId id="2367" r:id="rId68"/>
    <p:sldId id="2370" r:id="rId69"/>
    <p:sldId id="2845" r:id="rId70"/>
  </p:sldIdLst>
  <p:sldSz cx="12192000" cy="6858000"/>
  <p:notesSz cx="7010400" cy="9236075"/>
  <p:custDataLst>
    <p:tags r:id="rId7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and Intro" id="{F6C15B84-5738-4870-BCE0-A3AC3E27835E}">
          <p14:sldIdLst>
            <p14:sldId id="349"/>
            <p14:sldId id="2847"/>
            <p14:sldId id="2350"/>
            <p14:sldId id="2353"/>
            <p14:sldId id="2356"/>
            <p14:sldId id="407"/>
            <p14:sldId id="2843"/>
            <p14:sldId id="2603"/>
            <p14:sldId id="2597"/>
            <p14:sldId id="2559"/>
            <p14:sldId id="2558"/>
            <p14:sldId id="2560"/>
            <p14:sldId id="2540"/>
            <p14:sldId id="2848"/>
          </p14:sldIdLst>
        </p14:section>
        <p14:section name="Architecture Review" id="{1C93E981-BF4E-4460-9B6B-FCC060CF7431}">
          <p14:sldIdLst>
            <p14:sldId id="2352"/>
            <p14:sldId id="2309"/>
            <p14:sldId id="433"/>
            <p14:sldId id="318"/>
          </p14:sldIdLst>
        </p14:section>
        <p14:section name="Quality Goals" id="{1119C754-CDC7-47E6-AA54-1645BA5C29A3}">
          <p14:sldIdLst>
            <p14:sldId id="1129"/>
            <p14:sldId id="2355"/>
            <p14:sldId id="2317"/>
            <p14:sldId id="2604"/>
          </p14:sldIdLst>
        </p14:section>
        <p14:section name="Architecture Views" id="{9FD6508C-9C33-4773-A129-30B12EC2104A}">
          <p14:sldIdLst>
            <p14:sldId id="2310"/>
            <p14:sldId id="311"/>
            <p14:sldId id="2846"/>
            <p14:sldId id="1343"/>
            <p14:sldId id="1344"/>
            <p14:sldId id="1346"/>
            <p14:sldId id="1345"/>
            <p14:sldId id="1347"/>
            <p14:sldId id="2600"/>
            <p14:sldId id="2601"/>
            <p14:sldId id="2602"/>
          </p14:sldIdLst>
        </p14:section>
        <p14:section name="Detailed Review" id="{A677C3C4-BA5D-486A-8E99-4CAAEE8BF433}">
          <p14:sldIdLst>
            <p14:sldId id="350"/>
            <p14:sldId id="283"/>
            <p14:sldId id="1385"/>
            <p14:sldId id="2314"/>
            <p14:sldId id="312"/>
            <p14:sldId id="2305"/>
            <p14:sldId id="2359"/>
            <p14:sldId id="353"/>
            <p14:sldId id="2318"/>
            <p14:sldId id="357"/>
          </p14:sldIdLst>
        </p14:section>
        <p14:section name="Support and Maintenance" id="{78BB72DF-5655-4A5E-AC58-B92A74AA05F5}">
          <p14:sldIdLst>
            <p14:sldId id="2343"/>
            <p14:sldId id="2347"/>
            <p14:sldId id="2346"/>
            <p14:sldId id="2339"/>
            <p14:sldId id="2308"/>
          </p14:sldIdLst>
        </p14:section>
        <p14:section name="Security" id="{441610FC-875D-4F23-9A03-E161158B393E}">
          <p14:sldIdLst>
            <p14:sldId id="2294"/>
            <p14:sldId id="2295"/>
            <p14:sldId id="2296"/>
            <p14:sldId id="2307"/>
            <p14:sldId id="348"/>
            <p14:sldId id="2315"/>
          </p14:sldIdLst>
        </p14:section>
        <p14:section name="Appendix" id="{09D09117-2362-4890-9F44-34F45D236C69}">
          <p14:sldIdLst>
            <p14:sldId id="2311"/>
            <p14:sldId id="2371"/>
            <p14:sldId id="2348"/>
            <p14:sldId id="2554"/>
            <p14:sldId id="2362"/>
            <p14:sldId id="2366"/>
            <p14:sldId id="2368"/>
            <p14:sldId id="2844"/>
            <p14:sldId id="2365"/>
            <p14:sldId id="2367"/>
            <p14:sldId id="2370"/>
            <p14:sldId id="284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09"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uart Hal Sands" initials="SHS" lastIdx="20" clrIdx="0"/>
  <p:cmAuthor id="1" name="Dee M. Goldschmidt" initials="DMG" lastIdx="1" clrIdx="1">
    <p:extLst>
      <p:ext uri="{19B8F6BF-5375-455C-9EA6-DF929625EA0E}">
        <p15:presenceInfo xmlns:p15="http://schemas.microsoft.com/office/powerpoint/2012/main" userId="S-1-5-21-1229272821-706699826-839522115-20702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4A8EF2"/>
    <a:srgbClr val="F79B4F"/>
    <a:srgbClr val="F8A968"/>
    <a:srgbClr val="F4F3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32" autoAdjust="0"/>
    <p:restoredTop sz="94694"/>
  </p:normalViewPr>
  <p:slideViewPr>
    <p:cSldViewPr snapToGrid="0">
      <p:cViewPr varScale="1">
        <p:scale>
          <a:sx n="74" d="100"/>
          <a:sy n="74" d="100"/>
        </p:scale>
        <p:origin x="336" y="5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909"/>
        <p:guide pos="220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ags" Target="tags/tag1.xml"/><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5.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AF35B2-85E2-4DA5-8ABD-068047E06D24}" type="doc">
      <dgm:prSet loTypeId="urn:microsoft.com/office/officeart/2005/8/layout/chevron1" loCatId="process" qsTypeId="urn:microsoft.com/office/officeart/2005/8/quickstyle/simple1" qsCatId="simple" csTypeId="urn:microsoft.com/office/officeart/2005/8/colors/colorful2" csCatId="colorful" phldr="1"/>
      <dgm:spPr/>
      <dgm:t>
        <a:bodyPr/>
        <a:lstStyle/>
        <a:p>
          <a:endParaRPr lang="en-US"/>
        </a:p>
      </dgm:t>
    </dgm:pt>
    <dgm:pt modelId="{50D3AD4A-08B6-4D0F-A06F-02AB21BCC41C}">
      <dgm:prSet/>
      <dgm:spPr/>
      <dgm:t>
        <a:bodyPr/>
        <a:lstStyle/>
        <a:p>
          <a:r>
            <a:rPr lang="en-US" dirty="0"/>
            <a:t>Existing Architecture Documentation Review</a:t>
          </a:r>
        </a:p>
      </dgm:t>
    </dgm:pt>
    <dgm:pt modelId="{3E5C0E10-5EC7-4B34-A620-408F64DB7C92}" type="parTrans" cxnId="{C8E282D9-849D-462F-AEBA-D57F48D6107A}">
      <dgm:prSet/>
      <dgm:spPr/>
      <dgm:t>
        <a:bodyPr/>
        <a:lstStyle/>
        <a:p>
          <a:endParaRPr lang="en-US"/>
        </a:p>
      </dgm:t>
    </dgm:pt>
    <dgm:pt modelId="{AF07B460-6F58-4107-8854-D56BF5786650}" type="sibTrans" cxnId="{C8E282D9-849D-462F-AEBA-D57F48D6107A}">
      <dgm:prSet/>
      <dgm:spPr/>
      <dgm:t>
        <a:bodyPr/>
        <a:lstStyle/>
        <a:p>
          <a:endParaRPr lang="en-US"/>
        </a:p>
      </dgm:t>
    </dgm:pt>
    <dgm:pt modelId="{C31984AA-4FFD-4C60-9C8A-FDFB75311DF6}">
      <dgm:prSet/>
      <dgm:spPr/>
      <dgm:t>
        <a:bodyPr/>
        <a:lstStyle/>
        <a:p>
          <a:r>
            <a:rPr lang="en-US" dirty="0"/>
            <a:t>Deep Dive Information Collection</a:t>
          </a:r>
        </a:p>
      </dgm:t>
    </dgm:pt>
    <dgm:pt modelId="{8158B46C-EBA1-44B5-83DA-6A1E028DACC9}" type="parTrans" cxnId="{00B3D75D-340D-4CCE-BF31-13EC62B08436}">
      <dgm:prSet/>
      <dgm:spPr/>
      <dgm:t>
        <a:bodyPr/>
        <a:lstStyle/>
        <a:p>
          <a:endParaRPr lang="en-US"/>
        </a:p>
      </dgm:t>
    </dgm:pt>
    <dgm:pt modelId="{842130FC-09A8-4FF8-80D7-16BC65C1B933}" type="sibTrans" cxnId="{00B3D75D-340D-4CCE-BF31-13EC62B08436}">
      <dgm:prSet/>
      <dgm:spPr/>
      <dgm:t>
        <a:bodyPr/>
        <a:lstStyle/>
        <a:p>
          <a:endParaRPr lang="en-US"/>
        </a:p>
      </dgm:t>
    </dgm:pt>
    <dgm:pt modelId="{B9ADFC70-711A-4E88-A1B9-874FCF10CBE8}">
      <dgm:prSet/>
      <dgm:spPr/>
      <dgm:t>
        <a:bodyPr/>
        <a:lstStyle/>
        <a:p>
          <a:r>
            <a:rPr lang="en-US"/>
            <a:t>Consultation with Microsoft and Cognizant</a:t>
          </a:r>
        </a:p>
      </dgm:t>
    </dgm:pt>
    <dgm:pt modelId="{024352AB-5DC0-471F-92F5-E18DE322EA55}" type="parTrans" cxnId="{7EF24A93-0CB2-4600-BD66-35B53B19E5A8}">
      <dgm:prSet/>
      <dgm:spPr/>
      <dgm:t>
        <a:bodyPr/>
        <a:lstStyle/>
        <a:p>
          <a:endParaRPr lang="en-US"/>
        </a:p>
      </dgm:t>
    </dgm:pt>
    <dgm:pt modelId="{F64F3EA4-80B7-4144-9F73-E1B2FDCB3E34}" type="sibTrans" cxnId="{7EF24A93-0CB2-4600-BD66-35B53B19E5A8}">
      <dgm:prSet/>
      <dgm:spPr/>
      <dgm:t>
        <a:bodyPr/>
        <a:lstStyle/>
        <a:p>
          <a:endParaRPr lang="en-US"/>
        </a:p>
      </dgm:t>
    </dgm:pt>
    <dgm:pt modelId="{80A4F97A-D5CF-42A1-9097-A0BE154F808E}">
      <dgm:prSet/>
      <dgm:spPr/>
      <dgm:t>
        <a:bodyPr/>
        <a:lstStyle/>
        <a:p>
          <a:r>
            <a:rPr lang="en-US" dirty="0"/>
            <a:t>Tenant leaders and technical SME Interviews</a:t>
          </a:r>
        </a:p>
      </dgm:t>
    </dgm:pt>
    <dgm:pt modelId="{CE0DCE9D-4225-4685-94BD-34AE80F49521}" type="parTrans" cxnId="{3C6D93D9-A33F-4950-8A88-20D6ABCD3772}">
      <dgm:prSet/>
      <dgm:spPr/>
      <dgm:t>
        <a:bodyPr/>
        <a:lstStyle/>
        <a:p>
          <a:endParaRPr lang="en-US"/>
        </a:p>
      </dgm:t>
    </dgm:pt>
    <dgm:pt modelId="{A994C284-2A41-4FFD-9D03-334B00DAF4D0}" type="sibTrans" cxnId="{3C6D93D9-A33F-4950-8A88-20D6ABCD3772}">
      <dgm:prSet/>
      <dgm:spPr/>
      <dgm:t>
        <a:bodyPr/>
        <a:lstStyle/>
        <a:p>
          <a:endParaRPr lang="en-US"/>
        </a:p>
      </dgm:t>
    </dgm:pt>
    <dgm:pt modelId="{B8460986-0270-42D3-912E-2323B280DDEA}">
      <dgm:prSet/>
      <dgm:spPr/>
      <dgm:t>
        <a:bodyPr/>
        <a:lstStyle/>
        <a:p>
          <a:r>
            <a:rPr lang="en-US" dirty="0"/>
            <a:t>Executive deep dive Architecture review</a:t>
          </a:r>
        </a:p>
      </dgm:t>
    </dgm:pt>
    <dgm:pt modelId="{4B54EDA8-CE4E-47E6-854C-4143A3FBBCB4}" type="parTrans" cxnId="{DEE91F24-28D8-4CEB-9634-FD3AE1139E35}">
      <dgm:prSet/>
      <dgm:spPr/>
      <dgm:t>
        <a:bodyPr/>
        <a:lstStyle/>
        <a:p>
          <a:endParaRPr lang="en-US"/>
        </a:p>
      </dgm:t>
    </dgm:pt>
    <dgm:pt modelId="{718ABE3A-B30E-4769-8B27-4E4CB6874B9E}" type="sibTrans" cxnId="{DEE91F24-28D8-4CEB-9634-FD3AE1139E35}">
      <dgm:prSet/>
      <dgm:spPr/>
      <dgm:t>
        <a:bodyPr/>
        <a:lstStyle/>
        <a:p>
          <a:endParaRPr lang="en-US"/>
        </a:p>
      </dgm:t>
    </dgm:pt>
    <dgm:pt modelId="{044BECA4-441F-4AE4-AEE4-16C15A7EDD5D}" type="pres">
      <dgm:prSet presAssocID="{52AF35B2-85E2-4DA5-8ABD-068047E06D24}" presName="Name0" presStyleCnt="0">
        <dgm:presLayoutVars>
          <dgm:dir/>
          <dgm:animLvl val="lvl"/>
          <dgm:resizeHandles val="exact"/>
        </dgm:presLayoutVars>
      </dgm:prSet>
      <dgm:spPr/>
      <dgm:t>
        <a:bodyPr/>
        <a:lstStyle/>
        <a:p>
          <a:endParaRPr lang="en-US"/>
        </a:p>
      </dgm:t>
    </dgm:pt>
    <dgm:pt modelId="{71956184-1105-4AF0-8D81-729938B72002}" type="pres">
      <dgm:prSet presAssocID="{50D3AD4A-08B6-4D0F-A06F-02AB21BCC41C}" presName="parTxOnly" presStyleLbl="node1" presStyleIdx="0" presStyleCnt="5">
        <dgm:presLayoutVars>
          <dgm:chMax val="0"/>
          <dgm:chPref val="0"/>
          <dgm:bulletEnabled val="1"/>
        </dgm:presLayoutVars>
      </dgm:prSet>
      <dgm:spPr/>
      <dgm:t>
        <a:bodyPr/>
        <a:lstStyle/>
        <a:p>
          <a:endParaRPr lang="en-US"/>
        </a:p>
      </dgm:t>
    </dgm:pt>
    <dgm:pt modelId="{B145C43B-A973-47A4-93A8-DD48DA501AD9}" type="pres">
      <dgm:prSet presAssocID="{AF07B460-6F58-4107-8854-D56BF5786650}" presName="parTxOnlySpace" presStyleCnt="0"/>
      <dgm:spPr/>
    </dgm:pt>
    <dgm:pt modelId="{9D2DF67F-2012-4A4E-8F97-F72F896F2539}" type="pres">
      <dgm:prSet presAssocID="{C31984AA-4FFD-4C60-9C8A-FDFB75311DF6}" presName="parTxOnly" presStyleLbl="node1" presStyleIdx="1" presStyleCnt="5">
        <dgm:presLayoutVars>
          <dgm:chMax val="0"/>
          <dgm:chPref val="0"/>
          <dgm:bulletEnabled val="1"/>
        </dgm:presLayoutVars>
      </dgm:prSet>
      <dgm:spPr/>
      <dgm:t>
        <a:bodyPr/>
        <a:lstStyle/>
        <a:p>
          <a:endParaRPr lang="en-US"/>
        </a:p>
      </dgm:t>
    </dgm:pt>
    <dgm:pt modelId="{9AF174FD-5797-4378-AAEE-EEFE2126DE96}" type="pres">
      <dgm:prSet presAssocID="{842130FC-09A8-4FF8-80D7-16BC65C1B933}" presName="parTxOnlySpace" presStyleCnt="0"/>
      <dgm:spPr/>
    </dgm:pt>
    <dgm:pt modelId="{F9548298-F8CC-49DC-8EBF-5DC56694BC31}" type="pres">
      <dgm:prSet presAssocID="{B9ADFC70-711A-4E88-A1B9-874FCF10CBE8}" presName="parTxOnly" presStyleLbl="node1" presStyleIdx="2" presStyleCnt="5">
        <dgm:presLayoutVars>
          <dgm:chMax val="0"/>
          <dgm:chPref val="0"/>
          <dgm:bulletEnabled val="1"/>
        </dgm:presLayoutVars>
      </dgm:prSet>
      <dgm:spPr/>
      <dgm:t>
        <a:bodyPr/>
        <a:lstStyle/>
        <a:p>
          <a:endParaRPr lang="en-US"/>
        </a:p>
      </dgm:t>
    </dgm:pt>
    <dgm:pt modelId="{A33E1038-7A02-465F-AC44-8CAD07E8EDC8}" type="pres">
      <dgm:prSet presAssocID="{F64F3EA4-80B7-4144-9F73-E1B2FDCB3E34}" presName="parTxOnlySpace" presStyleCnt="0"/>
      <dgm:spPr/>
    </dgm:pt>
    <dgm:pt modelId="{1C83FC57-74C3-4FA8-B14C-66423B334B65}" type="pres">
      <dgm:prSet presAssocID="{80A4F97A-D5CF-42A1-9097-A0BE154F808E}" presName="parTxOnly" presStyleLbl="node1" presStyleIdx="3" presStyleCnt="5">
        <dgm:presLayoutVars>
          <dgm:chMax val="0"/>
          <dgm:chPref val="0"/>
          <dgm:bulletEnabled val="1"/>
        </dgm:presLayoutVars>
      </dgm:prSet>
      <dgm:spPr/>
      <dgm:t>
        <a:bodyPr/>
        <a:lstStyle/>
        <a:p>
          <a:endParaRPr lang="en-US"/>
        </a:p>
      </dgm:t>
    </dgm:pt>
    <dgm:pt modelId="{34156FEC-0C6C-4B4A-AFBA-02F5468462C4}" type="pres">
      <dgm:prSet presAssocID="{A994C284-2A41-4FFD-9D03-334B00DAF4D0}" presName="parTxOnlySpace" presStyleCnt="0"/>
      <dgm:spPr/>
    </dgm:pt>
    <dgm:pt modelId="{53C3A55A-E194-44A6-96E3-71CD7EC7AF41}" type="pres">
      <dgm:prSet presAssocID="{B8460986-0270-42D3-912E-2323B280DDEA}" presName="parTxOnly" presStyleLbl="node1" presStyleIdx="4" presStyleCnt="5">
        <dgm:presLayoutVars>
          <dgm:chMax val="0"/>
          <dgm:chPref val="0"/>
          <dgm:bulletEnabled val="1"/>
        </dgm:presLayoutVars>
      </dgm:prSet>
      <dgm:spPr/>
      <dgm:t>
        <a:bodyPr/>
        <a:lstStyle/>
        <a:p>
          <a:endParaRPr lang="en-US"/>
        </a:p>
      </dgm:t>
    </dgm:pt>
  </dgm:ptLst>
  <dgm:cxnLst>
    <dgm:cxn modelId="{7EF24A93-0CB2-4600-BD66-35B53B19E5A8}" srcId="{52AF35B2-85E2-4DA5-8ABD-068047E06D24}" destId="{B9ADFC70-711A-4E88-A1B9-874FCF10CBE8}" srcOrd="2" destOrd="0" parTransId="{024352AB-5DC0-471F-92F5-E18DE322EA55}" sibTransId="{F64F3EA4-80B7-4144-9F73-E1B2FDCB3E34}"/>
    <dgm:cxn modelId="{69D8F073-4512-4F87-AC2F-833B5B93267F}" type="presOf" srcId="{50D3AD4A-08B6-4D0F-A06F-02AB21BCC41C}" destId="{71956184-1105-4AF0-8D81-729938B72002}" srcOrd="0" destOrd="0" presId="urn:microsoft.com/office/officeart/2005/8/layout/chevron1"/>
    <dgm:cxn modelId="{3C6D93D9-A33F-4950-8A88-20D6ABCD3772}" srcId="{52AF35B2-85E2-4DA5-8ABD-068047E06D24}" destId="{80A4F97A-D5CF-42A1-9097-A0BE154F808E}" srcOrd="3" destOrd="0" parTransId="{CE0DCE9D-4225-4685-94BD-34AE80F49521}" sibTransId="{A994C284-2A41-4FFD-9D03-334B00DAF4D0}"/>
    <dgm:cxn modelId="{9B40CC52-DDCA-4871-9406-0BCA60CC50E4}" type="presOf" srcId="{80A4F97A-D5CF-42A1-9097-A0BE154F808E}" destId="{1C83FC57-74C3-4FA8-B14C-66423B334B65}" srcOrd="0" destOrd="0" presId="urn:microsoft.com/office/officeart/2005/8/layout/chevron1"/>
    <dgm:cxn modelId="{BE17340C-3B03-427A-9133-C3D7C34EBBE0}" type="presOf" srcId="{B8460986-0270-42D3-912E-2323B280DDEA}" destId="{53C3A55A-E194-44A6-96E3-71CD7EC7AF41}" srcOrd="0" destOrd="0" presId="urn:microsoft.com/office/officeart/2005/8/layout/chevron1"/>
    <dgm:cxn modelId="{4C32020B-2EC4-4450-B368-707AB142B471}" type="presOf" srcId="{B9ADFC70-711A-4E88-A1B9-874FCF10CBE8}" destId="{F9548298-F8CC-49DC-8EBF-5DC56694BC31}" srcOrd="0" destOrd="0" presId="urn:microsoft.com/office/officeart/2005/8/layout/chevron1"/>
    <dgm:cxn modelId="{4E5FE42C-F64C-41C5-A3E9-3CE891F6B459}" type="presOf" srcId="{C31984AA-4FFD-4C60-9C8A-FDFB75311DF6}" destId="{9D2DF67F-2012-4A4E-8F97-F72F896F2539}" srcOrd="0" destOrd="0" presId="urn:microsoft.com/office/officeart/2005/8/layout/chevron1"/>
    <dgm:cxn modelId="{DEE91F24-28D8-4CEB-9634-FD3AE1139E35}" srcId="{52AF35B2-85E2-4DA5-8ABD-068047E06D24}" destId="{B8460986-0270-42D3-912E-2323B280DDEA}" srcOrd="4" destOrd="0" parTransId="{4B54EDA8-CE4E-47E6-854C-4143A3FBBCB4}" sibTransId="{718ABE3A-B30E-4769-8B27-4E4CB6874B9E}"/>
    <dgm:cxn modelId="{35B10BCA-9463-47B4-82C0-0B7D2AE9D260}" type="presOf" srcId="{52AF35B2-85E2-4DA5-8ABD-068047E06D24}" destId="{044BECA4-441F-4AE4-AEE4-16C15A7EDD5D}" srcOrd="0" destOrd="0" presId="urn:microsoft.com/office/officeart/2005/8/layout/chevron1"/>
    <dgm:cxn modelId="{00B3D75D-340D-4CCE-BF31-13EC62B08436}" srcId="{52AF35B2-85E2-4DA5-8ABD-068047E06D24}" destId="{C31984AA-4FFD-4C60-9C8A-FDFB75311DF6}" srcOrd="1" destOrd="0" parTransId="{8158B46C-EBA1-44B5-83DA-6A1E028DACC9}" sibTransId="{842130FC-09A8-4FF8-80D7-16BC65C1B933}"/>
    <dgm:cxn modelId="{C8E282D9-849D-462F-AEBA-D57F48D6107A}" srcId="{52AF35B2-85E2-4DA5-8ABD-068047E06D24}" destId="{50D3AD4A-08B6-4D0F-A06F-02AB21BCC41C}" srcOrd="0" destOrd="0" parTransId="{3E5C0E10-5EC7-4B34-A620-408F64DB7C92}" sibTransId="{AF07B460-6F58-4107-8854-D56BF5786650}"/>
    <dgm:cxn modelId="{00474E0F-C5FE-4ABC-9527-2B044BC4D823}" type="presParOf" srcId="{044BECA4-441F-4AE4-AEE4-16C15A7EDD5D}" destId="{71956184-1105-4AF0-8D81-729938B72002}" srcOrd="0" destOrd="0" presId="urn:microsoft.com/office/officeart/2005/8/layout/chevron1"/>
    <dgm:cxn modelId="{D892A2BD-C478-481B-B784-C0A86FC9BF6E}" type="presParOf" srcId="{044BECA4-441F-4AE4-AEE4-16C15A7EDD5D}" destId="{B145C43B-A973-47A4-93A8-DD48DA501AD9}" srcOrd="1" destOrd="0" presId="urn:microsoft.com/office/officeart/2005/8/layout/chevron1"/>
    <dgm:cxn modelId="{7F6B2D97-D4E4-4F32-B745-06EE3751D3E9}" type="presParOf" srcId="{044BECA4-441F-4AE4-AEE4-16C15A7EDD5D}" destId="{9D2DF67F-2012-4A4E-8F97-F72F896F2539}" srcOrd="2" destOrd="0" presId="urn:microsoft.com/office/officeart/2005/8/layout/chevron1"/>
    <dgm:cxn modelId="{23374FA8-9F02-4E43-A5CB-F50378E105B7}" type="presParOf" srcId="{044BECA4-441F-4AE4-AEE4-16C15A7EDD5D}" destId="{9AF174FD-5797-4378-AAEE-EEFE2126DE96}" srcOrd="3" destOrd="0" presId="urn:microsoft.com/office/officeart/2005/8/layout/chevron1"/>
    <dgm:cxn modelId="{4AA37979-B66F-4A21-9C75-0F306F93DF88}" type="presParOf" srcId="{044BECA4-441F-4AE4-AEE4-16C15A7EDD5D}" destId="{F9548298-F8CC-49DC-8EBF-5DC56694BC31}" srcOrd="4" destOrd="0" presId="urn:microsoft.com/office/officeart/2005/8/layout/chevron1"/>
    <dgm:cxn modelId="{F204A8C1-7A1B-4C2F-8539-525A7DFEB5BC}" type="presParOf" srcId="{044BECA4-441F-4AE4-AEE4-16C15A7EDD5D}" destId="{A33E1038-7A02-465F-AC44-8CAD07E8EDC8}" srcOrd="5" destOrd="0" presId="urn:microsoft.com/office/officeart/2005/8/layout/chevron1"/>
    <dgm:cxn modelId="{09B35974-F998-41A9-810B-145C480C0412}" type="presParOf" srcId="{044BECA4-441F-4AE4-AEE4-16C15A7EDD5D}" destId="{1C83FC57-74C3-4FA8-B14C-66423B334B65}" srcOrd="6" destOrd="0" presId="urn:microsoft.com/office/officeart/2005/8/layout/chevron1"/>
    <dgm:cxn modelId="{CD7F9D68-08FB-40CC-91C9-09F47323D9C6}" type="presParOf" srcId="{044BECA4-441F-4AE4-AEE4-16C15A7EDD5D}" destId="{34156FEC-0C6C-4B4A-AFBA-02F5468462C4}" srcOrd="7" destOrd="0" presId="urn:microsoft.com/office/officeart/2005/8/layout/chevron1"/>
    <dgm:cxn modelId="{E503F107-E039-4021-A429-4A051B3E93FA}" type="presParOf" srcId="{044BECA4-441F-4AE4-AEE4-16C15A7EDD5D}" destId="{53C3A55A-E194-44A6-96E3-71CD7EC7AF41}"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956184-1105-4AF0-8D81-729938B72002}">
      <dsp:nvSpPr>
        <dsp:cNvPr id="0" name=""/>
        <dsp:cNvSpPr/>
      </dsp:nvSpPr>
      <dsp:spPr>
        <a:xfrm>
          <a:off x="2978" y="126331"/>
          <a:ext cx="2651147" cy="1060458"/>
        </a:xfrm>
        <a:prstGeom prst="chevron">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a:t>Existing Architecture Documentation Review</a:t>
          </a:r>
        </a:p>
      </dsp:txBody>
      <dsp:txXfrm>
        <a:off x="533207" y="126331"/>
        <a:ext cx="1590689" cy="1060458"/>
      </dsp:txXfrm>
    </dsp:sp>
    <dsp:sp modelId="{9D2DF67F-2012-4A4E-8F97-F72F896F2539}">
      <dsp:nvSpPr>
        <dsp:cNvPr id="0" name=""/>
        <dsp:cNvSpPr/>
      </dsp:nvSpPr>
      <dsp:spPr>
        <a:xfrm>
          <a:off x="2389011" y="126331"/>
          <a:ext cx="2651147" cy="1060458"/>
        </a:xfrm>
        <a:prstGeom prst="chevron">
          <a:avLst/>
        </a:prstGeom>
        <a:solidFill>
          <a:schemeClr val="accent2">
            <a:hueOff val="28360"/>
            <a:satOff val="3260"/>
            <a:lumOff val="-25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a:t>Deep Dive Information Collection</a:t>
          </a:r>
        </a:p>
      </dsp:txBody>
      <dsp:txXfrm>
        <a:off x="2919240" y="126331"/>
        <a:ext cx="1590689" cy="1060458"/>
      </dsp:txXfrm>
    </dsp:sp>
    <dsp:sp modelId="{F9548298-F8CC-49DC-8EBF-5DC56694BC31}">
      <dsp:nvSpPr>
        <dsp:cNvPr id="0" name=""/>
        <dsp:cNvSpPr/>
      </dsp:nvSpPr>
      <dsp:spPr>
        <a:xfrm>
          <a:off x="4775044" y="126331"/>
          <a:ext cx="2651147" cy="1060458"/>
        </a:xfrm>
        <a:prstGeom prst="chevron">
          <a:avLst/>
        </a:prstGeom>
        <a:solidFill>
          <a:schemeClr val="accent2">
            <a:hueOff val="56720"/>
            <a:satOff val="6519"/>
            <a:lumOff val="-5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a:t>Consultation with Microsoft and Cognizant</a:t>
          </a:r>
        </a:p>
      </dsp:txBody>
      <dsp:txXfrm>
        <a:off x="5305273" y="126331"/>
        <a:ext cx="1590689" cy="1060458"/>
      </dsp:txXfrm>
    </dsp:sp>
    <dsp:sp modelId="{1C83FC57-74C3-4FA8-B14C-66423B334B65}">
      <dsp:nvSpPr>
        <dsp:cNvPr id="0" name=""/>
        <dsp:cNvSpPr/>
      </dsp:nvSpPr>
      <dsp:spPr>
        <a:xfrm>
          <a:off x="7161076" y="126331"/>
          <a:ext cx="2651147" cy="1060458"/>
        </a:xfrm>
        <a:prstGeom prst="chevron">
          <a:avLst/>
        </a:prstGeom>
        <a:solidFill>
          <a:schemeClr val="accent2">
            <a:hueOff val="85079"/>
            <a:satOff val="9779"/>
            <a:lumOff val="-779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a:t>Tenant leaders and technical SME Interviews</a:t>
          </a:r>
        </a:p>
      </dsp:txBody>
      <dsp:txXfrm>
        <a:off x="7691305" y="126331"/>
        <a:ext cx="1590689" cy="1060458"/>
      </dsp:txXfrm>
    </dsp:sp>
    <dsp:sp modelId="{53C3A55A-E194-44A6-96E3-71CD7EC7AF41}">
      <dsp:nvSpPr>
        <dsp:cNvPr id="0" name=""/>
        <dsp:cNvSpPr/>
      </dsp:nvSpPr>
      <dsp:spPr>
        <a:xfrm>
          <a:off x="9547109" y="126331"/>
          <a:ext cx="2651147" cy="1060458"/>
        </a:xfrm>
        <a:prstGeom prst="chevron">
          <a:avLst/>
        </a:prstGeom>
        <a:solidFill>
          <a:schemeClr val="accent2">
            <a:hueOff val="113439"/>
            <a:satOff val="13039"/>
            <a:lumOff val="-1039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a:t>Executive deep dive Architecture review</a:t>
          </a:r>
        </a:p>
      </dsp:txBody>
      <dsp:txXfrm>
        <a:off x="10077338" y="126331"/>
        <a:ext cx="1590689" cy="1060458"/>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image" Target="../media/image8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6EE8FA-559D-4B83-BA20-3C39F240BF60}" type="datetimeFigureOut">
              <a:rPr lang="en-US" smtClean="0"/>
              <a:t>10/31/2019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30ADC2-76CA-45A8-8B22-12618B97EA51}" type="slidenum">
              <a:rPr lang="en-US" smtClean="0"/>
              <a:t>‹#›</a:t>
            </a:fld>
            <a:endParaRPr lang="en-US"/>
          </a:p>
        </p:txBody>
      </p:sp>
    </p:spTree>
    <p:extLst>
      <p:ext uri="{BB962C8B-B14F-4D97-AF65-F5344CB8AC3E}">
        <p14:creationId xmlns:p14="http://schemas.microsoft.com/office/powerpoint/2010/main" val="10882990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jpeg>
</file>

<file path=ppt/media/image23.png>
</file>

<file path=ppt/media/image24.png>
</file>

<file path=ppt/media/image25.png>
</file>

<file path=ppt/media/image26.png>
</file>

<file path=ppt/media/image27.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41.tiff>
</file>

<file path=ppt/media/image42.png>
</file>

<file path=ppt/media/image43.tiff>
</file>

<file path=ppt/media/image44.png>
</file>

<file path=ppt/media/image45.png>
</file>

<file path=ppt/media/image46.png>
</file>

<file path=ppt/media/image46.svg>
</file>

<file path=ppt/media/image47.tiff>
</file>

<file path=ppt/media/image48.png>
</file>

<file path=ppt/media/image49.png>
</file>

<file path=ppt/media/image5.png>
</file>

<file path=ppt/media/image50.png>
</file>

<file path=ppt/media/image51.png>
</file>

<file path=ppt/media/image52.jpeg>
</file>

<file path=ppt/media/image53.png>
</file>

<file path=ppt/media/image54.png>
</file>

<file path=ppt/media/image55.png>
</file>

<file path=ppt/media/image56.png>
</file>

<file path=ppt/media/image57.png>
</file>

<file path=ppt/media/image58.jpeg>
</file>

<file path=ppt/media/image59.tiff>
</file>

<file path=ppt/media/image6.png>
</file>

<file path=ppt/media/image60.png>
</file>

<file path=ppt/media/image61.png>
</file>

<file path=ppt/media/image62.jpeg>
</file>

<file path=ppt/media/image63.png>
</file>

<file path=ppt/media/image66.png>
</file>

<file path=ppt/media/image68.jpeg>
</file>

<file path=ppt/media/image69.png>
</file>

<file path=ppt/media/image7.png>
</file>

<file path=ppt/media/image70.png>
</file>

<file path=ppt/media/image71.png>
</file>

<file path=ppt/media/image72.jpg>
</file>

<file path=ppt/media/image73.jpeg>
</file>

<file path=ppt/media/image74.png>
</file>

<file path=ppt/media/image75.png>
</file>

<file path=ppt/media/image76.png>
</file>

<file path=ppt/media/image77.png>
</file>

<file path=ppt/media/image78.png>
</file>

<file path=ppt/media/image79.png>
</file>

<file path=ppt/media/image8.png>
</file>

<file path=ppt/media/image80.jpeg>
</file>

<file path=ppt/media/image81.jpeg>
</file>

<file path=ppt/media/image84.jpeg>
</file>

<file path=ppt/media/image85.jpeg>
</file>

<file path=ppt/media/image86.jpeg>
</file>

<file path=ppt/media/image8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FF0E69C7-8DC0-44B6-9C4D-9AD0B08DE161}" type="datetimeFigureOut">
              <a:rPr lang="en-US" smtClean="0"/>
              <a:t>10/31/2019</a:t>
            </a:fld>
            <a:endParaRPr lang="en-US"/>
          </a:p>
        </p:txBody>
      </p:sp>
      <p:sp>
        <p:nvSpPr>
          <p:cNvPr id="4" name="Slide Image Placeholder 3"/>
          <p:cNvSpPr>
            <a:spLocks noGrp="1" noRot="1" noChangeAspect="1"/>
          </p:cNvSpPr>
          <p:nvPr>
            <p:ph type="sldImg" idx="2"/>
          </p:nvPr>
        </p:nvSpPr>
        <p:spPr>
          <a:xfrm>
            <a:off x="425450" y="692150"/>
            <a:ext cx="6159500"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E2BB46B8-1253-49AD-9727-86C989E10968}" type="slidenum">
              <a:rPr lang="en-US" smtClean="0"/>
              <a:t>‹#›</a:t>
            </a:fld>
            <a:endParaRPr lang="en-US"/>
          </a:p>
        </p:txBody>
      </p:sp>
    </p:spTree>
    <p:extLst>
      <p:ext uri="{BB962C8B-B14F-4D97-AF65-F5344CB8AC3E}">
        <p14:creationId xmlns:p14="http://schemas.microsoft.com/office/powerpoint/2010/main" val="2016658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Have not conducted deep dive on: design and code analysis, configurations, architecture verification, consensus of recommendations across all stakeholders, cost estimates of recommendations</a:t>
            </a:r>
          </a:p>
        </p:txBody>
      </p:sp>
      <p:sp>
        <p:nvSpPr>
          <p:cNvPr id="4" name="Slide Number Placeholder 3"/>
          <p:cNvSpPr>
            <a:spLocks noGrp="1"/>
          </p:cNvSpPr>
          <p:nvPr>
            <p:ph type="sldNum" sz="quarter" idx="5"/>
          </p:nvPr>
        </p:nvSpPr>
        <p:spPr/>
        <p:txBody>
          <a:bodyPr/>
          <a:lstStyle/>
          <a:p>
            <a:fld id="{E2BB46B8-1253-49AD-9727-86C989E10968}" type="slidenum">
              <a:rPr lang="en-US" smtClean="0"/>
              <a:t>4</a:t>
            </a:fld>
            <a:endParaRPr lang="en-US"/>
          </a:p>
        </p:txBody>
      </p:sp>
    </p:spTree>
    <p:extLst>
      <p:ext uri="{BB962C8B-B14F-4D97-AF65-F5344CB8AC3E}">
        <p14:creationId xmlns:p14="http://schemas.microsoft.com/office/powerpoint/2010/main" val="9306538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40F79880-4BC3-408C-97C1-D6DA8E97FCAB}" type="slidenum">
              <a:rPr lang="en-US" altLang="en-US" smtClean="0"/>
              <a:pPr>
                <a:defRPr/>
              </a:pPr>
              <a:t>44</a:t>
            </a:fld>
            <a:endParaRPr lang="en-US" altLang="en-US"/>
          </a:p>
        </p:txBody>
      </p:sp>
    </p:spTree>
    <p:extLst>
      <p:ext uri="{BB962C8B-B14F-4D97-AF65-F5344CB8AC3E}">
        <p14:creationId xmlns:p14="http://schemas.microsoft.com/office/powerpoint/2010/main" val="26572600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2BB46B8-1253-49AD-9727-86C989E10968}" type="slidenum">
              <a:rPr lang="en-US" smtClean="0"/>
              <a:t>51</a:t>
            </a:fld>
            <a:endParaRPr lang="en-US"/>
          </a:p>
        </p:txBody>
      </p:sp>
    </p:spTree>
    <p:extLst>
      <p:ext uri="{BB962C8B-B14F-4D97-AF65-F5344CB8AC3E}">
        <p14:creationId xmlns:p14="http://schemas.microsoft.com/office/powerpoint/2010/main" val="3284473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40F79880-4BC3-408C-97C1-D6DA8E97FCAB}" type="slidenum">
              <a:rPr lang="en-US" altLang="en-US" smtClean="0"/>
              <a:pPr>
                <a:defRPr/>
              </a:pPr>
              <a:t>56</a:t>
            </a:fld>
            <a:endParaRPr lang="en-US" altLang="en-US"/>
          </a:p>
        </p:txBody>
      </p:sp>
    </p:spTree>
    <p:extLst>
      <p:ext uri="{BB962C8B-B14F-4D97-AF65-F5344CB8AC3E}">
        <p14:creationId xmlns:p14="http://schemas.microsoft.com/office/powerpoint/2010/main" val="31169565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&lt;&lt;My suggestion – skip this slide altogether. There is another slide that is similar and more relevant&gt;&gt;</a:t>
            </a:r>
          </a:p>
        </p:txBody>
      </p:sp>
      <p:sp>
        <p:nvSpPr>
          <p:cNvPr id="4" name="Slide Number Placeholder 3"/>
          <p:cNvSpPr>
            <a:spLocks noGrp="1"/>
          </p:cNvSpPr>
          <p:nvPr>
            <p:ph type="sldNum" sz="quarter" idx="5"/>
          </p:nvPr>
        </p:nvSpPr>
        <p:spPr/>
        <p:txBody>
          <a:bodyPr/>
          <a:lstStyle/>
          <a:p>
            <a:pPr>
              <a:defRPr/>
            </a:pPr>
            <a:fld id="{40F79880-4BC3-408C-97C1-D6DA8E97FCAB}" type="slidenum">
              <a:rPr lang="en-US" altLang="en-US" smtClean="0"/>
              <a:pPr>
                <a:defRPr/>
              </a:pPr>
              <a:t>6</a:t>
            </a:fld>
            <a:endParaRPr lang="en-US" altLang="en-US"/>
          </a:p>
        </p:txBody>
      </p:sp>
    </p:spTree>
    <p:extLst>
      <p:ext uri="{BB962C8B-B14F-4D97-AF65-F5344CB8AC3E}">
        <p14:creationId xmlns:p14="http://schemas.microsoft.com/office/powerpoint/2010/main" val="2293092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dirty="0">
                <a:effectLst/>
              </a:rPr>
              <a:t>ADLS/Hive choices above lead to increased hops and increasing latency in tenant zone</a:t>
            </a:r>
          </a:p>
          <a:p>
            <a:endParaRPr lang="en-US" dirty="0"/>
          </a:p>
        </p:txBody>
      </p:sp>
      <p:sp>
        <p:nvSpPr>
          <p:cNvPr id="4" name="Slide Number Placeholder 3"/>
          <p:cNvSpPr>
            <a:spLocks noGrp="1"/>
          </p:cNvSpPr>
          <p:nvPr>
            <p:ph type="sldNum" sz="quarter" idx="5"/>
          </p:nvPr>
        </p:nvSpPr>
        <p:spPr/>
        <p:txBody>
          <a:bodyPr/>
          <a:lstStyle/>
          <a:p>
            <a:fld id="{E2BB46B8-1253-49AD-9727-86C989E10968}" type="slidenum">
              <a:rPr lang="en-US" smtClean="0"/>
              <a:t>8</a:t>
            </a:fld>
            <a:endParaRPr lang="en-US"/>
          </a:p>
        </p:txBody>
      </p:sp>
    </p:spTree>
    <p:extLst>
      <p:ext uri="{BB962C8B-B14F-4D97-AF65-F5344CB8AC3E}">
        <p14:creationId xmlns:p14="http://schemas.microsoft.com/office/powerpoint/2010/main" val="486105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A404CBE9-E8B2-4FDD-9F4B-CB503ECEC5F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10981">
              <a:lnSpc>
                <a:spcPct val="95000"/>
              </a:lnSpc>
              <a:spcBef>
                <a:spcPct val="35000"/>
              </a:spcBef>
              <a:defRPr sz="1200">
                <a:solidFill>
                  <a:schemeClr val="tx1"/>
                </a:solidFill>
                <a:latin typeface="Arial" panose="020B0604020202020204" pitchFamily="34" charset="0"/>
                <a:ea typeface="MS PGothic" panose="020B0600070205080204" pitchFamily="34" charset="-128"/>
                <a:cs typeface="Arial" panose="020B0604020202020204" pitchFamily="34" charset="0"/>
              </a:defRPr>
            </a:lvl1pPr>
            <a:lvl2pPr marL="811559" indent="-312137"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248552"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747972"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247393"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746814"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3246235"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745656"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4245076"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fontAlgn="base">
              <a:lnSpc>
                <a:spcPct val="100000"/>
              </a:lnSpc>
              <a:spcBef>
                <a:spcPct val="0"/>
              </a:spcBef>
              <a:spcAft>
                <a:spcPct val="0"/>
              </a:spcAft>
              <a:defRPr/>
            </a:pPr>
            <a:fld id="{DB54B46F-1E86-47F8-B868-C9F5FA42FBBE}" type="slidenum">
              <a:rPr lang="en-US" altLang="en-US" sz="1000">
                <a:solidFill>
                  <a:srgbClr val="000000"/>
                </a:solidFill>
              </a:rPr>
              <a:pPr fontAlgn="base">
                <a:lnSpc>
                  <a:spcPct val="100000"/>
                </a:lnSpc>
                <a:spcBef>
                  <a:spcPct val="0"/>
                </a:spcBef>
                <a:spcAft>
                  <a:spcPct val="0"/>
                </a:spcAft>
                <a:defRPr/>
              </a:pPr>
              <a:t>9</a:t>
            </a:fld>
            <a:endParaRPr lang="en-US" altLang="en-US" sz="1000">
              <a:solidFill>
                <a:srgbClr val="000000"/>
              </a:solidFill>
            </a:endParaRPr>
          </a:p>
        </p:txBody>
      </p:sp>
      <p:sp>
        <p:nvSpPr>
          <p:cNvPr id="13315" name="Rectangle 2">
            <a:extLst>
              <a:ext uri="{FF2B5EF4-FFF2-40B4-BE49-F238E27FC236}">
                <a16:creationId xmlns:a16="http://schemas.microsoft.com/office/drawing/2014/main" id="{CDF28362-1FC8-43C4-AEBF-A25FBB6B1898}"/>
              </a:ext>
            </a:extLst>
          </p:cNvPr>
          <p:cNvSpPr>
            <a:spLocks noGrp="1" noRot="1" noChangeAspect="1" noChangeArrowheads="1" noTextEdit="1"/>
          </p:cNvSpPr>
          <p:nvPr>
            <p:ph type="sldImg"/>
          </p:nvPr>
        </p:nvSpPr>
        <p:spPr>
          <a:xfrm>
            <a:off x="566738" y="752475"/>
            <a:ext cx="6670675" cy="3752850"/>
          </a:xfrm>
          <a:ln/>
        </p:spPr>
      </p:sp>
      <p:sp>
        <p:nvSpPr>
          <p:cNvPr id="13316" name="Rectangle 3">
            <a:extLst>
              <a:ext uri="{FF2B5EF4-FFF2-40B4-BE49-F238E27FC236}">
                <a16:creationId xmlns:a16="http://schemas.microsoft.com/office/drawing/2014/main" id="{46CDB190-2500-4342-A6FE-036C9BDE6F0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556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40BEE376-1B7A-4CB9-94ED-D3B547473B94}"/>
              </a:ext>
            </a:extLst>
          </p:cNvPr>
          <p:cNvSpPr>
            <a:spLocks noGrp="1" noRot="1" noChangeAspect="1" noChangeArrowheads="1" noTextEdit="1"/>
          </p:cNvSpPr>
          <p:nvPr>
            <p:ph type="sldImg"/>
          </p:nvPr>
        </p:nvSpPr>
        <p:spPr>
          <a:ln/>
        </p:spPr>
      </p:sp>
      <p:sp>
        <p:nvSpPr>
          <p:cNvPr id="11267" name="Notes Placeholder 2">
            <a:extLst>
              <a:ext uri="{FF2B5EF4-FFF2-40B4-BE49-F238E27FC236}">
                <a16:creationId xmlns:a16="http://schemas.microsoft.com/office/drawing/2014/main" id="{A3E53DAD-6A49-44DF-ABBE-FC4AC3AB83F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Arial" panose="020B0604020202020204" pitchFamily="34" charset="0"/>
                <a:cs typeface="Arial" panose="020B0604020202020204" pitchFamily="34" charset="0"/>
              </a:rPr>
              <a:t>Follow formatting requirements on pages 22-23. Two pages maximum for Executive Summary.</a:t>
            </a:r>
          </a:p>
          <a:p>
            <a:pPr eaLnBrk="1" hangingPunct="1"/>
            <a:endParaRPr lang="en-US" altLang="en-US">
              <a:latin typeface="Arial" panose="020B0604020202020204" pitchFamily="34" charset="0"/>
              <a:cs typeface="Arial" panose="020B0604020202020204" pitchFamily="34" charset="0"/>
            </a:endParaRPr>
          </a:p>
          <a:p>
            <a:pPr eaLnBrk="1" hangingPunct="1">
              <a:spcBef>
                <a:spcPct val="50000"/>
              </a:spcBef>
            </a:pPr>
            <a:r>
              <a:rPr lang="en-US" altLang="en-US" b="1" u="sng">
                <a:latin typeface="Arial" panose="020B0604020202020204" pitchFamily="34" charset="0"/>
                <a:cs typeface="Arial" panose="020B0604020202020204" pitchFamily="34" charset="0"/>
              </a:rPr>
              <a:t>Additional Guidelines</a:t>
            </a:r>
          </a:p>
          <a:p>
            <a:pPr eaLnBrk="1" hangingPunct="1">
              <a:spcBef>
                <a:spcPct val="50000"/>
              </a:spcBef>
              <a:buFontTx/>
              <a:buChar char="•"/>
            </a:pPr>
            <a:r>
              <a:rPr lang="en-US" altLang="en-US">
                <a:latin typeface="Arial" panose="020B0604020202020204" pitchFamily="34" charset="0"/>
                <a:cs typeface="Arial" panose="020B0604020202020204" pitchFamily="34" charset="0"/>
              </a:rPr>
              <a:t>If an investment is driven by regulatory requirements, please cite the applicable regulations.</a:t>
            </a:r>
          </a:p>
          <a:p>
            <a:pPr eaLnBrk="1" hangingPunct="1">
              <a:spcBef>
                <a:spcPct val="50000"/>
              </a:spcBef>
              <a:buFontTx/>
              <a:buChar char="•"/>
            </a:pPr>
            <a:r>
              <a:rPr lang="en-US" altLang="en-US">
                <a:latin typeface="Arial" panose="020B0604020202020204" pitchFamily="34" charset="0"/>
                <a:cs typeface="Arial" panose="020B0604020202020204" pitchFamily="34" charset="0"/>
              </a:rPr>
              <a:t>If an investment is based on a certain expected membership / patient volume, please cite the supporting source (i.e., an approved strategic plan, officially published updates, or other verifiable source).</a:t>
            </a:r>
          </a:p>
          <a:p>
            <a:pPr eaLnBrk="1" hangingPunct="1"/>
            <a:endParaRPr lang="en-US" altLang="en-US">
              <a:latin typeface="Arial" panose="020B0604020202020204" pitchFamily="34" charset="0"/>
              <a:cs typeface="Arial" panose="020B0604020202020204" pitchFamily="34" charset="0"/>
            </a:endParaRPr>
          </a:p>
          <a:p>
            <a:pPr eaLnBrk="1" hangingPunct="1"/>
            <a:r>
              <a:rPr lang="en-US" altLang="en-US" b="1" u="sng">
                <a:latin typeface="Arial" panose="020B0604020202020204" pitchFamily="34" charset="0"/>
                <a:cs typeface="Arial" panose="020B0604020202020204" pitchFamily="34" charset="0"/>
              </a:rPr>
              <a:t>Amendments</a:t>
            </a:r>
            <a:r>
              <a:rPr lang="en-US" altLang="en-US" b="1">
                <a:latin typeface="Arial" panose="020B0604020202020204" pitchFamily="34" charset="0"/>
                <a:cs typeface="Arial" panose="020B0604020202020204" pitchFamily="34" charset="0"/>
              </a:rPr>
              <a:t>: </a:t>
            </a:r>
            <a:r>
              <a:rPr lang="en-US" altLang="en-US">
                <a:latin typeface="Arial" panose="020B0604020202020204" pitchFamily="34" charset="0"/>
                <a:cs typeface="Arial" panose="020B0604020202020204" pitchFamily="34" charset="0"/>
              </a:rPr>
              <a:t>Describe what original assumptions have changed, and why. </a:t>
            </a:r>
          </a:p>
          <a:p>
            <a:pPr eaLnBrk="1" hangingPunct="1"/>
            <a:endParaRPr lang="en-US" altLang="en-US">
              <a:latin typeface="Arial" panose="020B0604020202020204" pitchFamily="34" charset="0"/>
            </a:endParaRPr>
          </a:p>
        </p:txBody>
      </p:sp>
      <p:sp>
        <p:nvSpPr>
          <p:cNvPr id="11268" name="Slide Number Placeholder 3">
            <a:extLst>
              <a:ext uri="{FF2B5EF4-FFF2-40B4-BE49-F238E27FC236}">
                <a16:creationId xmlns:a16="http://schemas.microsoft.com/office/drawing/2014/main" id="{685C1B44-6D49-472D-B02A-40AF17C0627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100">
                <a:solidFill>
                  <a:schemeClr val="tx1"/>
                </a:solidFill>
                <a:latin typeface="Arial" panose="020B0604020202020204" pitchFamily="34" charset="0"/>
                <a:ea typeface="ＭＳ Ｐゴシック" panose="020B0600070205080204" pitchFamily="34" charset="-128"/>
              </a:defRPr>
            </a:lvl1pPr>
            <a:lvl2pPr marL="38508287" indent="-38044138">
              <a:spcBef>
                <a:spcPct val="30000"/>
              </a:spcBef>
              <a:defRPr sz="1100">
                <a:solidFill>
                  <a:schemeClr val="tx1"/>
                </a:solidFill>
                <a:latin typeface="Arial" panose="020B0604020202020204" pitchFamily="34" charset="0"/>
                <a:ea typeface="ＭＳ Ｐゴシック" panose="020B0600070205080204" pitchFamily="34" charset="-128"/>
              </a:defRPr>
            </a:lvl2pPr>
            <a:lvl3pPr marL="1160374" indent="-232075">
              <a:spcBef>
                <a:spcPct val="30000"/>
              </a:spcBef>
              <a:defRPr sz="1100">
                <a:solidFill>
                  <a:schemeClr val="tx1"/>
                </a:solidFill>
                <a:latin typeface="Arial" panose="020B0604020202020204" pitchFamily="34" charset="0"/>
                <a:ea typeface="ＭＳ Ｐゴシック" panose="020B0600070205080204" pitchFamily="34" charset="-128"/>
              </a:defRPr>
            </a:lvl3pPr>
            <a:lvl4pPr marL="1624523" indent="-232075">
              <a:spcBef>
                <a:spcPct val="30000"/>
              </a:spcBef>
              <a:defRPr sz="1100">
                <a:solidFill>
                  <a:schemeClr val="tx1"/>
                </a:solidFill>
                <a:latin typeface="Arial" panose="020B0604020202020204" pitchFamily="34" charset="0"/>
                <a:ea typeface="ＭＳ Ｐゴシック" panose="020B0600070205080204" pitchFamily="34" charset="-128"/>
              </a:defRPr>
            </a:lvl4pPr>
            <a:lvl5pPr marL="2088672" indent="-232075">
              <a:spcBef>
                <a:spcPct val="30000"/>
              </a:spcBef>
              <a:defRPr sz="1100">
                <a:solidFill>
                  <a:schemeClr val="tx1"/>
                </a:solidFill>
                <a:latin typeface="Arial" panose="020B0604020202020204" pitchFamily="34" charset="0"/>
                <a:ea typeface="ＭＳ Ｐゴシック" panose="020B0600070205080204" pitchFamily="34" charset="-128"/>
              </a:defRPr>
            </a:lvl5pPr>
            <a:lvl6pPr marL="2552822" indent="-232075" eaLnBrk="0" fontAlgn="base" hangingPunct="0">
              <a:spcBef>
                <a:spcPct val="30000"/>
              </a:spcBef>
              <a:spcAft>
                <a:spcPct val="0"/>
              </a:spcAft>
              <a:defRPr sz="1100">
                <a:solidFill>
                  <a:schemeClr val="tx1"/>
                </a:solidFill>
                <a:latin typeface="Arial" panose="020B0604020202020204" pitchFamily="34" charset="0"/>
                <a:ea typeface="ＭＳ Ｐゴシック" panose="020B0600070205080204" pitchFamily="34" charset="-128"/>
              </a:defRPr>
            </a:lvl6pPr>
            <a:lvl7pPr marL="3016971" indent="-232075" eaLnBrk="0" fontAlgn="base" hangingPunct="0">
              <a:spcBef>
                <a:spcPct val="30000"/>
              </a:spcBef>
              <a:spcAft>
                <a:spcPct val="0"/>
              </a:spcAft>
              <a:defRPr sz="1100">
                <a:solidFill>
                  <a:schemeClr val="tx1"/>
                </a:solidFill>
                <a:latin typeface="Arial" panose="020B0604020202020204" pitchFamily="34" charset="0"/>
                <a:ea typeface="ＭＳ Ｐゴシック" panose="020B0600070205080204" pitchFamily="34" charset="-128"/>
              </a:defRPr>
            </a:lvl7pPr>
            <a:lvl8pPr marL="3481121" indent="-232075" eaLnBrk="0" fontAlgn="base" hangingPunct="0">
              <a:spcBef>
                <a:spcPct val="30000"/>
              </a:spcBef>
              <a:spcAft>
                <a:spcPct val="0"/>
              </a:spcAft>
              <a:defRPr sz="1100">
                <a:solidFill>
                  <a:schemeClr val="tx1"/>
                </a:solidFill>
                <a:latin typeface="Arial" panose="020B0604020202020204" pitchFamily="34" charset="0"/>
                <a:ea typeface="ＭＳ Ｐゴシック" panose="020B0600070205080204" pitchFamily="34" charset="-128"/>
              </a:defRPr>
            </a:lvl8pPr>
            <a:lvl9pPr marL="3945270" indent="-232075" eaLnBrk="0" fontAlgn="base" hangingPunct="0">
              <a:spcBef>
                <a:spcPct val="30000"/>
              </a:spcBef>
              <a:spcAft>
                <a:spcPct val="0"/>
              </a:spcAft>
              <a:defRPr sz="1100">
                <a:solidFill>
                  <a:schemeClr val="tx1"/>
                </a:solidFill>
                <a:latin typeface="Arial" panose="020B0604020202020204" pitchFamily="34" charset="0"/>
                <a:ea typeface="ＭＳ Ｐゴシック" panose="020B0600070205080204" pitchFamily="34" charset="-128"/>
              </a:defRPr>
            </a:lvl9pPr>
          </a:lstStyle>
          <a:p>
            <a:pPr>
              <a:spcBef>
                <a:spcPct val="0"/>
              </a:spcBef>
            </a:pPr>
            <a:fld id="{5F52AFEE-256D-432B-83AC-163219054202}" type="slidenum">
              <a:rPr lang="en-US" altLang="en-US" sz="1200" smtClean="0"/>
              <a:pPr>
                <a:spcBef>
                  <a:spcPct val="0"/>
                </a:spcBef>
              </a:pPr>
              <a:t>17</a:t>
            </a:fld>
            <a:endParaRPr lang="en-US" altLang="en-US" sz="1200"/>
          </a:p>
        </p:txBody>
      </p:sp>
    </p:spTree>
    <p:extLst>
      <p:ext uri="{BB962C8B-B14F-4D97-AF65-F5344CB8AC3E}">
        <p14:creationId xmlns:p14="http://schemas.microsoft.com/office/powerpoint/2010/main" val="3633110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40F79880-4BC3-408C-97C1-D6DA8E97FCAB}" type="slidenum">
              <a:rPr lang="en-US" altLang="en-US" smtClean="0"/>
              <a:pPr>
                <a:defRPr/>
              </a:pPr>
              <a:t>19</a:t>
            </a:fld>
            <a:endParaRPr lang="en-US" altLang="en-US"/>
          </a:p>
        </p:txBody>
      </p:sp>
    </p:spTree>
    <p:extLst>
      <p:ext uri="{BB962C8B-B14F-4D97-AF65-F5344CB8AC3E}">
        <p14:creationId xmlns:p14="http://schemas.microsoft.com/office/powerpoint/2010/main" val="1516271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2BB46B8-1253-49AD-9727-86C989E10968}" type="slidenum">
              <a:rPr lang="en-US" smtClean="0"/>
              <a:t>24</a:t>
            </a:fld>
            <a:endParaRPr lang="en-US"/>
          </a:p>
        </p:txBody>
      </p:sp>
    </p:spTree>
    <p:extLst>
      <p:ext uri="{BB962C8B-B14F-4D97-AF65-F5344CB8AC3E}">
        <p14:creationId xmlns:p14="http://schemas.microsoft.com/office/powerpoint/2010/main" val="1442441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A404CBE9-E8B2-4FDD-9F4B-CB503ECEC5F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10981">
              <a:lnSpc>
                <a:spcPct val="95000"/>
              </a:lnSpc>
              <a:spcBef>
                <a:spcPct val="35000"/>
              </a:spcBef>
              <a:defRPr sz="1200">
                <a:solidFill>
                  <a:schemeClr val="tx1"/>
                </a:solidFill>
                <a:latin typeface="Arial" panose="020B0604020202020204" pitchFamily="34" charset="0"/>
                <a:ea typeface="MS PGothic" panose="020B0600070205080204" pitchFamily="34" charset="-128"/>
                <a:cs typeface="Arial" panose="020B0604020202020204" pitchFamily="34" charset="0"/>
              </a:defRPr>
            </a:lvl1pPr>
            <a:lvl2pPr marL="811559" indent="-312137"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248552"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747972"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247393" indent="-249711" defTabSz="1010981">
              <a:lnSpc>
                <a:spcPct val="95000"/>
              </a:lnSpc>
              <a:spcBef>
                <a:spcPct val="35000"/>
              </a:spcBef>
              <a:defRPr sz="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746814"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3246235"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745656"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4245076" indent="-249711" defTabSz="1010981" eaLnBrk="0" fontAlgn="base" hangingPunct="0">
              <a:lnSpc>
                <a:spcPct val="95000"/>
              </a:lnSpc>
              <a:spcBef>
                <a:spcPct val="35000"/>
              </a:spcBef>
              <a:spcAft>
                <a:spcPct val="0"/>
              </a:spcAft>
              <a:defRPr sz="12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fontAlgn="base">
              <a:lnSpc>
                <a:spcPct val="100000"/>
              </a:lnSpc>
              <a:spcBef>
                <a:spcPct val="0"/>
              </a:spcBef>
              <a:spcAft>
                <a:spcPct val="0"/>
              </a:spcAft>
              <a:defRPr/>
            </a:pPr>
            <a:fld id="{DB54B46F-1E86-47F8-B868-C9F5FA42FBBE}" type="slidenum">
              <a:rPr lang="en-US" altLang="en-US" sz="1000">
                <a:solidFill>
                  <a:srgbClr val="000000"/>
                </a:solidFill>
              </a:rPr>
              <a:pPr fontAlgn="base">
                <a:lnSpc>
                  <a:spcPct val="100000"/>
                </a:lnSpc>
                <a:spcBef>
                  <a:spcPct val="0"/>
                </a:spcBef>
                <a:spcAft>
                  <a:spcPct val="0"/>
                </a:spcAft>
                <a:defRPr/>
              </a:pPr>
              <a:t>31</a:t>
            </a:fld>
            <a:endParaRPr lang="en-US" altLang="en-US" sz="1000">
              <a:solidFill>
                <a:srgbClr val="000000"/>
              </a:solidFill>
            </a:endParaRPr>
          </a:p>
        </p:txBody>
      </p:sp>
      <p:sp>
        <p:nvSpPr>
          <p:cNvPr id="13315" name="Rectangle 2">
            <a:extLst>
              <a:ext uri="{FF2B5EF4-FFF2-40B4-BE49-F238E27FC236}">
                <a16:creationId xmlns:a16="http://schemas.microsoft.com/office/drawing/2014/main" id="{CDF28362-1FC8-43C4-AEBF-A25FBB6B1898}"/>
              </a:ext>
            </a:extLst>
          </p:cNvPr>
          <p:cNvSpPr>
            <a:spLocks noGrp="1" noRot="1" noChangeAspect="1" noChangeArrowheads="1" noTextEdit="1"/>
          </p:cNvSpPr>
          <p:nvPr>
            <p:ph type="sldImg"/>
          </p:nvPr>
        </p:nvSpPr>
        <p:spPr>
          <a:xfrm>
            <a:off x="566738" y="752475"/>
            <a:ext cx="6670675" cy="3752850"/>
          </a:xfrm>
          <a:ln/>
        </p:spPr>
      </p:sp>
      <p:sp>
        <p:nvSpPr>
          <p:cNvPr id="13316" name="Rectangle 3">
            <a:extLst>
              <a:ext uri="{FF2B5EF4-FFF2-40B4-BE49-F238E27FC236}">
                <a16:creationId xmlns:a16="http://schemas.microsoft.com/office/drawing/2014/main" id="{46CDB190-2500-4342-A6FE-036C9BDE6F0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53992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3EF7EC-6A2F-4642-9B92-85FFE0530AB3}" type="slidenum">
              <a:rPr lang="en-US" smtClean="0"/>
              <a:t>35</a:t>
            </a:fld>
            <a:endParaRPr lang="en-US"/>
          </a:p>
        </p:txBody>
      </p:sp>
    </p:spTree>
    <p:extLst>
      <p:ext uri="{BB962C8B-B14F-4D97-AF65-F5344CB8AC3E}">
        <p14:creationId xmlns:p14="http://schemas.microsoft.com/office/powerpoint/2010/main" val="416600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130426"/>
            <a:ext cx="12192000" cy="1470025"/>
          </a:xfrm>
          <a:prstGeom prst="rect">
            <a:avLst/>
          </a:prstGeom>
          <a:solidFill>
            <a:schemeClr val="accent3">
              <a:lumMod val="50000"/>
            </a:schemeClr>
          </a:solidFill>
        </p:spPr>
        <p:txBody>
          <a:bodyPr>
            <a:normAutofit/>
          </a:bodyPr>
          <a:lstStyle>
            <a:lvl1pPr>
              <a:defRPr sz="3200">
                <a:solidFill>
                  <a:schemeClr val="bg1"/>
                </a:solidFill>
              </a:defRPr>
            </a:lvl1pPr>
          </a:lstStyle>
          <a:p>
            <a:r>
              <a:rPr lang="en-US"/>
              <a:t>Click to edit Master title style</a:t>
            </a:r>
          </a:p>
        </p:txBody>
      </p:sp>
      <p:sp>
        <p:nvSpPr>
          <p:cNvPr id="3" name="Subtitle 2"/>
          <p:cNvSpPr>
            <a:spLocks noGrp="1"/>
          </p:cNvSpPr>
          <p:nvPr>
            <p:ph type="subTitle" idx="1"/>
          </p:nvPr>
        </p:nvSpPr>
        <p:spPr>
          <a:xfrm>
            <a:off x="0" y="3600451"/>
            <a:ext cx="12192000" cy="609600"/>
          </a:xfrm>
          <a:prstGeom prst="rect">
            <a:avLst/>
          </a:prstGeom>
          <a:solidFill>
            <a:schemeClr val="accent2">
              <a:lumMod val="50000"/>
            </a:schemeClr>
          </a:solidFill>
        </p:spPr>
        <p:txBody>
          <a:bodyPr/>
          <a:lstStyle>
            <a:lvl1pPr marL="0" indent="0" algn="ctr">
              <a:buNone/>
              <a:defRPr sz="2800">
                <a:solidFill>
                  <a:schemeClr val="bg1">
                    <a:lumMod val="8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Footer Placeholder 4">
            <a:extLst>
              <a:ext uri="{FF2B5EF4-FFF2-40B4-BE49-F238E27FC236}">
                <a16:creationId xmlns:a16="http://schemas.microsoft.com/office/drawing/2014/main" id="{0696F69A-84E6-40C2-B42E-F2CFA0D538E4}"/>
              </a:ext>
            </a:extLst>
          </p:cNvPr>
          <p:cNvSpPr>
            <a:spLocks noGrp="1"/>
          </p:cNvSpPr>
          <p:nvPr>
            <p:ph type="ftr" sz="quarter" idx="3"/>
          </p:nvPr>
        </p:nvSpPr>
        <p:spPr>
          <a:xfrm>
            <a:off x="0" y="6629400"/>
            <a:ext cx="12192000" cy="228600"/>
          </a:xfrm>
          <a:prstGeom prst="rect">
            <a:avLst/>
          </a:prstGeom>
          <a:solidFill>
            <a:schemeClr val="accent3">
              <a:lumMod val="50000"/>
            </a:schemeClr>
          </a:solidFill>
        </p:spPr>
        <p:txBody>
          <a:bodyPr/>
          <a:lstStyle>
            <a:lvl1pPr algn="ctr">
              <a:defRPr sz="1050" i="1">
                <a:solidFill>
                  <a:schemeClr val="bg1"/>
                </a:solidFill>
              </a:defRPr>
            </a:lvl1pPr>
          </a:lstStyle>
          <a:p>
            <a:r>
              <a:rPr lang="en-US"/>
              <a:t>KP Architecture Review Board          © 2019 Kaiser Permanente          Confidential - Internal Use Only</a:t>
            </a:r>
          </a:p>
        </p:txBody>
      </p:sp>
    </p:spTree>
    <p:extLst>
      <p:ext uri="{BB962C8B-B14F-4D97-AF65-F5344CB8AC3E}">
        <p14:creationId xmlns:p14="http://schemas.microsoft.com/office/powerpoint/2010/main" val="397553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
          </a:xfrm>
          <a:prstGeom prst="rect">
            <a:avLst/>
          </a:prstGeom>
          <a:solidFill>
            <a:schemeClr val="accent3">
              <a:lumMod val="50000"/>
            </a:schemeClr>
          </a:solidFill>
        </p:spPr>
        <p:txBody>
          <a:bodyPr anchor="ctr">
            <a:normAutofit/>
          </a:bodyPr>
          <a:lstStyle>
            <a:lvl1pPr algn="l">
              <a:defRPr sz="2800" b="1">
                <a:solidFill>
                  <a:schemeClr val="bg1"/>
                </a:solidFill>
              </a:defRPr>
            </a:lvl1pPr>
          </a:lstStyle>
          <a:p>
            <a:r>
              <a:rPr lang="en-US"/>
              <a:t>Click to edit Master title style</a:t>
            </a:r>
          </a:p>
        </p:txBody>
      </p:sp>
      <p:sp>
        <p:nvSpPr>
          <p:cNvPr id="6" name="Footer Placeholder 4">
            <a:extLst>
              <a:ext uri="{FF2B5EF4-FFF2-40B4-BE49-F238E27FC236}">
                <a16:creationId xmlns:a16="http://schemas.microsoft.com/office/drawing/2014/main" id="{A971D8DC-8662-475F-A2F0-F777EC81FD18}"/>
              </a:ext>
            </a:extLst>
          </p:cNvPr>
          <p:cNvSpPr>
            <a:spLocks noGrp="1"/>
          </p:cNvSpPr>
          <p:nvPr>
            <p:ph type="ftr" sz="quarter" idx="3"/>
          </p:nvPr>
        </p:nvSpPr>
        <p:spPr>
          <a:xfrm>
            <a:off x="0" y="6629400"/>
            <a:ext cx="12192000" cy="228600"/>
          </a:xfrm>
          <a:prstGeom prst="rect">
            <a:avLst/>
          </a:prstGeom>
          <a:solidFill>
            <a:schemeClr val="accent3">
              <a:lumMod val="50000"/>
            </a:schemeClr>
          </a:solidFill>
        </p:spPr>
        <p:txBody>
          <a:bodyPr/>
          <a:lstStyle>
            <a:lvl1pPr algn="ctr">
              <a:defRPr sz="1050" i="1">
                <a:solidFill>
                  <a:schemeClr val="bg1"/>
                </a:solidFill>
              </a:defRPr>
            </a:lvl1pPr>
          </a:lstStyle>
          <a:p>
            <a:r>
              <a:rPr lang="en-US"/>
              <a:t>KP Architecture Review Board          © 2019 Kaiser Permanente          Confidential - Internal Use Only</a:t>
            </a:r>
          </a:p>
        </p:txBody>
      </p:sp>
    </p:spTree>
    <p:extLst>
      <p:ext uri="{BB962C8B-B14F-4D97-AF65-F5344CB8AC3E}">
        <p14:creationId xmlns:p14="http://schemas.microsoft.com/office/powerpoint/2010/main" val="3665861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667125"/>
            <a:ext cx="12192000" cy="1362075"/>
          </a:xfrm>
          <a:prstGeom prst="rect">
            <a:avLst/>
          </a:prstGeom>
          <a:solidFill>
            <a:schemeClr val="accent3">
              <a:lumMod val="50000"/>
            </a:schemeClr>
          </a:solidFill>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0" y="2133600"/>
            <a:ext cx="12192000" cy="1500187"/>
          </a:xfrm>
          <a:prstGeom prst="rect">
            <a:avLst/>
          </a:prstGeom>
          <a:solidFill>
            <a:schemeClr val="accent2">
              <a:lumMod val="50000"/>
            </a:schemeClr>
          </a:solidFill>
        </p:spPr>
        <p:txBody>
          <a:bodyPr anchor="b"/>
          <a:lstStyle>
            <a:lvl1pPr marL="0" indent="0">
              <a:buNone/>
              <a:defRPr sz="2000">
                <a:solidFill>
                  <a:schemeClr val="bg1">
                    <a:lumMod val="8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Footer Placeholder 4">
            <a:extLst>
              <a:ext uri="{FF2B5EF4-FFF2-40B4-BE49-F238E27FC236}">
                <a16:creationId xmlns:a16="http://schemas.microsoft.com/office/drawing/2014/main" id="{8784B466-E279-4A0C-B79D-6E76A87F4773}"/>
              </a:ext>
            </a:extLst>
          </p:cNvPr>
          <p:cNvSpPr>
            <a:spLocks noGrp="1"/>
          </p:cNvSpPr>
          <p:nvPr>
            <p:ph type="ftr" sz="quarter" idx="3"/>
          </p:nvPr>
        </p:nvSpPr>
        <p:spPr>
          <a:xfrm>
            <a:off x="0" y="6629400"/>
            <a:ext cx="12192000" cy="228600"/>
          </a:xfrm>
          <a:prstGeom prst="rect">
            <a:avLst/>
          </a:prstGeom>
          <a:solidFill>
            <a:schemeClr val="accent3">
              <a:lumMod val="50000"/>
            </a:schemeClr>
          </a:solidFill>
        </p:spPr>
        <p:txBody>
          <a:bodyPr/>
          <a:lstStyle>
            <a:lvl1pPr algn="ctr">
              <a:defRPr sz="1050" i="1">
                <a:solidFill>
                  <a:schemeClr val="bg1"/>
                </a:solidFill>
              </a:defRPr>
            </a:lvl1pPr>
          </a:lstStyle>
          <a:p>
            <a:r>
              <a:rPr lang="en-US"/>
              <a:t>KP Architecture Review Board          © 2019 Kaiser Permanente          Confidential - Internal Use Only</a:t>
            </a:r>
          </a:p>
        </p:txBody>
      </p:sp>
    </p:spTree>
    <p:extLst>
      <p:ext uri="{BB962C8B-B14F-4D97-AF65-F5344CB8AC3E}">
        <p14:creationId xmlns:p14="http://schemas.microsoft.com/office/powerpoint/2010/main" val="4138617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97365" y="246181"/>
            <a:ext cx="10972800" cy="571500"/>
          </a:xfrm>
          <a:prstGeom prst="rect">
            <a:avLst/>
          </a:prstGeom>
        </p:spPr>
        <p:txBody>
          <a:bodyPr/>
          <a:lstStyle>
            <a:lvl1pPr>
              <a:defRPr sz="3200"/>
            </a:lvl1pPr>
          </a:lstStyle>
          <a:p>
            <a:r>
              <a:rPr lang="en-US"/>
              <a:t>Click to edit Master title style</a:t>
            </a:r>
          </a:p>
        </p:txBody>
      </p:sp>
      <p:sp>
        <p:nvSpPr>
          <p:cNvPr id="5" name="Rectangle 5">
            <a:extLst>
              <a:ext uri="{FF2B5EF4-FFF2-40B4-BE49-F238E27FC236}">
                <a16:creationId xmlns:a16="http://schemas.microsoft.com/office/drawing/2014/main" id="{010D19DC-D8EE-6C4A-AEA0-F20DAAA798E5}"/>
              </a:ext>
            </a:extLst>
          </p:cNvPr>
          <p:cNvSpPr>
            <a:spLocks noGrp="1" noChangeArrowheads="1"/>
          </p:cNvSpPr>
          <p:nvPr>
            <p:ph type="sldNum" sz="quarter" idx="4"/>
          </p:nvPr>
        </p:nvSpPr>
        <p:spPr bwMode="gray">
          <a:xfrm>
            <a:off x="5509940" y="6555027"/>
            <a:ext cx="1151467" cy="230832"/>
          </a:xfrm>
          <a:prstGeom prst="rect">
            <a:avLst/>
          </a:prstGeom>
          <a:noFill/>
          <a:ln>
            <a:noFill/>
          </a:ln>
          <a:effectLst/>
        </p:spPr>
        <p:txBody>
          <a:bodyPr vert="horz" wrap="square" lIns="91440" tIns="45720" rIns="91440" bIns="45720" numCol="1" anchor="t" anchorCtr="0" compatLnSpc="1">
            <a:prstTxWarp prst="textNoShape">
              <a:avLst/>
            </a:prstTxWarp>
            <a:spAutoFit/>
          </a:bodyPr>
          <a:lstStyle>
            <a:lvl1pPr algn="ctr" eaLnBrk="1" hangingPunct="1">
              <a:defRPr sz="900" b="0" i="0" smtClean="0">
                <a:solidFill>
                  <a:schemeClr val="bg1">
                    <a:lumMod val="50000"/>
                  </a:schemeClr>
                </a:solidFill>
                <a:latin typeface="Arial" panose="020B0604020202020204" pitchFamily="34" charset="0"/>
                <a:cs typeface="Arial" panose="020B0604020202020204" pitchFamily="34" charset="0"/>
              </a:defRPr>
            </a:lvl1pPr>
          </a:lstStyle>
          <a:p>
            <a:pPr>
              <a:defRPr/>
            </a:pPr>
            <a:r>
              <a:rPr lang="en-US" altLang="en-US"/>
              <a:t>::  </a:t>
            </a:r>
            <a:fld id="{53E68406-C1E0-4E33-86B1-64ADBA32BFC5}" type="slidenum">
              <a:rPr lang="en-US" altLang="en-US" smtClean="0"/>
              <a:pPr>
                <a:defRPr/>
              </a:pPr>
              <a:t>‹#›</a:t>
            </a:fld>
            <a:r>
              <a:rPr lang="en-US" altLang="en-US"/>
              <a:t>  ::</a:t>
            </a:r>
          </a:p>
        </p:txBody>
      </p:sp>
    </p:spTree>
    <p:extLst>
      <p:ext uri="{BB962C8B-B14F-4D97-AF65-F5344CB8AC3E}">
        <p14:creationId xmlns:p14="http://schemas.microsoft.com/office/powerpoint/2010/main" val="2274935425"/>
      </p:ext>
    </p:extLst>
  </p:cSld>
  <p:clrMapOvr>
    <a:masterClrMapping/>
  </p:clrMapOvr>
  <p:extLst>
    <p:ext uri="{DCECCB84-F9BA-43D5-87BE-67443E8EF086}">
      <p15:sldGuideLst xmlns:p15="http://schemas.microsoft.com/office/powerpoint/2012/main">
        <p15:guide id="1" orient="horz" pos="306">
          <p15:clr>
            <a:srgbClr val="FBAE40"/>
          </p15:clr>
        </p15:guide>
        <p15:guide id="2" orient="horz" pos="576">
          <p15:clr>
            <a:srgbClr val="FBAE40"/>
          </p15:clr>
        </p15:guide>
        <p15:guide id="3" orient="horz" pos="1620">
          <p15:clr>
            <a:srgbClr val="FBAE40"/>
          </p15:clr>
        </p15:guide>
        <p15:guide id="4" pos="2880">
          <p15:clr>
            <a:srgbClr val="FBAE40"/>
          </p15:clr>
        </p15:guide>
        <p15:guide id="5" pos="1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 Tagline">
    <p:spTree>
      <p:nvGrpSpPr>
        <p:cNvPr id="1" name=""/>
        <p:cNvGrpSpPr/>
        <p:nvPr/>
      </p:nvGrpSpPr>
      <p:grpSpPr>
        <a:xfrm>
          <a:off x="0" y="0"/>
          <a:ext cx="0" cy="0"/>
          <a:chOff x="0" y="0"/>
          <a:chExt cx="0" cy="0"/>
        </a:xfrm>
      </p:grpSpPr>
      <p:sp>
        <p:nvSpPr>
          <p:cNvPr id="2" name="Title 1"/>
          <p:cNvSpPr>
            <a:spLocks noGrp="1"/>
          </p:cNvSpPr>
          <p:nvPr>
            <p:ph type="title"/>
          </p:nvPr>
        </p:nvSpPr>
        <p:spPr>
          <a:xfrm>
            <a:off x="215899" y="147484"/>
            <a:ext cx="11772901" cy="476864"/>
          </a:xfrm>
          <a:prstGeom prst="rect">
            <a:avLst/>
          </a:prstGeom>
        </p:spPr>
        <p:txBody>
          <a:bodyPr lIns="0" tIns="0" rIns="0" bIns="0" anchor="b"/>
          <a:lstStyle>
            <a:lvl1pPr>
              <a:defRPr lang="en-US" sz="2000" b="0" kern="1200" dirty="0">
                <a:solidFill>
                  <a:schemeClr val="tx2"/>
                </a:solidFill>
                <a:latin typeface="Arial" panose="020B0604020202020204" pitchFamily="34" charset="0"/>
                <a:ea typeface="+mj-ea"/>
                <a:cs typeface="Arial" panose="020B0604020202020204" pitchFamily="34" charset="0"/>
              </a:defRPr>
            </a:lvl1pPr>
          </a:lstStyle>
          <a:p>
            <a:r>
              <a:rPr lang="en-US" dirty="0"/>
              <a:t>Click to edit Master title style</a:t>
            </a:r>
          </a:p>
        </p:txBody>
      </p:sp>
      <p:cxnSp>
        <p:nvCxnSpPr>
          <p:cNvPr id="7" name="Straight Connector 6"/>
          <p:cNvCxnSpPr/>
          <p:nvPr userDrawn="1"/>
        </p:nvCxnSpPr>
        <p:spPr>
          <a:xfrm>
            <a:off x="203200" y="685800"/>
            <a:ext cx="11785600" cy="0"/>
          </a:xfrm>
          <a:prstGeom prst="line">
            <a:avLst/>
          </a:prstGeom>
          <a:ln w="9525"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8" name="Content Placeholder 2"/>
          <p:cNvSpPr>
            <a:spLocks noGrp="1"/>
          </p:cNvSpPr>
          <p:nvPr>
            <p:ph idx="1"/>
          </p:nvPr>
        </p:nvSpPr>
        <p:spPr>
          <a:xfrm>
            <a:off x="215902" y="753533"/>
            <a:ext cx="11772900" cy="917174"/>
          </a:xfrm>
          <a:prstGeom prst="rect">
            <a:avLst/>
          </a:prstGeom>
        </p:spPr>
        <p:txBody>
          <a:bodyPr wrap="square" lIns="0" tIns="0" rIns="0" bIns="0">
            <a:spAutoFit/>
          </a:bodyPr>
          <a:lstStyle>
            <a:lvl1pPr marL="0" indent="0">
              <a:buNone/>
              <a:defRPr lang="en-US" sz="1400" kern="1200" baseline="0" dirty="0" smtClean="0">
                <a:solidFill>
                  <a:schemeClr val="tx1">
                    <a:lumMod val="75000"/>
                    <a:lumOff val="25000"/>
                  </a:schemeClr>
                </a:solidFill>
                <a:latin typeface="Arial" panose="020B0604020202020204" pitchFamily="34" charset="0"/>
                <a:ea typeface="+mn-ea"/>
                <a:cs typeface="Arial" panose="020B0604020202020204" pitchFamily="34" charset="0"/>
              </a:defRPr>
            </a:lvl1pPr>
            <a:lvl2pPr marL="176066" indent="-176066">
              <a:buClrTx/>
              <a:buFont typeface="Wingdings" charset="2"/>
              <a:buChar char="§"/>
              <a:defRPr lang="en-US" sz="1400" kern="1200" baseline="0" dirty="0" smtClean="0">
                <a:solidFill>
                  <a:schemeClr val="tx1">
                    <a:lumMod val="75000"/>
                    <a:lumOff val="25000"/>
                  </a:schemeClr>
                </a:solidFill>
                <a:latin typeface="Arial" panose="020B0604020202020204" pitchFamily="34" charset="0"/>
                <a:ea typeface="+mn-ea"/>
                <a:cs typeface="Arial" panose="020B0604020202020204" pitchFamily="34" charset="0"/>
              </a:defRPr>
            </a:lvl2pPr>
            <a:lvl3pPr marL="396550" indent="-220481">
              <a:buClrTx/>
              <a:buFont typeface="Lucida Grande"/>
              <a:buChar char="-"/>
              <a:defRPr sz="1200" baseline="0">
                <a:solidFill>
                  <a:schemeClr val="tx1">
                    <a:lumMod val="75000"/>
                    <a:lumOff val="25000"/>
                  </a:schemeClr>
                </a:solidFill>
                <a:latin typeface="Arial" panose="020B0604020202020204" pitchFamily="34" charset="0"/>
                <a:cs typeface="Arial" panose="020B0604020202020204" pitchFamily="34" charset="0"/>
              </a:defRPr>
            </a:lvl3pPr>
            <a:lvl4pPr marL="572615" indent="-176066">
              <a:buClrTx/>
              <a:buFont typeface="Arial"/>
              <a:buChar char="•"/>
              <a:defRPr sz="1200" baseline="0">
                <a:solidFill>
                  <a:schemeClr val="tx1">
                    <a:lumMod val="75000"/>
                    <a:lumOff val="25000"/>
                  </a:schemeClr>
                </a:solidFill>
                <a:latin typeface="Arial" panose="020B0604020202020204" pitchFamily="34" charset="0"/>
                <a:cs typeface="Arial" panose="020B0604020202020204" pitchFamily="34" charset="0"/>
              </a:defRPr>
            </a:lvl4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12" name="Rectangle 11">
            <a:extLst>
              <a:ext uri="{FF2B5EF4-FFF2-40B4-BE49-F238E27FC236}">
                <a16:creationId xmlns:a16="http://schemas.microsoft.com/office/drawing/2014/main" id="{22864112-8B37-4749-9B55-F52B5ADABE58}"/>
              </a:ext>
            </a:extLst>
          </p:cNvPr>
          <p:cNvSpPr/>
          <p:nvPr userDrawn="1"/>
        </p:nvSpPr>
        <p:spPr>
          <a:xfrm>
            <a:off x="9516062" y="147484"/>
            <a:ext cx="2119491" cy="553998"/>
          </a:xfrm>
          <a:prstGeom prst="rect">
            <a:avLst/>
          </a:prstGeom>
        </p:spPr>
        <p:txBody>
          <a:bodyPr wrap="none">
            <a:spAutoFit/>
          </a:bodyPr>
          <a:lstStyle/>
          <a:p>
            <a:pPr lvl="0" algn="ctr"/>
            <a:r>
              <a:rPr lang="en-US" sz="1200" dirty="0">
                <a:solidFill>
                  <a:srgbClr val="C00000"/>
                </a:solidFill>
                <a:latin typeface="Arial" panose="020B0604020202020204" pitchFamily="34" charset="0"/>
                <a:cs typeface="Arial" panose="020B0604020202020204" pitchFamily="34" charset="0"/>
              </a:rPr>
              <a:t> </a:t>
            </a:r>
            <a:r>
              <a:rPr lang="en-US" sz="1800" dirty="0">
                <a:solidFill>
                  <a:srgbClr val="C00000"/>
                </a:solidFill>
                <a:latin typeface="Arial" panose="020B0604020202020204" pitchFamily="34" charset="0"/>
                <a:cs typeface="Arial" panose="020B0604020202020204" pitchFamily="34" charset="0"/>
              </a:rPr>
              <a:t>- DRAFT -</a:t>
            </a:r>
          </a:p>
          <a:p>
            <a:pPr lvl="0" algn="ctr"/>
            <a:r>
              <a:rPr lang="en-US" sz="1200" dirty="0">
                <a:solidFill>
                  <a:srgbClr val="C00000"/>
                </a:solidFill>
                <a:latin typeface="Arial" panose="020B0604020202020204" pitchFamily="34" charset="0"/>
                <a:cs typeface="Arial" panose="020B0604020202020204" pitchFamily="34" charset="0"/>
              </a:rPr>
              <a:t>for discussion purposes only</a:t>
            </a:r>
            <a:endParaRPr lang="en-US" sz="1200" dirty="0">
              <a:solidFill>
                <a:srgbClr val="C00000"/>
              </a:solidFill>
            </a:endParaRPr>
          </a:p>
        </p:txBody>
      </p:sp>
    </p:spTree>
    <p:extLst>
      <p:ext uri="{BB962C8B-B14F-4D97-AF65-F5344CB8AC3E}">
        <p14:creationId xmlns:p14="http://schemas.microsoft.com/office/powerpoint/2010/main" val="3107891791"/>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ooter Placeholder 4">
            <a:extLst>
              <a:ext uri="{FF2B5EF4-FFF2-40B4-BE49-F238E27FC236}">
                <a16:creationId xmlns:a16="http://schemas.microsoft.com/office/drawing/2014/main" id="{01941A32-AB41-4433-B4F4-EA8EB4CAB0E6}"/>
              </a:ext>
            </a:extLst>
          </p:cNvPr>
          <p:cNvSpPr>
            <a:spLocks noGrp="1"/>
          </p:cNvSpPr>
          <p:nvPr>
            <p:ph type="ftr" sz="quarter" idx="3"/>
          </p:nvPr>
        </p:nvSpPr>
        <p:spPr>
          <a:xfrm>
            <a:off x="0" y="6629400"/>
            <a:ext cx="12192000" cy="228600"/>
          </a:xfrm>
          <a:prstGeom prst="rect">
            <a:avLst/>
          </a:prstGeom>
          <a:solidFill>
            <a:schemeClr val="accent3">
              <a:lumMod val="50000"/>
            </a:schemeClr>
          </a:solidFill>
        </p:spPr>
        <p:txBody>
          <a:bodyPr/>
          <a:lstStyle>
            <a:lvl1pPr algn="ctr">
              <a:defRPr sz="1050" i="1">
                <a:solidFill>
                  <a:schemeClr val="bg1"/>
                </a:solidFill>
              </a:defRPr>
            </a:lvl1pPr>
          </a:lstStyle>
          <a:p>
            <a:r>
              <a:rPr lang="en-US"/>
              <a:t>KP Architecture Review Board          © 2019 Kaiser Permanente          Confidential - Internal Use Only</a:t>
            </a:r>
          </a:p>
        </p:txBody>
      </p:sp>
    </p:spTree>
    <p:extLst>
      <p:ext uri="{BB962C8B-B14F-4D97-AF65-F5344CB8AC3E}">
        <p14:creationId xmlns:p14="http://schemas.microsoft.com/office/powerpoint/2010/main" val="4119906818"/>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7" r:id="rId4"/>
    <p:sldLayoutId id="2147483828" r:id="rId5"/>
  </p:sldLayoutIdLst>
  <p:hf hdr="0" dt="0"/>
  <p:txStyles>
    <p:titleStyle>
      <a:lvl1pPr algn="ctr" defTabSz="914400" rtl="0" eaLnBrk="1" latinLnBrk="0" hangingPunct="1">
        <a:spcBef>
          <a:spcPct val="0"/>
        </a:spcBef>
        <a:buNone/>
        <a:defRPr sz="2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22.xml"/><Relationship Id="rId5" Type="http://schemas.openxmlformats.org/officeDocument/2006/relationships/image" Target="../media/image38.png"/><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49.png"/><Relationship Id="rId18" Type="http://schemas.openxmlformats.org/officeDocument/2006/relationships/image" Target="../media/image54.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8.png"/><Relationship Id="rId17" Type="http://schemas.openxmlformats.org/officeDocument/2006/relationships/image" Target="../media/image53.png"/><Relationship Id="rId2" Type="http://schemas.openxmlformats.org/officeDocument/2006/relationships/slideLayout" Target="../slideLayouts/slideLayout2.xml"/><Relationship Id="rId16" Type="http://schemas.openxmlformats.org/officeDocument/2006/relationships/image" Target="../media/image52.jpeg"/><Relationship Id="rId1" Type="http://schemas.openxmlformats.org/officeDocument/2006/relationships/tags" Target="../tags/tag23.xml"/><Relationship Id="rId6" Type="http://schemas.openxmlformats.org/officeDocument/2006/relationships/image" Target="../media/image43.tiff"/><Relationship Id="rId11" Type="http://schemas.openxmlformats.org/officeDocument/2006/relationships/image" Target="../media/image47.tiff"/><Relationship Id="rId5" Type="http://schemas.openxmlformats.org/officeDocument/2006/relationships/image" Target="../media/image42.png"/><Relationship Id="rId15" Type="http://schemas.openxmlformats.org/officeDocument/2006/relationships/image" Target="../media/image51.png"/><Relationship Id="rId10" Type="http://schemas.openxmlformats.org/officeDocument/2006/relationships/image" Target="../media/image46.png"/><Relationship Id="rId19" Type="http://schemas.openxmlformats.org/officeDocument/2006/relationships/image" Target="../media/image55.png"/><Relationship Id="rId4" Type="http://schemas.openxmlformats.org/officeDocument/2006/relationships/image" Target="../media/image41.tiff"/><Relationship Id="rId9" Type="http://schemas.openxmlformats.org/officeDocument/2006/relationships/image" Target="../media/image46.svg"/><Relationship Id="rId14" Type="http://schemas.openxmlformats.org/officeDocument/2006/relationships/image" Target="../media/image50.png"/></Relationships>
</file>

<file path=ppt/slides/_rels/slide27.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1.png"/><Relationship Id="rId3" Type="http://schemas.openxmlformats.org/officeDocument/2006/relationships/image" Target="../media/image56.png"/><Relationship Id="rId7" Type="http://schemas.openxmlformats.org/officeDocument/2006/relationships/image" Target="../media/image46.png"/><Relationship Id="rId12" Type="http://schemas.openxmlformats.org/officeDocument/2006/relationships/image" Target="../media/image48.png"/><Relationship Id="rId17" Type="http://schemas.openxmlformats.org/officeDocument/2006/relationships/image" Target="../media/image43.tiff"/><Relationship Id="rId2" Type="http://schemas.openxmlformats.org/officeDocument/2006/relationships/slideLayout" Target="../slideLayouts/slideLayout2.xml"/><Relationship Id="rId16" Type="http://schemas.openxmlformats.org/officeDocument/2006/relationships/image" Target="../media/image55.png"/><Relationship Id="rId1" Type="http://schemas.openxmlformats.org/officeDocument/2006/relationships/tags" Target="../tags/tag24.xml"/><Relationship Id="rId6" Type="http://schemas.openxmlformats.org/officeDocument/2006/relationships/image" Target="../media/image41.tiff"/><Relationship Id="rId11" Type="http://schemas.openxmlformats.org/officeDocument/2006/relationships/image" Target="../media/image42.png"/><Relationship Id="rId5" Type="http://schemas.openxmlformats.org/officeDocument/2006/relationships/image" Target="../media/image44.png"/><Relationship Id="rId15" Type="http://schemas.openxmlformats.org/officeDocument/2006/relationships/image" Target="../media/image52.jpeg"/><Relationship Id="rId10" Type="http://schemas.openxmlformats.org/officeDocument/2006/relationships/image" Target="../media/image57.png"/><Relationship Id="rId4" Type="http://schemas.openxmlformats.org/officeDocument/2006/relationships/image" Target="../media/image40.png"/><Relationship Id="rId9" Type="http://schemas.openxmlformats.org/officeDocument/2006/relationships/image" Target="../media/image47.tiff"/><Relationship Id="rId14" Type="http://schemas.openxmlformats.org/officeDocument/2006/relationships/image" Target="../media/image58.jpeg"/></Relationships>
</file>

<file path=ppt/slides/_rels/slide28.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0.png"/><Relationship Id="rId7" Type="http://schemas.openxmlformats.org/officeDocument/2006/relationships/image" Target="../media/image54.png"/><Relationship Id="rId2" Type="http://schemas.openxmlformats.org/officeDocument/2006/relationships/slideLayout" Target="../slideLayouts/slideLayout2.xml"/><Relationship Id="rId1" Type="http://schemas.openxmlformats.org/officeDocument/2006/relationships/tags" Target="../tags/tag25.xml"/><Relationship Id="rId6" Type="http://schemas.openxmlformats.org/officeDocument/2006/relationships/image" Target="../media/image41.tiff"/><Relationship Id="rId5" Type="http://schemas.openxmlformats.org/officeDocument/2006/relationships/image" Target="../media/image59.tiff"/><Relationship Id="rId4" Type="http://schemas.openxmlformats.org/officeDocument/2006/relationships/image" Target="../media/image43.tiff"/><Relationship Id="rId9" Type="http://schemas.openxmlformats.org/officeDocument/2006/relationships/image" Target="../media/image42.png"/></Relationships>
</file>

<file path=ppt/slides/_rels/slide29.xml.rels><?xml version="1.0" encoding="UTF-8" standalone="yes"?>
<Relationships xmlns="http://schemas.openxmlformats.org/package/2006/relationships"><Relationship Id="rId8" Type="http://schemas.openxmlformats.org/officeDocument/2006/relationships/image" Target="../media/image59.tiff"/><Relationship Id="rId3" Type="http://schemas.openxmlformats.org/officeDocument/2006/relationships/image" Target="../media/image41.tiff"/><Relationship Id="rId7" Type="http://schemas.openxmlformats.org/officeDocument/2006/relationships/image" Target="../media/image62.jpeg"/><Relationship Id="rId2" Type="http://schemas.openxmlformats.org/officeDocument/2006/relationships/slideLayout" Target="../slideLayouts/slideLayout2.xml"/><Relationship Id="rId1" Type="http://schemas.openxmlformats.org/officeDocument/2006/relationships/tags" Target="../tags/tag26.xml"/><Relationship Id="rId6" Type="http://schemas.openxmlformats.org/officeDocument/2006/relationships/image" Target="../media/image61.png"/><Relationship Id="rId11" Type="http://schemas.openxmlformats.org/officeDocument/2006/relationships/image" Target="../media/image46.png"/><Relationship Id="rId5" Type="http://schemas.openxmlformats.org/officeDocument/2006/relationships/image" Target="../media/image60.png"/><Relationship Id="rId10" Type="http://schemas.openxmlformats.org/officeDocument/2006/relationships/image" Target="../media/image49.png"/><Relationship Id="rId4" Type="http://schemas.openxmlformats.org/officeDocument/2006/relationships/image" Target="../media/image54.png"/><Relationship Id="rId9" Type="http://schemas.openxmlformats.org/officeDocument/2006/relationships/image" Target="../media/image4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8" Type="http://schemas.openxmlformats.org/officeDocument/2006/relationships/image" Target="../media/image64.emf"/><Relationship Id="rId13" Type="http://schemas.openxmlformats.org/officeDocument/2006/relationships/image" Target="../media/image68.jpeg"/><Relationship Id="rId3" Type="http://schemas.openxmlformats.org/officeDocument/2006/relationships/image" Target="../media/image41.tiff"/><Relationship Id="rId7" Type="http://schemas.openxmlformats.org/officeDocument/2006/relationships/image" Target="../media/image63.png"/><Relationship Id="rId12" Type="http://schemas.openxmlformats.org/officeDocument/2006/relationships/image" Target="../media/image67.emf"/><Relationship Id="rId2" Type="http://schemas.openxmlformats.org/officeDocument/2006/relationships/slideLayout" Target="../slideLayouts/slideLayout2.xml"/><Relationship Id="rId1" Type="http://schemas.openxmlformats.org/officeDocument/2006/relationships/tags" Target="../tags/tag27.xml"/><Relationship Id="rId6" Type="http://schemas.openxmlformats.org/officeDocument/2006/relationships/image" Target="../media/image42.png"/><Relationship Id="rId11" Type="http://schemas.openxmlformats.org/officeDocument/2006/relationships/image" Target="../media/image66.png"/><Relationship Id="rId5" Type="http://schemas.openxmlformats.org/officeDocument/2006/relationships/image" Target="../media/image59.tiff"/><Relationship Id="rId15" Type="http://schemas.openxmlformats.org/officeDocument/2006/relationships/image" Target="../media/image70.png"/><Relationship Id="rId10" Type="http://schemas.openxmlformats.org/officeDocument/2006/relationships/image" Target="../media/image65.emf"/><Relationship Id="rId4" Type="http://schemas.openxmlformats.org/officeDocument/2006/relationships/image" Target="../media/image54.png"/><Relationship Id="rId9" Type="http://schemas.openxmlformats.org/officeDocument/2006/relationships/image" Target="../media/image40.png"/><Relationship Id="rId14" Type="http://schemas.openxmlformats.org/officeDocument/2006/relationships/image" Target="../media/image69.png"/></Relationships>
</file>

<file path=ppt/slides/_rels/slide31.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3.png"/><Relationship Id="rId18" Type="http://schemas.openxmlformats.org/officeDocument/2006/relationships/image" Target="../media/image15.png"/><Relationship Id="rId3" Type="http://schemas.openxmlformats.org/officeDocument/2006/relationships/notesSlide" Target="../notesSlides/notesSlide8.xml"/><Relationship Id="rId21" Type="http://schemas.openxmlformats.org/officeDocument/2006/relationships/image" Target="../media/image30.png"/><Relationship Id="rId7" Type="http://schemas.openxmlformats.org/officeDocument/2006/relationships/image" Target="../media/image25.png"/><Relationship Id="rId12" Type="http://schemas.openxmlformats.org/officeDocument/2006/relationships/image" Target="../media/image9.png"/><Relationship Id="rId17" Type="http://schemas.openxmlformats.org/officeDocument/2006/relationships/image" Target="../media/image17.png"/><Relationship Id="rId2" Type="http://schemas.openxmlformats.org/officeDocument/2006/relationships/slideLayout" Target="../slideLayouts/slideLayout2.xml"/><Relationship Id="rId16" Type="http://schemas.openxmlformats.org/officeDocument/2006/relationships/image" Target="../media/image16.png"/><Relationship Id="rId20" Type="http://schemas.openxmlformats.org/officeDocument/2006/relationships/image" Target="../media/image29.emf"/><Relationship Id="rId1" Type="http://schemas.openxmlformats.org/officeDocument/2006/relationships/tags" Target="../tags/tag28.xml"/><Relationship Id="rId6" Type="http://schemas.openxmlformats.org/officeDocument/2006/relationships/image" Target="../media/image24.png"/><Relationship Id="rId11" Type="http://schemas.openxmlformats.org/officeDocument/2006/relationships/image" Target="../media/image5.png"/><Relationship Id="rId5" Type="http://schemas.openxmlformats.org/officeDocument/2006/relationships/image" Target="../media/image23.png"/><Relationship Id="rId15" Type="http://schemas.openxmlformats.org/officeDocument/2006/relationships/image" Target="../media/image18.png"/><Relationship Id="rId10" Type="http://schemas.openxmlformats.org/officeDocument/2006/relationships/image" Target="../media/image20.emf"/><Relationship Id="rId19" Type="http://schemas.openxmlformats.org/officeDocument/2006/relationships/image" Target="../media/image28.emf"/><Relationship Id="rId4" Type="http://schemas.openxmlformats.org/officeDocument/2006/relationships/image" Target="../media/image22.jpeg"/><Relationship Id="rId9" Type="http://schemas.openxmlformats.org/officeDocument/2006/relationships/image" Target="../media/image27.jpeg"/><Relationship Id="rId14" Type="http://schemas.openxmlformats.org/officeDocument/2006/relationships/image" Target="../media/image14.png"/><Relationship Id="rId22" Type="http://schemas.openxmlformats.org/officeDocument/2006/relationships/image" Target="../media/image3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32.xml"/><Relationship Id="rId4" Type="http://schemas.openxmlformats.org/officeDocument/2006/relationships/image" Target="../media/image71.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37.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41.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slideLayout" Target="../slideLayouts/slideLayout2.xml"/><Relationship Id="rId1" Type="http://schemas.openxmlformats.org/officeDocument/2006/relationships/tags" Target="../tags/tag38.xml"/><Relationship Id="rId4" Type="http://schemas.openxmlformats.org/officeDocument/2006/relationships/hyperlink" Target="https://stash.kp.org/projects/NCAP" TargetMode="Externa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4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41.xml"/><Relationship Id="rId5" Type="http://schemas.openxmlformats.org/officeDocument/2006/relationships/image" Target="../media/image76.png"/><Relationship Id="rId4" Type="http://schemas.openxmlformats.org/officeDocument/2006/relationships/image" Target="../media/image75.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4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slideLayout" Target="../slideLayouts/slideLayout2.xml"/><Relationship Id="rId1" Type="http://schemas.openxmlformats.org/officeDocument/2006/relationships/tags" Target="../tags/tag47.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48.xml"/><Relationship Id="rId4" Type="http://schemas.openxmlformats.org/officeDocument/2006/relationships/image" Target="../media/image79.png"/></Relationships>
</file>

<file path=ppt/slides/_rels/slide52.xml.rels><?xml version="1.0" encoding="UTF-8" standalone="yes"?>
<Relationships xmlns="http://schemas.openxmlformats.org/package/2006/relationships"><Relationship Id="rId3" Type="http://schemas.openxmlformats.org/officeDocument/2006/relationships/hyperlink" Target="https://azure.microsoft.com/en-us/blog/azure-layered-approach-to-physical-security/" TargetMode="External"/><Relationship Id="rId2" Type="http://schemas.openxmlformats.org/officeDocument/2006/relationships/slideLayout" Target="../slideLayouts/slideLayout2.xml"/><Relationship Id="rId1" Type="http://schemas.openxmlformats.org/officeDocument/2006/relationships/tags" Target="../tags/tag49.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0.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1.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2.xml"/></Relationships>
</file>

<file path=ppt/slides/_rels/slide5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notesSlide" Target="../notesSlides/notesSlide12.xml"/><Relationship Id="rId21" Type="http://schemas.openxmlformats.org/officeDocument/2006/relationships/image" Target="../media/image20.em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slideLayout" Target="../slideLayouts/slideLayout2.xml"/><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tags" Target="../tags/tag53.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5.xml"/></Relationships>
</file>

<file path=ppt/slides/_rels/slide59.xml.rels><?xml version="1.0" encoding="UTF-8" standalone="yes"?>
<Relationships xmlns="http://schemas.openxmlformats.org/package/2006/relationships"><Relationship Id="rId3" Type="http://schemas.openxmlformats.org/officeDocument/2006/relationships/hyperlink" Target="https://confluence.kp.org/display/SP/Environments" TargetMode="External"/><Relationship Id="rId2" Type="http://schemas.openxmlformats.org/officeDocument/2006/relationships/slideLayout" Target="../slideLayouts/slideLayout2.xml"/><Relationship Id="rId1" Type="http://schemas.openxmlformats.org/officeDocument/2006/relationships/tags" Target="../tags/tag56.xml"/><Relationship Id="rId4" Type="http://schemas.openxmlformats.org/officeDocument/2006/relationships/hyperlink" Target="https://confluence.kp.org/display/ARD/A2.0+Documentation?preview=/51485792/51489857/Environment_proposal_v14.pptx"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notesSlide" Target="../notesSlides/notesSlide2.xml"/><Relationship Id="rId21" Type="http://schemas.openxmlformats.org/officeDocument/2006/relationships/image" Target="../media/image20.em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slideLayout" Target="../slideLayouts/slideLayout2.xml"/><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tags" Target="../tags/tag6.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7.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8.xml"/></Relationships>
</file>

<file path=ppt/slides/_rels/slide62.xml.rels><?xml version="1.0" encoding="UTF-8" standalone="yes"?>
<Relationships xmlns="http://schemas.openxmlformats.org/package/2006/relationships"><Relationship Id="rId3" Type="http://schemas.openxmlformats.org/officeDocument/2006/relationships/slide" Target="slide66.xml"/><Relationship Id="rId2" Type="http://schemas.openxmlformats.org/officeDocument/2006/relationships/slideLayout" Target="../slideLayouts/slideLayout2.xml"/><Relationship Id="rId1" Type="http://schemas.openxmlformats.org/officeDocument/2006/relationships/tags" Target="../tags/tag59.xml"/></Relationships>
</file>

<file path=ppt/slides/_rels/slide63.xml.rels><?xml version="1.0" encoding="UTF-8" standalone="yes"?>
<Relationships xmlns="http://schemas.openxmlformats.org/package/2006/relationships"><Relationship Id="rId3" Type="http://schemas.openxmlformats.org/officeDocument/2006/relationships/image" Target="../media/image80.jpeg"/><Relationship Id="rId2" Type="http://schemas.openxmlformats.org/officeDocument/2006/relationships/slideLayout" Target="../slideLayouts/slideLayout2.xml"/><Relationship Id="rId1" Type="http://schemas.openxmlformats.org/officeDocument/2006/relationships/tags" Target="../tags/tag60.xml"/><Relationship Id="rId5" Type="http://schemas.openxmlformats.org/officeDocument/2006/relationships/image" Target="cid:image002.jpg@01D58DA5.67B62C10" TargetMode="External"/><Relationship Id="rId4" Type="http://schemas.openxmlformats.org/officeDocument/2006/relationships/image" Target="../media/image81.jpeg"/></Relationships>
</file>

<file path=ppt/slides/_rels/slide64.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slideLayout" Target="../slideLayouts/slideLayout2.xml"/><Relationship Id="rId1" Type="http://schemas.openxmlformats.org/officeDocument/2006/relationships/tags" Target="../tags/tag61.xml"/><Relationship Id="rId4" Type="http://schemas.openxmlformats.org/officeDocument/2006/relationships/hyperlink" Target="https://stash.kp.org/projects/NCAP" TargetMode="External"/></Relationships>
</file>

<file path=ppt/slides/_rels/slide65.xml.rels><?xml version="1.0" encoding="UTF-8" standalone="yes"?>
<Relationships xmlns="http://schemas.openxmlformats.org/package/2006/relationships"><Relationship Id="rId8" Type="http://schemas.openxmlformats.org/officeDocument/2006/relationships/image" Target="../media/image84.jpeg"/><Relationship Id="rId3" Type="http://schemas.openxmlformats.org/officeDocument/2006/relationships/slideLayout" Target="../slideLayouts/slideLayout2.xml"/><Relationship Id="rId7" Type="http://schemas.openxmlformats.org/officeDocument/2006/relationships/image" Target="../media/image83.emf"/><Relationship Id="rId2" Type="http://schemas.openxmlformats.org/officeDocument/2006/relationships/tags" Target="../tags/tag6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82.emf"/><Relationship Id="rId4" Type="http://schemas.openxmlformats.org/officeDocument/2006/relationships/oleObject" Target="../embeddings/oleObject1.bin"/><Relationship Id="rId9" Type="http://schemas.openxmlformats.org/officeDocument/2006/relationships/image" Target="../media/image85.jpeg"/></Relationships>
</file>

<file path=ppt/slides/_rels/slide66.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slideLayout" Target="../slideLayouts/slideLayout2.xml"/><Relationship Id="rId1" Type="http://schemas.openxmlformats.org/officeDocument/2006/relationships/tags" Target="../tags/tag63.xml"/><Relationship Id="rId6" Type="http://schemas.openxmlformats.org/officeDocument/2006/relationships/image" Target="cid:image002.jpg@01D57446.DCC61740" TargetMode="External"/><Relationship Id="rId5" Type="http://schemas.openxmlformats.org/officeDocument/2006/relationships/image" Target="../media/image87.jpeg"/><Relationship Id="rId4" Type="http://schemas.openxmlformats.org/officeDocument/2006/relationships/image" Target="cid:image001.jpg@01D57446.DCC61740"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3.png"/><Relationship Id="rId18" Type="http://schemas.openxmlformats.org/officeDocument/2006/relationships/image" Target="../media/image15.png"/><Relationship Id="rId3" Type="http://schemas.openxmlformats.org/officeDocument/2006/relationships/notesSlide" Target="../notesSlides/notesSlide4.xml"/><Relationship Id="rId21" Type="http://schemas.openxmlformats.org/officeDocument/2006/relationships/image" Target="../media/image30.png"/><Relationship Id="rId7" Type="http://schemas.openxmlformats.org/officeDocument/2006/relationships/image" Target="../media/image25.png"/><Relationship Id="rId12" Type="http://schemas.openxmlformats.org/officeDocument/2006/relationships/image" Target="../media/image9.png"/><Relationship Id="rId17" Type="http://schemas.openxmlformats.org/officeDocument/2006/relationships/image" Target="../media/image17.png"/><Relationship Id="rId2" Type="http://schemas.openxmlformats.org/officeDocument/2006/relationships/slideLayout" Target="../slideLayouts/slideLayout2.xml"/><Relationship Id="rId16" Type="http://schemas.openxmlformats.org/officeDocument/2006/relationships/image" Target="../media/image16.png"/><Relationship Id="rId20" Type="http://schemas.openxmlformats.org/officeDocument/2006/relationships/image" Target="../media/image29.emf"/><Relationship Id="rId1" Type="http://schemas.openxmlformats.org/officeDocument/2006/relationships/tags" Target="../tags/tag8.xml"/><Relationship Id="rId6" Type="http://schemas.openxmlformats.org/officeDocument/2006/relationships/image" Target="../media/image24.png"/><Relationship Id="rId11" Type="http://schemas.openxmlformats.org/officeDocument/2006/relationships/image" Target="../media/image5.png"/><Relationship Id="rId5" Type="http://schemas.openxmlformats.org/officeDocument/2006/relationships/image" Target="../media/image23.png"/><Relationship Id="rId15" Type="http://schemas.openxmlformats.org/officeDocument/2006/relationships/image" Target="../media/image18.png"/><Relationship Id="rId10" Type="http://schemas.openxmlformats.org/officeDocument/2006/relationships/image" Target="../media/image20.emf"/><Relationship Id="rId19" Type="http://schemas.openxmlformats.org/officeDocument/2006/relationships/image" Target="../media/image28.emf"/><Relationship Id="rId4" Type="http://schemas.openxmlformats.org/officeDocument/2006/relationships/image" Target="../media/image22.jpeg"/><Relationship Id="rId9" Type="http://schemas.openxmlformats.org/officeDocument/2006/relationships/image" Target="../media/image27.jpeg"/><Relationship Id="rId14" Type="http://schemas.openxmlformats.org/officeDocument/2006/relationships/image" Target="../media/image14.png"/><Relationship Id="rId22"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5EC12-849D-4AA7-97B9-183C6438B614}"/>
              </a:ext>
            </a:extLst>
          </p:cNvPr>
          <p:cNvSpPr>
            <a:spLocks noGrp="1"/>
          </p:cNvSpPr>
          <p:nvPr>
            <p:ph type="ctrTitle"/>
          </p:nvPr>
        </p:nvSpPr>
        <p:spPr>
          <a:solidFill>
            <a:schemeClr val="accent3">
              <a:lumMod val="50000"/>
            </a:schemeClr>
          </a:solidFill>
        </p:spPr>
        <p:txBody>
          <a:bodyPr anchor="ctr" anchorCtr="0">
            <a:normAutofit/>
          </a:bodyPr>
          <a:lstStyle/>
          <a:p>
            <a:r>
              <a:rPr lang="en-US" sz="4800">
                <a:solidFill>
                  <a:srgbClr val="FFFFFF"/>
                </a:solidFill>
              </a:rPr>
              <a:t>Analytics 2.0</a:t>
            </a:r>
          </a:p>
        </p:txBody>
      </p:sp>
      <p:sp>
        <p:nvSpPr>
          <p:cNvPr id="3" name="Subtitle 2">
            <a:extLst>
              <a:ext uri="{FF2B5EF4-FFF2-40B4-BE49-F238E27FC236}">
                <a16:creationId xmlns:a16="http://schemas.microsoft.com/office/drawing/2014/main" id="{0CC325C7-8A2B-48F8-92A1-1D48FD55BDFD}"/>
              </a:ext>
            </a:extLst>
          </p:cNvPr>
          <p:cNvSpPr>
            <a:spLocks noGrp="1"/>
          </p:cNvSpPr>
          <p:nvPr>
            <p:ph type="subTitle" idx="1"/>
          </p:nvPr>
        </p:nvSpPr>
        <p:spPr>
          <a:xfrm>
            <a:off x="0" y="3600450"/>
            <a:ext cx="12192000" cy="877281"/>
          </a:xfrm>
        </p:spPr>
        <p:txBody>
          <a:bodyPr anchor="ctr" anchorCtr="0">
            <a:normAutofit lnSpcReduction="10000"/>
          </a:bodyPr>
          <a:lstStyle/>
          <a:p>
            <a:r>
              <a:rPr lang="en-US" sz="2400" dirty="0">
                <a:solidFill>
                  <a:srgbClr val="FFFFFF"/>
                </a:solidFill>
              </a:rPr>
              <a:t>Deep </a:t>
            </a:r>
            <a:r>
              <a:rPr lang="en-US" sz="2400">
                <a:solidFill>
                  <a:srgbClr val="FFFFFF"/>
                </a:solidFill>
              </a:rPr>
              <a:t>Dive</a:t>
            </a:r>
            <a:r>
              <a:rPr lang="en-US" sz="2400" dirty="0">
                <a:solidFill>
                  <a:srgbClr val="FFFFFF"/>
                </a:solidFill>
              </a:rPr>
              <a:t> Architecture Review</a:t>
            </a:r>
          </a:p>
          <a:p>
            <a:r>
              <a:rPr lang="en-US" sz="2400" dirty="0">
                <a:solidFill>
                  <a:srgbClr val="FFFFFF"/>
                </a:solidFill>
              </a:rPr>
              <a:t>1 November 2019</a:t>
            </a:r>
          </a:p>
        </p:txBody>
      </p:sp>
      <p:sp>
        <p:nvSpPr>
          <p:cNvPr id="89" name="Footer Placeholder 2">
            <a:extLst>
              <a:ext uri="{FF2B5EF4-FFF2-40B4-BE49-F238E27FC236}">
                <a16:creationId xmlns:a16="http://schemas.microsoft.com/office/drawing/2014/main" id="{71AA65E6-2380-4F78-A3EE-1F9CC65EBCCD}"/>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2035496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a:solidFill>
            <a:schemeClr val="bg2">
              <a:lumMod val="75000"/>
            </a:schemeClr>
          </a:solidFill>
        </p:spPr>
        <p:txBody>
          <a:bodyPr/>
          <a:lstStyle/>
          <a:p>
            <a:r>
              <a:rPr lang="en-US"/>
              <a:t>Review Findings and Recommendations Page 1</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a:xfrm>
            <a:off x="0" y="6629400"/>
            <a:ext cx="12192000" cy="228600"/>
          </a:xfrm>
          <a:solidFill>
            <a:schemeClr val="bg2">
              <a:lumMod val="75000"/>
            </a:schemeClr>
          </a:solidFill>
        </p:spPr>
        <p:txBody>
          <a:bodyPr/>
          <a:lstStyle/>
          <a:p>
            <a:r>
              <a:rPr lang="en-US"/>
              <a:t>KP Architecture Review Board          © 2019 Kaiser Permanente          Confidential - Internal Use Only</a:t>
            </a:r>
          </a:p>
        </p:txBody>
      </p:sp>
      <p:graphicFrame>
        <p:nvGraphicFramePr>
          <p:cNvPr id="3" name="Table 2">
            <a:extLst>
              <a:ext uri="{FF2B5EF4-FFF2-40B4-BE49-F238E27FC236}">
                <a16:creationId xmlns:a16="http://schemas.microsoft.com/office/drawing/2014/main" id="{73C81818-2B86-4336-AD55-7497F84BB876}"/>
              </a:ext>
            </a:extLst>
          </p:cNvPr>
          <p:cNvGraphicFramePr>
            <a:graphicFrameLocks noGrp="1"/>
          </p:cNvGraphicFramePr>
          <p:nvPr>
            <p:extLst>
              <p:ext uri="{D42A27DB-BD31-4B8C-83A1-F6EECF244321}">
                <p14:modId xmlns:p14="http://schemas.microsoft.com/office/powerpoint/2010/main" val="3276040787"/>
              </p:ext>
            </p:extLst>
          </p:nvPr>
        </p:nvGraphicFramePr>
        <p:xfrm>
          <a:off x="0" y="685800"/>
          <a:ext cx="12192000" cy="6427187"/>
        </p:xfrm>
        <a:graphic>
          <a:graphicData uri="http://schemas.openxmlformats.org/drawingml/2006/table">
            <a:tbl>
              <a:tblPr firstRow="1" bandRow="1">
                <a:tableStyleId>{9DCAF9ED-07DC-4A11-8D7F-57B35C25682E}</a:tableStyleId>
              </a:tblPr>
              <a:tblGrid>
                <a:gridCol w="1081548">
                  <a:extLst>
                    <a:ext uri="{9D8B030D-6E8A-4147-A177-3AD203B41FA5}">
                      <a16:colId xmlns:a16="http://schemas.microsoft.com/office/drawing/2014/main" val="1738850574"/>
                    </a:ext>
                  </a:extLst>
                </a:gridCol>
                <a:gridCol w="1296770">
                  <a:extLst>
                    <a:ext uri="{9D8B030D-6E8A-4147-A177-3AD203B41FA5}">
                      <a16:colId xmlns:a16="http://schemas.microsoft.com/office/drawing/2014/main" val="4045234489"/>
                    </a:ext>
                  </a:extLst>
                </a:gridCol>
                <a:gridCol w="3070458">
                  <a:extLst>
                    <a:ext uri="{9D8B030D-6E8A-4147-A177-3AD203B41FA5}">
                      <a16:colId xmlns:a16="http://schemas.microsoft.com/office/drawing/2014/main" val="204874204"/>
                    </a:ext>
                  </a:extLst>
                </a:gridCol>
                <a:gridCol w="3242642">
                  <a:extLst>
                    <a:ext uri="{9D8B030D-6E8A-4147-A177-3AD203B41FA5}">
                      <a16:colId xmlns:a16="http://schemas.microsoft.com/office/drawing/2014/main" val="528372959"/>
                    </a:ext>
                  </a:extLst>
                </a:gridCol>
                <a:gridCol w="3500582">
                  <a:extLst>
                    <a:ext uri="{9D8B030D-6E8A-4147-A177-3AD203B41FA5}">
                      <a16:colId xmlns:a16="http://schemas.microsoft.com/office/drawing/2014/main" val="1908801617"/>
                    </a:ext>
                  </a:extLst>
                </a:gridCol>
              </a:tblGrid>
              <a:tr h="276888">
                <a:tc>
                  <a:txBody>
                    <a:bodyPr/>
                    <a:lstStyle/>
                    <a:p>
                      <a:r>
                        <a:rPr lang="en-US" sz="1200" dirty="0"/>
                        <a:t>Category</a:t>
                      </a:r>
                    </a:p>
                  </a:txBody>
                  <a:tcPr marL="45720" marR="45720"/>
                </a:tc>
                <a:tc>
                  <a:txBody>
                    <a:bodyPr/>
                    <a:lstStyle/>
                    <a:p>
                      <a:r>
                        <a:rPr lang="en-US" sz="1200"/>
                        <a:t>Finding Title</a:t>
                      </a:r>
                    </a:p>
                  </a:txBody>
                  <a:tcPr marL="45720" marR="45720"/>
                </a:tc>
                <a:tc>
                  <a:txBody>
                    <a:bodyPr/>
                    <a:lstStyle/>
                    <a:p>
                      <a:r>
                        <a:rPr lang="en-US" sz="1200"/>
                        <a:t>Finding Description</a:t>
                      </a:r>
                    </a:p>
                  </a:txBody>
                  <a:tcPr marL="45720" marR="45720"/>
                </a:tc>
                <a:tc>
                  <a:txBody>
                    <a:bodyPr/>
                    <a:lstStyle/>
                    <a:p>
                      <a:r>
                        <a:rPr lang="en-US" sz="1200"/>
                        <a:t>Implication</a:t>
                      </a:r>
                    </a:p>
                  </a:txBody>
                  <a:tcPr marL="45720" marR="45720"/>
                </a:tc>
                <a:tc>
                  <a:txBody>
                    <a:bodyPr/>
                    <a:lstStyle/>
                    <a:p>
                      <a:r>
                        <a:rPr lang="en-US" sz="1200"/>
                        <a:t>Recommendation</a:t>
                      </a:r>
                    </a:p>
                  </a:txBody>
                  <a:tcPr marL="45720" marR="45720"/>
                </a:tc>
                <a:extLst>
                  <a:ext uri="{0D108BD9-81ED-4DB2-BD59-A6C34878D82A}">
                    <a16:rowId xmlns:a16="http://schemas.microsoft.com/office/drawing/2014/main" val="454199833"/>
                  </a:ext>
                </a:extLst>
              </a:tr>
              <a:tr h="1276760">
                <a:tc>
                  <a:txBody>
                    <a:bodyPr/>
                    <a:lstStyle/>
                    <a:p>
                      <a:pPr algn="l" fontAlgn="t"/>
                      <a:r>
                        <a:rPr lang="en-US" sz="1100" u="none" strike="noStrike">
                          <a:effectLst/>
                        </a:rPr>
                        <a:t>Performance</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System performance inadequate.</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Data access performance does not meet tenant expectations.  Architecture was designed with limited knowledge of consumption patterns; therefore, some redesign, partitioning, and bucketing of tables to is needed to fit tenant usage.  Limited choices of technologies for accessing data constrain tenant development.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Not using fit-for-use technologies and excessive effort on performance tuning lead to significant delays and cost overruns.   </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Provide new technology options in such as Databricks DeltaLake and Snowflake that adjust data distribution dynamically.  Define process for reviewing data access patterns.  Align solution roadmap with vendor roadmaps on a continuous basis.</a:t>
                      </a:r>
                      <a:endParaRPr lang="en-US" sz="11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4232055743"/>
                  </a:ext>
                </a:extLst>
              </a:tr>
              <a:tr h="599923">
                <a:tc>
                  <a:txBody>
                    <a:bodyPr/>
                    <a:lstStyle/>
                    <a:p>
                      <a:pPr algn="l" fontAlgn="t"/>
                      <a:r>
                        <a:rPr lang="en-US" sz="1100" u="none" strike="noStrike">
                          <a:effectLst/>
                        </a:rPr>
                        <a:t>Availability</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Unstable dev environment.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Dev environment for tenants is not managed by ADF team to meet SLAs.</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Tenants have an unstable work environment with unstable tools and unusable data, leading to delays and cost overruns.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Define, socialize, and monitor environment SLA's.  Build separate platform dev and test environment for ADF team.  Review technology options to manage the platform. </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863910171"/>
                  </a:ext>
                </a:extLst>
              </a:tr>
              <a:tr h="938342">
                <a:tc>
                  <a:txBody>
                    <a:bodyPr/>
                    <a:lstStyle/>
                    <a:p>
                      <a:pPr algn="l" fontAlgn="t"/>
                      <a:r>
                        <a:rPr lang="en-US" sz="1100" u="none" strike="noStrike" dirty="0">
                          <a:effectLst/>
                        </a:rPr>
                        <a:t>Engagement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Outcomes priority insufficient.</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ADF team is focused on platforms and improving tools and has not prioritized selecting best fit-for-use technologies or mitigating potential tenant challenges proactively.  ADF team is not sufficiently connected to EA and tenants.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Platform design disconnected from tenant expectations, technology trends, and IT strategy.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Shift to outcome-based engagement model and manage closely with tenants.  Develop platform with tenant project requirements rather than only toward the platform vision.  Adopt forward-engineering team concept to prove features through POCs ahead of project sprints.</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456642454"/>
                  </a:ext>
                </a:extLst>
              </a:tr>
              <a:tr h="599923">
                <a:tc>
                  <a:txBody>
                    <a:bodyPr/>
                    <a:lstStyle/>
                    <a:p>
                      <a:pPr algn="l" fontAlgn="t"/>
                      <a:r>
                        <a:rPr lang="en-US" sz="1100" u="none" strike="noStrike" dirty="0">
                          <a:effectLst/>
                        </a:rPr>
                        <a:t>Engineering</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DE Toolkit maturity insufficient.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Data Engineering Toolkit is not meeting tenant functional and non-functional requirements.  Performance, stability, and availability is lacking. </a:t>
                      </a:r>
                      <a:r>
                        <a:rPr lang="en-US" sz="1100" b="0" i="0" u="none" strike="noStrike" dirty="0">
                          <a:solidFill>
                            <a:srgbClr val="000000"/>
                          </a:solidFill>
                          <a:effectLst/>
                          <a:latin typeface="Calibri" panose="020F0502020204030204" pitchFamily="34" charset="0"/>
                        </a:rPr>
                        <a:t>Sustainability and Viability of this Toolkit should be assessed.</a:t>
                      </a:r>
                    </a:p>
                  </a:txBody>
                  <a:tcPr marL="45720" marR="45720"/>
                </a:tc>
                <a:tc>
                  <a:txBody>
                    <a:bodyPr/>
                    <a:lstStyle/>
                    <a:p>
                      <a:pPr algn="l" fontAlgn="t"/>
                      <a:r>
                        <a:rPr lang="en-US" sz="1100" u="none" strike="noStrike">
                          <a:effectLst/>
                        </a:rPr>
                        <a:t>Tools not ready for production leading to tenant project delays.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u="none" strike="noStrike" dirty="0">
                          <a:effectLst/>
                        </a:rPr>
                        <a:t>Stabilize the DE Toolkit by augmenting custom solution with vendor-supported products Also, allow tenant selection of DET alternatives from KP standard options with standardized evaluation criteria meeting KP environment complexity and scalability </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588702543"/>
                  </a:ext>
                </a:extLst>
              </a:tr>
              <a:tr h="2251764">
                <a:tc>
                  <a:txBody>
                    <a:bodyPr/>
                    <a:lstStyle/>
                    <a:p>
                      <a:pPr algn="l" fontAlgn="t"/>
                      <a:r>
                        <a:rPr lang="en-US" sz="1100" u="none" strike="noStrike" dirty="0">
                          <a:effectLst/>
                        </a:rPr>
                        <a:t>Supportability</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KP custom development.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Custom build approach taken for many toolkits: data access, data operations, platform engineering, and data science.  Commodity software could suffice A2.0 use cases at least 80%.</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Ongoing custom development and long-term support is costly.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Review available industry tools such as Informatica, Talend, </a:t>
                      </a:r>
                      <a:r>
                        <a:rPr lang="en-US" sz="1100" u="none" strike="noStrike" dirty="0" err="1">
                          <a:effectLst/>
                        </a:rPr>
                        <a:t>StreamSets</a:t>
                      </a:r>
                      <a:r>
                        <a:rPr lang="en-US" sz="1100" u="none" strike="noStrike" dirty="0">
                          <a:effectLst/>
                        </a:rPr>
                        <a:t>, Databricks etc.  Assess options for joint development. Analyze usage of persona-based toolkits.  Provide A2.0 use cases and requirements for vendor near-term roadmap commitment.  </a:t>
                      </a:r>
                      <a:r>
                        <a:rPr lang="en-US" sz="1100" b="0" i="0" u="none" strike="noStrike" dirty="0">
                          <a:solidFill>
                            <a:srgbClr val="000000"/>
                          </a:solidFill>
                          <a:effectLst/>
                          <a:latin typeface="Calibri" panose="020F0502020204030204" pitchFamily="34" charset="0"/>
                        </a:rPr>
                        <a:t>Implementation could be enhanced with these capabilities:</a:t>
                      </a:r>
                    </a:p>
                    <a:p>
                      <a:pPr marL="342900" marR="0" lvl="0" indent="-342900">
                        <a:lnSpc>
                          <a:spcPct val="105000"/>
                        </a:lnSpc>
                        <a:spcBef>
                          <a:spcPts val="600"/>
                        </a:spcBef>
                        <a:spcAft>
                          <a:spcPts val="0"/>
                        </a:spcAft>
                        <a:buFont typeface="Symbol" panose="05050102010706020507" pitchFamily="18" charset="2"/>
                        <a:buChar char=""/>
                      </a:pPr>
                      <a:r>
                        <a:rPr lang="en-US" sz="1100" dirty="0">
                          <a:effectLst/>
                        </a:rPr>
                        <a:t>No- or low-code pipeline</a:t>
                      </a:r>
                    </a:p>
                    <a:p>
                      <a:pPr marL="342900" marR="0" lvl="0" indent="-342900">
                        <a:lnSpc>
                          <a:spcPct val="105000"/>
                        </a:lnSpc>
                        <a:spcBef>
                          <a:spcPts val="0"/>
                        </a:spcBef>
                        <a:spcAft>
                          <a:spcPts val="0"/>
                        </a:spcAft>
                        <a:buFont typeface="Symbol" panose="05050102010706020507" pitchFamily="18" charset="2"/>
                        <a:buChar char=""/>
                      </a:pPr>
                      <a:r>
                        <a:rPr lang="en-US" sz="1100" dirty="0">
                          <a:effectLst/>
                        </a:rPr>
                        <a:t>Reusable pipelines and Flow templates</a:t>
                      </a:r>
                    </a:p>
                    <a:p>
                      <a:pPr marL="342900" marR="0" lvl="0" indent="-342900">
                        <a:lnSpc>
                          <a:spcPct val="105000"/>
                        </a:lnSpc>
                        <a:spcBef>
                          <a:spcPts val="0"/>
                        </a:spcBef>
                        <a:spcAft>
                          <a:spcPts val="0"/>
                        </a:spcAft>
                        <a:buFont typeface="Symbol" panose="05050102010706020507" pitchFamily="18" charset="2"/>
                        <a:buChar char=""/>
                      </a:pPr>
                      <a:r>
                        <a:rPr lang="en-US" sz="1100" dirty="0">
                          <a:effectLst/>
                        </a:rPr>
                        <a:t>Pre-built origins and destinations, template transformations, connectors &amp; adaptors</a:t>
                      </a:r>
                    </a:p>
                    <a:p>
                      <a:pPr marL="342900" marR="0" lvl="0" indent="-342900">
                        <a:lnSpc>
                          <a:spcPct val="105000"/>
                        </a:lnSpc>
                        <a:spcBef>
                          <a:spcPts val="0"/>
                        </a:spcBef>
                        <a:spcAft>
                          <a:spcPts val="0"/>
                        </a:spcAft>
                        <a:buFont typeface="Symbol" panose="05050102010706020507" pitchFamily="18" charset="2"/>
                        <a:buChar char=""/>
                      </a:pPr>
                      <a:r>
                        <a:rPr lang="en-US" sz="1100" dirty="0">
                          <a:effectLst/>
                        </a:rPr>
                        <a:t>Reusable pipelines</a:t>
                      </a:r>
                    </a:p>
                    <a:p>
                      <a:pPr marL="342900" marR="0" lvl="0" indent="-342900">
                        <a:lnSpc>
                          <a:spcPct val="105000"/>
                        </a:lnSpc>
                        <a:spcBef>
                          <a:spcPts val="0"/>
                        </a:spcBef>
                        <a:spcAft>
                          <a:spcPts val="0"/>
                        </a:spcAft>
                        <a:buFont typeface="Symbol" panose="05050102010706020507" pitchFamily="18" charset="2"/>
                        <a:buChar char=""/>
                      </a:pPr>
                      <a:r>
                        <a:rPr lang="en-US" sz="1100" dirty="0">
                          <a:effectLst/>
                        </a:rPr>
                        <a:t>Data drift detection and correction</a:t>
                      </a:r>
                    </a:p>
                    <a:p>
                      <a:pPr marL="342900" marR="0" lvl="0" indent="-342900">
                        <a:lnSpc>
                          <a:spcPct val="105000"/>
                        </a:lnSpc>
                        <a:spcBef>
                          <a:spcPts val="0"/>
                        </a:spcBef>
                        <a:spcAft>
                          <a:spcPts val="0"/>
                        </a:spcAft>
                        <a:buFont typeface="Symbol" panose="05050102010706020507" pitchFamily="18" charset="2"/>
                        <a:buChar char=""/>
                      </a:pPr>
                      <a:r>
                        <a:rPr lang="en-US" sz="1100" dirty="0">
                          <a:effectLst/>
                        </a:rPr>
                        <a:t>Performance testing and comparison across versions</a:t>
                      </a:r>
                    </a:p>
                  </a:txBody>
                  <a:tcPr marL="45720" marR="45720"/>
                </a:tc>
                <a:extLst>
                  <a:ext uri="{0D108BD9-81ED-4DB2-BD59-A6C34878D82A}">
                    <a16:rowId xmlns:a16="http://schemas.microsoft.com/office/drawing/2014/main" val="4132552534"/>
                  </a:ext>
                </a:extLst>
              </a:tr>
            </a:tbl>
          </a:graphicData>
        </a:graphic>
      </p:graphicFrame>
    </p:spTree>
    <p:custDataLst>
      <p:tags r:id="rId1"/>
    </p:custDataLst>
    <p:extLst>
      <p:ext uri="{BB962C8B-B14F-4D97-AF65-F5344CB8AC3E}">
        <p14:creationId xmlns:p14="http://schemas.microsoft.com/office/powerpoint/2010/main" val="2226937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a:solidFill>
            <a:schemeClr val="bg2">
              <a:lumMod val="75000"/>
            </a:schemeClr>
          </a:solidFill>
        </p:spPr>
        <p:txBody>
          <a:bodyPr/>
          <a:lstStyle/>
          <a:p>
            <a:r>
              <a:rPr lang="en-US"/>
              <a:t>Review Findings and Recommendations Page 2</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graphicFrame>
        <p:nvGraphicFramePr>
          <p:cNvPr id="3" name="Table 2">
            <a:extLst>
              <a:ext uri="{FF2B5EF4-FFF2-40B4-BE49-F238E27FC236}">
                <a16:creationId xmlns:a16="http://schemas.microsoft.com/office/drawing/2014/main" id="{73C81818-2B86-4336-AD55-7497F84BB876}"/>
              </a:ext>
            </a:extLst>
          </p:cNvPr>
          <p:cNvGraphicFramePr>
            <a:graphicFrameLocks noGrp="1"/>
          </p:cNvGraphicFramePr>
          <p:nvPr>
            <p:extLst>
              <p:ext uri="{D42A27DB-BD31-4B8C-83A1-F6EECF244321}">
                <p14:modId xmlns:p14="http://schemas.microsoft.com/office/powerpoint/2010/main" val="3162567728"/>
              </p:ext>
            </p:extLst>
          </p:nvPr>
        </p:nvGraphicFramePr>
        <p:xfrm>
          <a:off x="0" y="688108"/>
          <a:ext cx="12192000" cy="5941294"/>
        </p:xfrm>
        <a:graphic>
          <a:graphicData uri="http://schemas.openxmlformats.org/drawingml/2006/table">
            <a:tbl>
              <a:tblPr firstRow="1" bandRow="1">
                <a:tableStyleId>{9DCAF9ED-07DC-4A11-8D7F-57B35C25682E}</a:tableStyleId>
              </a:tblPr>
              <a:tblGrid>
                <a:gridCol w="950257">
                  <a:extLst>
                    <a:ext uri="{9D8B030D-6E8A-4147-A177-3AD203B41FA5}">
                      <a16:colId xmlns:a16="http://schemas.microsoft.com/office/drawing/2014/main" val="1738850574"/>
                    </a:ext>
                  </a:extLst>
                </a:gridCol>
                <a:gridCol w="1428061">
                  <a:extLst>
                    <a:ext uri="{9D8B030D-6E8A-4147-A177-3AD203B41FA5}">
                      <a16:colId xmlns:a16="http://schemas.microsoft.com/office/drawing/2014/main" val="4045234489"/>
                    </a:ext>
                  </a:extLst>
                </a:gridCol>
                <a:gridCol w="3070458">
                  <a:extLst>
                    <a:ext uri="{9D8B030D-6E8A-4147-A177-3AD203B41FA5}">
                      <a16:colId xmlns:a16="http://schemas.microsoft.com/office/drawing/2014/main" val="204874204"/>
                    </a:ext>
                  </a:extLst>
                </a:gridCol>
                <a:gridCol w="3242642">
                  <a:extLst>
                    <a:ext uri="{9D8B030D-6E8A-4147-A177-3AD203B41FA5}">
                      <a16:colId xmlns:a16="http://schemas.microsoft.com/office/drawing/2014/main" val="528372959"/>
                    </a:ext>
                  </a:extLst>
                </a:gridCol>
                <a:gridCol w="3500582">
                  <a:extLst>
                    <a:ext uri="{9D8B030D-6E8A-4147-A177-3AD203B41FA5}">
                      <a16:colId xmlns:a16="http://schemas.microsoft.com/office/drawing/2014/main" val="1908801617"/>
                    </a:ext>
                  </a:extLst>
                </a:gridCol>
              </a:tblGrid>
              <a:tr h="342456">
                <a:tc>
                  <a:txBody>
                    <a:bodyPr/>
                    <a:lstStyle/>
                    <a:p>
                      <a:r>
                        <a:rPr lang="en-US" sz="1200" dirty="0"/>
                        <a:t>Category</a:t>
                      </a:r>
                    </a:p>
                  </a:txBody>
                  <a:tcPr marL="45720" marR="45720"/>
                </a:tc>
                <a:tc>
                  <a:txBody>
                    <a:bodyPr/>
                    <a:lstStyle/>
                    <a:p>
                      <a:r>
                        <a:rPr lang="en-US" sz="1200"/>
                        <a:t>Finding Title</a:t>
                      </a:r>
                    </a:p>
                  </a:txBody>
                  <a:tcPr marL="45720" marR="45720"/>
                </a:tc>
                <a:tc>
                  <a:txBody>
                    <a:bodyPr/>
                    <a:lstStyle/>
                    <a:p>
                      <a:r>
                        <a:rPr lang="en-US" sz="1200"/>
                        <a:t>Finding Description</a:t>
                      </a:r>
                    </a:p>
                  </a:txBody>
                  <a:tcPr marL="45720" marR="45720"/>
                </a:tc>
                <a:tc>
                  <a:txBody>
                    <a:bodyPr/>
                    <a:lstStyle/>
                    <a:p>
                      <a:r>
                        <a:rPr lang="en-US" sz="1200"/>
                        <a:t>Implication</a:t>
                      </a:r>
                    </a:p>
                  </a:txBody>
                  <a:tcPr marL="45720" marR="45720"/>
                </a:tc>
                <a:tc>
                  <a:txBody>
                    <a:bodyPr/>
                    <a:lstStyle/>
                    <a:p>
                      <a:r>
                        <a:rPr lang="en-US" sz="1200"/>
                        <a:t>Recommendation</a:t>
                      </a:r>
                    </a:p>
                  </a:txBody>
                  <a:tcPr marL="45720" marR="45720"/>
                </a:tc>
                <a:extLst>
                  <a:ext uri="{0D108BD9-81ED-4DB2-BD59-A6C34878D82A}">
                    <a16:rowId xmlns:a16="http://schemas.microsoft.com/office/drawing/2014/main" val="454199833"/>
                  </a:ext>
                </a:extLst>
              </a:tr>
              <a:tr h="1061345">
                <a:tc>
                  <a:txBody>
                    <a:bodyPr/>
                    <a:lstStyle/>
                    <a:p>
                      <a:pPr algn="l" fontAlgn="t"/>
                      <a:r>
                        <a:rPr lang="en-US" sz="1100" u="none" strike="noStrike">
                          <a:effectLst/>
                        </a:rPr>
                        <a:t>Engineering</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Incomplete automation pipeline.</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ADF does not have full CI/CD and not working on the same code branch as tenants.  Jenkins pipeline for infrastructure-as-code is not accounting for version changes and upgrades.  Cluster not rebooted regularly to receive software updates.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Integration tests not automated, leading to more bugs and delays.  Jenkins pipeline without end-to-end infrastructure and code configurations cause delays in the cloud.  Without a fully automated build pipeline, the ADF only works like on-premise environments.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Automate integration testing and ensure ADF and tenants are using same tool versions.  Fully build out Jenkins pipeline to automate end-to-end infrastructure provisioning, software configuration, and testing.</a:t>
                      </a:r>
                      <a:endParaRPr lang="en-US" sz="11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4232055743"/>
                  </a:ext>
                </a:extLst>
              </a:tr>
              <a:tr h="706713">
                <a:tc>
                  <a:txBody>
                    <a:bodyPr/>
                    <a:lstStyle/>
                    <a:p>
                      <a:pPr algn="l" fontAlgn="t"/>
                      <a:r>
                        <a:rPr lang="en-US" sz="1100" u="none" strike="noStrike">
                          <a:effectLst/>
                        </a:rPr>
                        <a:t>Security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Access controls not stable.</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Data access and control via a unified security model requires more clarity to tenants.  Access controls are sometimes lost during upgrades and new data loads.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Access control configuration lapses introduce security risk.  Unavailable and misconfigured access delays projects.</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Ranger support for all services need to reviewed and messaged appropriately.</a:t>
                      </a:r>
                      <a:endParaRPr lang="en-US" sz="11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1129873451"/>
                  </a:ext>
                </a:extLst>
              </a:tr>
              <a:tr h="1061345">
                <a:tc>
                  <a:txBody>
                    <a:bodyPr/>
                    <a:lstStyle/>
                    <a:p>
                      <a:pPr algn="l" fontAlgn="t"/>
                      <a:r>
                        <a:rPr lang="en-US" sz="1100" u="none" strike="noStrike">
                          <a:effectLst/>
                        </a:rPr>
                        <a:t>Architecture</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Zoned design not fully effective.</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Zoned architecture is sound but tenants may be working around the design to send data straight to tenant zone. </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Data reuse opportunity lost.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Enable robust data certification of refined/enriched zones for tenants to trust, consume, and contribute to.  Collaborate with tenant teams to avoid non-standard and extraneous data hops and integrations.  Explore other technology solutions to further reduce duplication.</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863910171"/>
                  </a:ext>
                </a:extLst>
              </a:tr>
              <a:tr h="701015">
                <a:tc>
                  <a:txBody>
                    <a:bodyPr/>
                    <a:lstStyle/>
                    <a:p>
                      <a:pPr algn="l" fontAlgn="t"/>
                      <a:r>
                        <a:rPr lang="en-US" sz="1100" u="none" strike="noStrike" dirty="0">
                          <a:effectLst/>
                        </a:rPr>
                        <a:t>Transition</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System migration  improvements.</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Legacy system migration acceleration plans for both data and processing need reviews and socialization.</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Insufficient preparation may lead to discovering migration challenges later and delaying project.</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Historical data migration and catchup strategy need to be qualified for key tenants.  Processing migration also can be accelerated.</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456642454"/>
                  </a:ext>
                </a:extLst>
              </a:tr>
              <a:tr h="701015">
                <a:tc>
                  <a:txBody>
                    <a:bodyPr/>
                    <a:lstStyle/>
                    <a:p>
                      <a:pPr algn="l" fontAlgn="t"/>
                      <a:r>
                        <a:rPr lang="en-US" sz="1100" b="0" i="0" u="none" strike="noStrike" dirty="0">
                          <a:solidFill>
                            <a:srgbClr val="000000"/>
                          </a:solidFill>
                          <a:effectLst/>
                          <a:latin typeface="Calibri" panose="020F0502020204030204" pitchFamily="34" charset="0"/>
                        </a:rPr>
                        <a:t>Quality</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Test data management strategy</a:t>
                      </a:r>
                    </a:p>
                  </a:txBody>
                  <a:tcPr marL="45720" marR="4572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When moving from Dev to Prod Support data integrity and performance is impacted.  Workflow breakage is introduced.</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Tenant frustration, missed timelines</a:t>
                      </a:r>
                    </a:p>
                    <a:p>
                      <a:pPr algn="l" fontAlgn="t"/>
                      <a:r>
                        <a:rPr lang="en-US" sz="1100" b="0" i="0" u="none" strike="noStrike" dirty="0">
                          <a:solidFill>
                            <a:srgbClr val="000000"/>
                          </a:solidFill>
                          <a:effectLst/>
                          <a:latin typeface="Calibri" panose="020F0502020204030204" pitchFamily="34" charset="0"/>
                        </a:rPr>
                        <a:t>Rework and increased costs. </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Follow consistent data management processes and use enterprise test data tools</a:t>
                      </a:r>
                    </a:p>
                  </a:txBody>
                  <a:tcPr marL="45720" marR="45720"/>
                </a:tc>
                <a:extLst>
                  <a:ext uri="{0D108BD9-81ED-4DB2-BD59-A6C34878D82A}">
                    <a16:rowId xmlns:a16="http://schemas.microsoft.com/office/drawing/2014/main" val="216256288"/>
                  </a:ext>
                </a:extLst>
              </a:tr>
              <a:tr h="487175">
                <a:tc>
                  <a:txBody>
                    <a:bodyPr/>
                    <a:lstStyle/>
                    <a:p>
                      <a:pPr algn="l" fontAlgn="t"/>
                      <a:r>
                        <a:rPr lang="en-US" sz="1100" b="0" i="0" u="none" strike="noStrike" dirty="0">
                          <a:solidFill>
                            <a:srgbClr val="000000"/>
                          </a:solidFill>
                          <a:effectLst/>
                          <a:latin typeface="Calibri" panose="020F0502020204030204" pitchFamily="34" charset="0"/>
                        </a:rPr>
                        <a:t>Architecture</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Azure Event Hub vs. Confluent</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KP is standardizing on Confluent Kafka across on-premise, Azure and IBM Cloud</a:t>
                      </a:r>
                    </a:p>
                  </a:txBody>
                  <a:tcPr marL="45720" marR="45720"/>
                </a:tc>
                <a:tc>
                  <a:txBody>
                    <a:bodyPr/>
                    <a:lstStyle/>
                    <a:p>
                      <a:pPr algn="l" fontAlgn="t"/>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Standardize on using Confluent Kafka vs. Azure Event Hub</a:t>
                      </a:r>
                    </a:p>
                  </a:txBody>
                  <a:tcPr marL="45720" marR="45720"/>
                </a:tc>
                <a:extLst>
                  <a:ext uri="{0D108BD9-81ED-4DB2-BD59-A6C34878D82A}">
                    <a16:rowId xmlns:a16="http://schemas.microsoft.com/office/drawing/2014/main" val="1365593768"/>
                  </a:ext>
                </a:extLst>
              </a:tr>
              <a:tr h="880230">
                <a:tc>
                  <a:txBody>
                    <a:bodyPr/>
                    <a:lstStyle/>
                    <a:p>
                      <a:pPr algn="l" fontAlgn="t"/>
                      <a:r>
                        <a:rPr lang="en-US" sz="1100" u="none" strike="noStrike" dirty="0">
                          <a:effectLst/>
                        </a:rPr>
                        <a:t>Architecture</a:t>
                      </a:r>
                      <a:endParaRPr lang="en-US" sz="1100" b="0" i="0" u="none" strike="noStrike" dirty="0">
                        <a:solidFill>
                          <a:srgbClr val="000000"/>
                        </a:solidFill>
                        <a:effectLst/>
                        <a:latin typeface="Calibri" panose="020F0502020204030204" pitchFamily="34" charset="0"/>
                      </a:endParaRPr>
                    </a:p>
                  </a:txBody>
                  <a:tcPr marL="45720" marR="45720">
                    <a:noFill/>
                  </a:tcPr>
                </a:tc>
                <a:tc>
                  <a:txBody>
                    <a:bodyPr/>
                    <a:lstStyle/>
                    <a:p>
                      <a:pPr algn="l" fontAlgn="t"/>
                      <a:r>
                        <a:rPr lang="en-US" sz="1100" u="none" strike="noStrike" dirty="0">
                          <a:effectLst/>
                        </a:rPr>
                        <a:t>Data sharing not defined</a:t>
                      </a:r>
                      <a:endParaRPr lang="en-US" sz="1100" b="0" i="0" u="none" strike="noStrike" dirty="0">
                        <a:solidFill>
                          <a:srgbClr val="000000"/>
                        </a:solidFill>
                        <a:effectLst/>
                        <a:latin typeface="Calibri" panose="020F0502020204030204" pitchFamily="34" charset="0"/>
                      </a:endParaRPr>
                    </a:p>
                  </a:txBody>
                  <a:tcPr marL="45720" marR="45720">
                    <a:noFill/>
                  </a:tcPr>
                </a:tc>
                <a:tc>
                  <a:txBody>
                    <a:bodyPr/>
                    <a:lstStyle/>
                    <a:p>
                      <a:pPr algn="l" fontAlgn="t"/>
                      <a:r>
                        <a:rPr lang="en-US" sz="1100" u="none" strike="noStrike" dirty="0">
                          <a:effectLst/>
                        </a:rPr>
                        <a:t>Data exchange and services use cases are not directly addressed in the architecture. Need patterns for bi-directional use cases.</a:t>
                      </a:r>
                      <a:endParaRPr lang="en-US" sz="1100" b="0" i="0" u="none" strike="noStrike" dirty="0">
                        <a:solidFill>
                          <a:srgbClr val="000000"/>
                        </a:solidFill>
                        <a:effectLst/>
                        <a:latin typeface="Calibri" panose="020F0502020204030204" pitchFamily="34" charset="0"/>
                      </a:endParaRPr>
                    </a:p>
                  </a:txBody>
                  <a:tcPr marL="45720" marR="45720">
                    <a:noFill/>
                  </a:tcPr>
                </a:tc>
                <a:tc>
                  <a:txBody>
                    <a:bodyPr/>
                    <a:lstStyle/>
                    <a:p>
                      <a:pPr algn="l" fontAlgn="t"/>
                      <a:r>
                        <a:rPr lang="en-US" sz="1100" u="none" strike="noStrike" dirty="0">
                          <a:effectLst/>
                        </a:rPr>
                        <a:t>Platform design disconnected from tenant expectations, technology trends, and IT strategy.</a:t>
                      </a:r>
                      <a:endParaRPr lang="en-US" sz="1100" b="0" i="0" u="none" strike="noStrike" dirty="0">
                        <a:solidFill>
                          <a:srgbClr val="000000"/>
                        </a:solidFill>
                        <a:effectLst/>
                        <a:latin typeface="Calibri" panose="020F0502020204030204" pitchFamily="34" charset="0"/>
                      </a:endParaRPr>
                    </a:p>
                  </a:txBody>
                  <a:tcPr marL="45720" marR="45720">
                    <a:noFill/>
                  </a:tcPr>
                </a:tc>
                <a:tc>
                  <a:txBody>
                    <a:bodyPr/>
                    <a:lstStyle/>
                    <a:p>
                      <a:pPr algn="l" fontAlgn="t"/>
                      <a:r>
                        <a:rPr lang="en-US" sz="1100" u="none" strike="noStrike" dirty="0">
                          <a:effectLst/>
                        </a:rPr>
                        <a:t>Include data marketplace features in future roadmap.</a:t>
                      </a:r>
                      <a:endParaRPr lang="en-US" sz="1100" b="0" i="0" u="none" strike="noStrike" dirty="0">
                        <a:solidFill>
                          <a:srgbClr val="000000"/>
                        </a:solidFill>
                        <a:effectLst/>
                        <a:latin typeface="Calibri" panose="020F0502020204030204" pitchFamily="34" charset="0"/>
                      </a:endParaRPr>
                    </a:p>
                  </a:txBody>
                  <a:tcPr marL="45720" marR="45720">
                    <a:noFill/>
                  </a:tcPr>
                </a:tc>
                <a:extLst>
                  <a:ext uri="{0D108BD9-81ED-4DB2-BD59-A6C34878D82A}">
                    <a16:rowId xmlns:a16="http://schemas.microsoft.com/office/drawing/2014/main" val="4132552534"/>
                  </a:ext>
                </a:extLst>
              </a:tr>
            </a:tbl>
          </a:graphicData>
        </a:graphic>
      </p:graphicFrame>
    </p:spTree>
    <p:custDataLst>
      <p:tags r:id="rId1"/>
    </p:custDataLst>
    <p:extLst>
      <p:ext uri="{BB962C8B-B14F-4D97-AF65-F5344CB8AC3E}">
        <p14:creationId xmlns:p14="http://schemas.microsoft.com/office/powerpoint/2010/main" val="1906157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a:solidFill>
            <a:schemeClr val="bg2">
              <a:lumMod val="75000"/>
            </a:schemeClr>
          </a:solidFill>
        </p:spPr>
        <p:txBody>
          <a:bodyPr/>
          <a:lstStyle/>
          <a:p>
            <a:r>
              <a:rPr lang="en-US"/>
              <a:t>Review Findings and Recommendations Page 3</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graphicFrame>
        <p:nvGraphicFramePr>
          <p:cNvPr id="3" name="Table 2">
            <a:extLst>
              <a:ext uri="{FF2B5EF4-FFF2-40B4-BE49-F238E27FC236}">
                <a16:creationId xmlns:a16="http://schemas.microsoft.com/office/drawing/2014/main" id="{73C81818-2B86-4336-AD55-7497F84BB876}"/>
              </a:ext>
            </a:extLst>
          </p:cNvPr>
          <p:cNvGraphicFramePr>
            <a:graphicFrameLocks noGrp="1"/>
          </p:cNvGraphicFramePr>
          <p:nvPr>
            <p:extLst>
              <p:ext uri="{D42A27DB-BD31-4B8C-83A1-F6EECF244321}">
                <p14:modId xmlns:p14="http://schemas.microsoft.com/office/powerpoint/2010/main" val="2186681419"/>
              </p:ext>
            </p:extLst>
          </p:nvPr>
        </p:nvGraphicFramePr>
        <p:xfrm>
          <a:off x="0" y="663236"/>
          <a:ext cx="12192000" cy="5966159"/>
        </p:xfrm>
        <a:graphic>
          <a:graphicData uri="http://schemas.openxmlformats.org/drawingml/2006/table">
            <a:tbl>
              <a:tblPr firstRow="1" bandRow="1">
                <a:tableStyleId>{9DCAF9ED-07DC-4A11-8D7F-57B35C25682E}</a:tableStyleId>
              </a:tblPr>
              <a:tblGrid>
                <a:gridCol w="950257">
                  <a:extLst>
                    <a:ext uri="{9D8B030D-6E8A-4147-A177-3AD203B41FA5}">
                      <a16:colId xmlns:a16="http://schemas.microsoft.com/office/drawing/2014/main" val="1738850574"/>
                    </a:ext>
                  </a:extLst>
                </a:gridCol>
                <a:gridCol w="1428061">
                  <a:extLst>
                    <a:ext uri="{9D8B030D-6E8A-4147-A177-3AD203B41FA5}">
                      <a16:colId xmlns:a16="http://schemas.microsoft.com/office/drawing/2014/main" val="4045234489"/>
                    </a:ext>
                  </a:extLst>
                </a:gridCol>
                <a:gridCol w="3070458">
                  <a:extLst>
                    <a:ext uri="{9D8B030D-6E8A-4147-A177-3AD203B41FA5}">
                      <a16:colId xmlns:a16="http://schemas.microsoft.com/office/drawing/2014/main" val="204874204"/>
                    </a:ext>
                  </a:extLst>
                </a:gridCol>
                <a:gridCol w="2918476">
                  <a:extLst>
                    <a:ext uri="{9D8B030D-6E8A-4147-A177-3AD203B41FA5}">
                      <a16:colId xmlns:a16="http://schemas.microsoft.com/office/drawing/2014/main" val="528372959"/>
                    </a:ext>
                  </a:extLst>
                </a:gridCol>
                <a:gridCol w="3824748">
                  <a:extLst>
                    <a:ext uri="{9D8B030D-6E8A-4147-A177-3AD203B41FA5}">
                      <a16:colId xmlns:a16="http://schemas.microsoft.com/office/drawing/2014/main" val="1908801617"/>
                    </a:ext>
                  </a:extLst>
                </a:gridCol>
              </a:tblGrid>
              <a:tr h="274657">
                <a:tc>
                  <a:txBody>
                    <a:bodyPr/>
                    <a:lstStyle/>
                    <a:p>
                      <a:r>
                        <a:rPr lang="en-US" sz="1200"/>
                        <a:t>Category</a:t>
                      </a:r>
                    </a:p>
                  </a:txBody>
                  <a:tcPr marL="45720" marR="45720"/>
                </a:tc>
                <a:tc>
                  <a:txBody>
                    <a:bodyPr/>
                    <a:lstStyle/>
                    <a:p>
                      <a:r>
                        <a:rPr lang="en-US" sz="1200"/>
                        <a:t>Finding Title</a:t>
                      </a:r>
                    </a:p>
                  </a:txBody>
                  <a:tcPr marL="45720" marR="45720"/>
                </a:tc>
                <a:tc>
                  <a:txBody>
                    <a:bodyPr/>
                    <a:lstStyle/>
                    <a:p>
                      <a:r>
                        <a:rPr lang="en-US" sz="1200"/>
                        <a:t>Finding Description</a:t>
                      </a:r>
                    </a:p>
                  </a:txBody>
                  <a:tcPr marL="45720" marR="45720"/>
                </a:tc>
                <a:tc>
                  <a:txBody>
                    <a:bodyPr/>
                    <a:lstStyle/>
                    <a:p>
                      <a:r>
                        <a:rPr lang="en-US" sz="1200"/>
                        <a:t>Implication</a:t>
                      </a:r>
                    </a:p>
                  </a:txBody>
                  <a:tcPr marL="45720" marR="45720"/>
                </a:tc>
                <a:tc>
                  <a:txBody>
                    <a:bodyPr/>
                    <a:lstStyle/>
                    <a:p>
                      <a:r>
                        <a:rPr lang="en-US" sz="1200" dirty="0"/>
                        <a:t>Recommendation</a:t>
                      </a:r>
                    </a:p>
                  </a:txBody>
                  <a:tcPr marL="45720" marR="45720"/>
                </a:tc>
                <a:extLst>
                  <a:ext uri="{0D108BD9-81ED-4DB2-BD59-A6C34878D82A}">
                    <a16:rowId xmlns:a16="http://schemas.microsoft.com/office/drawing/2014/main" val="454199833"/>
                  </a:ext>
                </a:extLst>
              </a:tr>
              <a:tr h="930782">
                <a:tc>
                  <a:txBody>
                    <a:bodyPr/>
                    <a:lstStyle/>
                    <a:p>
                      <a:pPr algn="l" fontAlgn="t"/>
                      <a:r>
                        <a:rPr lang="en-US" sz="1100" u="none" strike="noStrike">
                          <a:effectLst/>
                        </a:rPr>
                        <a:t>Supportability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Limited team bandwidth.</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Single A2.0 team is supporting platform ops, platform development, and tenant projects.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As the product moves to an enterprise supported platform need to verify that it can be supported by organization.</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Partner with IT Ops and CAS to evaluate supportability and support delegation opportunities.  Enable further tenant autonomy.  Invest in COTS to reduce custom development and support.  Develop Center for Enablement to accelerate projects, share knowledge, and promote best practices.</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4232055743"/>
                  </a:ext>
                </a:extLst>
              </a:tr>
              <a:tr h="427244">
                <a:tc>
                  <a:txBody>
                    <a:bodyPr/>
                    <a:lstStyle/>
                    <a:p>
                      <a:pPr algn="l" fontAlgn="t"/>
                      <a:r>
                        <a:rPr lang="en-US" sz="1100" u="none" strike="noStrike" dirty="0">
                          <a:effectLst/>
                        </a:rPr>
                        <a:t>Cost Management</a:t>
                      </a:r>
                    </a:p>
                  </a:txBody>
                  <a:tcPr marL="45720" marR="45720"/>
                </a:tc>
                <a:tc>
                  <a:txBody>
                    <a:bodyPr/>
                    <a:lstStyle/>
                    <a:p>
                      <a:pPr algn="l" fontAlgn="t"/>
                      <a:r>
                        <a:rPr lang="en-US" sz="1100" u="none" strike="noStrike" dirty="0">
                          <a:effectLst/>
                        </a:rPr>
                        <a:t>Cost management needs further review.</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Forecasting, cost control and chargeback requires further review.</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Unclear cost model is a cost risk for tenants.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Develop more accurate forecasting and processes based on past experience.  Socialize with tenants.</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1820009034"/>
                  </a:ext>
                </a:extLst>
              </a:tr>
              <a:tr h="595090">
                <a:tc>
                  <a:txBody>
                    <a:bodyPr/>
                    <a:lstStyle/>
                    <a:p>
                      <a:pPr algn="l" fontAlgn="t"/>
                      <a:r>
                        <a:rPr lang="en-US" sz="1100" u="none" strike="noStrike" dirty="0">
                          <a:effectLst/>
                        </a:rPr>
                        <a:t>Data Management</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Data management constraints.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Tenants don’t perceive immediate value on tagging. Where possible supplying less curated data may allow the tenant to achieve business value sooner.</a:t>
                      </a:r>
                    </a:p>
                  </a:txBody>
                  <a:tcPr marL="45720" marR="45720"/>
                </a:tc>
                <a:tc>
                  <a:txBody>
                    <a:bodyPr/>
                    <a:lstStyle/>
                    <a:p>
                      <a:pPr algn="l" fontAlgn="t"/>
                      <a:r>
                        <a:rPr lang="en-US" sz="1100" u="none" strike="noStrike" dirty="0">
                          <a:effectLst/>
                        </a:rPr>
                        <a:t>Inhibits responsiveness of ADF team.</a:t>
                      </a:r>
                    </a:p>
                  </a:txBody>
                  <a:tcPr marL="45720" marR="45720"/>
                </a:tc>
                <a:tc>
                  <a:txBody>
                    <a:bodyPr/>
                    <a:lstStyle/>
                    <a:p>
                      <a:pPr algn="l" fontAlgn="t"/>
                      <a:r>
                        <a:rPr lang="en-US" sz="1100" u="none" strike="noStrike" dirty="0">
                          <a:effectLst/>
                        </a:rPr>
                        <a:t>Explore ways to tag data retroactively after loads.  Explore more automated tagging capabilities</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409826342"/>
                  </a:ext>
                </a:extLst>
              </a:tr>
              <a:tr h="595090">
                <a:tc>
                  <a:txBody>
                    <a:bodyPr/>
                    <a:lstStyle/>
                    <a:p>
                      <a:pPr algn="l" fontAlgn="t"/>
                      <a:r>
                        <a:rPr lang="en-US" sz="1100" u="none" strike="noStrike" dirty="0">
                          <a:effectLst/>
                          <a:latin typeface="+mn-lt"/>
                        </a:rPr>
                        <a:t>Data Management</a:t>
                      </a:r>
                      <a:endParaRPr lang="en-US" sz="1100" b="0" i="0" u="none" strike="noStrike" dirty="0">
                        <a:solidFill>
                          <a:srgbClr val="000000"/>
                        </a:solidFill>
                        <a:effectLst/>
                        <a:latin typeface="+mn-lt"/>
                      </a:endParaRPr>
                    </a:p>
                  </a:txBody>
                  <a:tcPr marL="45720" marR="45720"/>
                </a:tc>
                <a:tc>
                  <a:txBody>
                    <a:bodyPr/>
                    <a:lstStyle/>
                    <a:p>
                      <a:pPr algn="l" fontAlgn="t"/>
                      <a:r>
                        <a:rPr lang="en-US" sz="1100" u="none" strike="noStrike" dirty="0">
                          <a:effectLst/>
                          <a:latin typeface="+mn-lt"/>
                        </a:rPr>
                        <a:t>Enterprise Catalogue used for partial capabilities.</a:t>
                      </a:r>
                      <a:endParaRPr lang="en-US" sz="1100" b="0" i="0" u="none" strike="noStrike" dirty="0">
                        <a:solidFill>
                          <a:srgbClr val="000000"/>
                        </a:solidFill>
                        <a:effectLst/>
                        <a:latin typeface="+mn-lt"/>
                      </a:endParaRPr>
                    </a:p>
                  </a:txBody>
                  <a:tcPr marL="45720" marR="45720"/>
                </a:tc>
                <a:tc>
                  <a:txBody>
                    <a:bodyPr/>
                    <a:lstStyle/>
                    <a:p>
                      <a:pPr marL="0" marR="0" lvl="0">
                        <a:spcBef>
                          <a:spcPts val="600"/>
                        </a:spcBef>
                        <a:spcAft>
                          <a:spcPts val="0"/>
                        </a:spcAft>
                      </a:pPr>
                      <a:r>
                        <a:rPr lang="en-US" sz="1100">
                          <a:effectLst/>
                          <a:latin typeface="+mn-lt"/>
                          <a:ea typeface="Times New Roman" panose="02020603050405020304" pitchFamily="18" charset="0"/>
                          <a:cs typeface="Times New Roman" panose="02020603050405020304" pitchFamily="18" charset="0"/>
                        </a:rPr>
                        <a:t>Integration from ADF back to Collibra was dropped from the scope of A20.  </a:t>
                      </a:r>
                    </a:p>
                  </a:txBody>
                  <a:tcPr marL="68580" marR="68580" marT="0" marB="0"/>
                </a:tc>
                <a:tc>
                  <a:txBody>
                    <a:bodyPr/>
                    <a:lstStyle/>
                    <a:p>
                      <a:pPr algn="l" fontAlgn="t"/>
                      <a:r>
                        <a:rPr lang="en-US" sz="1100" dirty="0">
                          <a:effectLst/>
                          <a:latin typeface="+mn-lt"/>
                          <a:ea typeface="Times New Roman" panose="02020603050405020304" pitchFamily="18" charset="0"/>
                          <a:cs typeface="Times New Roman" panose="02020603050405020304" pitchFamily="18" charset="0"/>
                        </a:rPr>
                        <a:t>This will limit the visibility data stewards have to the use of their data on the SOI platform</a:t>
                      </a:r>
                      <a:endParaRPr lang="en-US" sz="1100" b="0" i="0" u="none" strike="noStrike" dirty="0">
                        <a:solidFill>
                          <a:srgbClr val="000000"/>
                        </a:solidFill>
                        <a:effectLst/>
                        <a:latin typeface="+mn-lt"/>
                      </a:endParaRPr>
                    </a:p>
                  </a:txBody>
                  <a:tcPr marL="45720" marR="45720"/>
                </a:tc>
                <a:tc>
                  <a:txBody>
                    <a:bodyPr/>
                    <a:lstStyle/>
                    <a:p>
                      <a:pPr algn="l" fontAlgn="t"/>
                      <a:r>
                        <a:rPr lang="en-US" sz="1100" u="none" strike="noStrike" dirty="0">
                          <a:effectLst/>
                          <a:latin typeface="+mn-lt"/>
                        </a:rPr>
                        <a:t>Define data governance requirements and select fit-for-use tool.</a:t>
                      </a:r>
                      <a:endParaRPr lang="en-US" sz="1100" b="0" i="0" u="none" strike="noStrike" dirty="0">
                        <a:solidFill>
                          <a:srgbClr val="000000"/>
                        </a:solidFill>
                        <a:effectLst/>
                        <a:latin typeface="+mn-lt"/>
                      </a:endParaRPr>
                    </a:p>
                  </a:txBody>
                  <a:tcPr marL="45720" marR="45720"/>
                </a:tc>
                <a:extLst>
                  <a:ext uri="{0D108BD9-81ED-4DB2-BD59-A6C34878D82A}">
                    <a16:rowId xmlns:a16="http://schemas.microsoft.com/office/drawing/2014/main" val="1129873451"/>
                  </a:ext>
                </a:extLst>
              </a:tr>
              <a:tr h="595090">
                <a:tc>
                  <a:txBody>
                    <a:bodyPr/>
                    <a:lstStyle/>
                    <a:p>
                      <a:pPr algn="l" fontAlgn="t"/>
                      <a:r>
                        <a:rPr lang="en-US" sz="1100" u="none" strike="noStrike">
                          <a:effectLst/>
                        </a:rPr>
                        <a:t>Data Management</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Enterprise data quality or data preparation not used.</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Trifacta and Informatica are KP tech standards for data quality, but neither is in use by A2.0.  Trifacta is also an enterprise data preparation tool.</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Data quality is not assured and may lead to errors in reports.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Define data quality and data preparation requirements and select fit-for-use tool.</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863910171"/>
                  </a:ext>
                </a:extLst>
              </a:tr>
              <a:tr h="595090">
                <a:tc>
                  <a:txBody>
                    <a:bodyPr/>
                    <a:lstStyle/>
                    <a:p>
                      <a:pPr algn="l" fontAlgn="t"/>
                      <a:r>
                        <a:rPr lang="en-US" sz="1100" u="none" strike="noStrike">
                          <a:effectLst/>
                        </a:rPr>
                        <a:t>Security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Use of PowerBI Gateway.</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err="1">
                          <a:effectLst/>
                        </a:rPr>
                        <a:t>PowerBI</a:t>
                      </a:r>
                      <a:r>
                        <a:rPr lang="en-US" sz="1100" u="none" strike="noStrike" dirty="0">
                          <a:effectLst/>
                        </a:rPr>
                        <a:t> Gateway was introduced to mitigate application identity risk of </a:t>
                      </a:r>
                      <a:r>
                        <a:rPr lang="en-US" sz="1100" u="none" strike="noStrike" dirty="0" err="1">
                          <a:effectLst/>
                        </a:rPr>
                        <a:t>PowerBI</a:t>
                      </a:r>
                      <a:r>
                        <a:rPr lang="en-US" sz="1100" u="none" strike="noStrike" dirty="0">
                          <a:effectLst/>
                        </a:rPr>
                        <a:t> using the Azure Public IP service tag.</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a:effectLst/>
                        </a:rPr>
                        <a:t>PowerBI Gateway introduces performance impact.</a:t>
                      </a:r>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Azure set to enhance </a:t>
                      </a:r>
                      <a:r>
                        <a:rPr lang="en-US" sz="1100" u="none" strike="noStrike" dirty="0" err="1">
                          <a:effectLst/>
                        </a:rPr>
                        <a:t>PowerBI</a:t>
                      </a:r>
                      <a:r>
                        <a:rPr lang="en-US" sz="1100" u="none" strike="noStrike" dirty="0">
                          <a:effectLst/>
                        </a:rPr>
                        <a:t> with private IP to meet TRO requirements by Q1 2020.</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588702543"/>
                  </a:ext>
                </a:extLst>
              </a:tr>
              <a:tr h="427244">
                <a:tc>
                  <a:txBody>
                    <a:bodyPr/>
                    <a:lstStyle/>
                    <a:p>
                      <a:pPr algn="l" fontAlgn="t"/>
                      <a:r>
                        <a:rPr lang="en-US" sz="1100" u="none" strike="noStrike" dirty="0">
                          <a:effectLst/>
                        </a:rPr>
                        <a:t>Security</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Use of cloud-only accounts.</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Legacy identities created on Azure Active Directory Domain Services is set to retire.</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Unmanaged identities pose a security risk.</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Continue existing effort to retire these non-KP identities and migrate ACLs to use KP AD identities.</a:t>
                      </a:r>
                      <a:endParaRPr lang="en-US" sz="1100" b="0" i="0" u="none" strike="noStrike" dirty="0">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4132552534"/>
                  </a:ext>
                </a:extLst>
              </a:tr>
              <a:tr h="762936">
                <a:tc>
                  <a:txBody>
                    <a:bodyPr/>
                    <a:lstStyle/>
                    <a:p>
                      <a:pPr algn="l" fontAlgn="t"/>
                      <a:r>
                        <a:rPr lang="en-US" sz="1100" u="none" strike="noStrike" dirty="0">
                          <a:effectLst/>
                        </a:rPr>
                        <a:t>Architecture</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Serverless compute solution pattern</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u="none" strike="noStrike" dirty="0">
                          <a:effectLst/>
                        </a:rPr>
                        <a:t>Just-in-time and serverless compute as offered by combination of Azure Functions and Databricks not yet explored.</a:t>
                      </a:r>
                      <a:endParaRPr lang="en-US" sz="1100" b="0" i="0" u="none" strike="noStrike" dirty="0">
                        <a:solidFill>
                          <a:srgbClr val="000000"/>
                        </a:solidFill>
                        <a:effectLst/>
                        <a:latin typeface="Calibri" panose="020F0502020204030204" pitchFamily="34" charset="0"/>
                      </a:endParaRP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Opportunity to further reduce cost.</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Identify best-fit tenant use cases and implement solution pattern.</a:t>
                      </a:r>
                    </a:p>
                  </a:txBody>
                  <a:tcPr marL="45720" marR="45720"/>
                </a:tc>
                <a:extLst>
                  <a:ext uri="{0D108BD9-81ED-4DB2-BD59-A6C34878D82A}">
                    <a16:rowId xmlns:a16="http://schemas.microsoft.com/office/drawing/2014/main" val="172496121"/>
                  </a:ext>
                </a:extLst>
              </a:tr>
              <a:tr h="762936">
                <a:tc>
                  <a:txBody>
                    <a:bodyPr/>
                    <a:lstStyle/>
                    <a:p>
                      <a:pPr algn="l" fontAlgn="t"/>
                      <a:r>
                        <a:rPr lang="en-US" sz="1100" b="0" i="0" u="none" strike="noStrike" dirty="0">
                          <a:solidFill>
                            <a:srgbClr val="000000"/>
                          </a:solidFill>
                          <a:effectLst/>
                          <a:latin typeface="Calibri" panose="020F0502020204030204" pitchFamily="34" charset="0"/>
                        </a:rPr>
                        <a:t>Architecture</a:t>
                      </a:r>
                    </a:p>
                  </a:txBody>
                  <a:tcPr marL="45720" marR="4572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On-premise tools</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Data is being brought back from Azure to on-premise to support existing tools (e.g. Cognos, SAS).</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Increased cost, latency</a:t>
                      </a:r>
                    </a:p>
                  </a:txBody>
                  <a:tcPr marL="45720" marR="45720"/>
                </a:tc>
                <a:tc>
                  <a:txBody>
                    <a:bodyPr/>
                    <a:lstStyle/>
                    <a:p>
                      <a:pPr algn="l" fontAlgn="t"/>
                      <a:r>
                        <a:rPr lang="en-US" sz="1100" b="0" i="0" u="none" strike="noStrike" dirty="0">
                          <a:solidFill>
                            <a:srgbClr val="000000"/>
                          </a:solidFill>
                          <a:effectLst/>
                          <a:latin typeface="Calibri" panose="020F0502020204030204" pitchFamily="34" charset="0"/>
                        </a:rPr>
                        <a:t>Enterprise should define containment criteria. Options to review: Move to cloud, connect from on-premise to Azure, look at alternative solutions</a:t>
                      </a:r>
                    </a:p>
                  </a:txBody>
                  <a:tcPr marL="45720" marR="45720"/>
                </a:tc>
                <a:extLst>
                  <a:ext uri="{0D108BD9-81ED-4DB2-BD59-A6C34878D82A}">
                    <a16:rowId xmlns:a16="http://schemas.microsoft.com/office/drawing/2014/main" val="237193509"/>
                  </a:ext>
                </a:extLst>
              </a:tr>
            </a:tbl>
          </a:graphicData>
        </a:graphic>
      </p:graphicFrame>
    </p:spTree>
    <p:custDataLst>
      <p:tags r:id="rId1"/>
    </p:custDataLst>
    <p:extLst>
      <p:ext uri="{BB962C8B-B14F-4D97-AF65-F5344CB8AC3E}">
        <p14:creationId xmlns:p14="http://schemas.microsoft.com/office/powerpoint/2010/main" val="2385977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2">
              <a:lumMod val="75000"/>
            </a:schemeClr>
          </a:solidFill>
        </p:spPr>
        <p:txBody>
          <a:bodyPr lIns="91440" tIns="45720" rIns="91440" bIns="45720"/>
          <a:lstStyle/>
          <a:p>
            <a:r>
              <a:rPr lang="en-US"/>
              <a:t>A2.0 Tenant Expectations and Feedback</a:t>
            </a:r>
          </a:p>
        </p:txBody>
      </p:sp>
      <p:sp>
        <p:nvSpPr>
          <p:cNvPr id="7" name="Cloud 6">
            <a:extLst>
              <a:ext uri="{FF2B5EF4-FFF2-40B4-BE49-F238E27FC236}">
                <a16:creationId xmlns:a16="http://schemas.microsoft.com/office/drawing/2014/main" id="{B68DEF17-4D65-4E6C-9DE4-17003FEEA8AC}"/>
              </a:ext>
            </a:extLst>
          </p:cNvPr>
          <p:cNvSpPr/>
          <p:nvPr/>
        </p:nvSpPr>
        <p:spPr>
          <a:xfrm>
            <a:off x="-330994" y="887036"/>
            <a:ext cx="3025036" cy="1686639"/>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Issues with data getting loaded.  Incorrect data.  Testing looks correct but then production is not correct.  No patient IDs.  Timestamps missing.  DOB errors.</a:t>
            </a:r>
          </a:p>
        </p:txBody>
      </p:sp>
      <p:sp>
        <p:nvSpPr>
          <p:cNvPr id="9" name="Cloud 8">
            <a:extLst>
              <a:ext uri="{FF2B5EF4-FFF2-40B4-BE49-F238E27FC236}">
                <a16:creationId xmlns:a16="http://schemas.microsoft.com/office/drawing/2014/main" id="{4E1149D1-6689-46A0-9938-D1480C32EFD3}"/>
              </a:ext>
            </a:extLst>
          </p:cNvPr>
          <p:cNvSpPr/>
          <p:nvPr/>
        </p:nvSpPr>
        <p:spPr>
          <a:xfrm>
            <a:off x="648586" y="5233058"/>
            <a:ext cx="3366449" cy="1428958"/>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err="1">
                <a:solidFill>
                  <a:schemeClr val="tx1">
                    <a:lumMod val="75000"/>
                    <a:lumOff val="25000"/>
                  </a:schemeClr>
                </a:solidFill>
                <a:latin typeface="Calibri" panose="020F0502020204030204" pitchFamily="34" charset="0"/>
              </a:rPr>
              <a:t>OneLink</a:t>
            </a:r>
            <a:r>
              <a:rPr lang="en-US" sz="1100">
                <a:solidFill>
                  <a:schemeClr val="tx1">
                    <a:lumMod val="75000"/>
                    <a:lumOff val="25000"/>
                  </a:schemeClr>
                </a:solidFill>
                <a:latin typeface="Calibri" panose="020F0502020204030204" pitchFamily="34" charset="0"/>
              </a:rPr>
              <a:t> QA data can't join to Clarity QA data. (ADF needs a central de-identification service to use prod data so that Dev and QA data can be joined.)</a:t>
            </a:r>
          </a:p>
        </p:txBody>
      </p:sp>
      <p:grpSp>
        <p:nvGrpSpPr>
          <p:cNvPr id="10" name="Group 69"/>
          <p:cNvGrpSpPr>
            <a:grpSpLocks/>
          </p:cNvGrpSpPr>
          <p:nvPr/>
        </p:nvGrpSpPr>
        <p:grpSpPr bwMode="auto">
          <a:xfrm>
            <a:off x="4041519" y="3046148"/>
            <a:ext cx="3455739" cy="1344899"/>
            <a:chOff x="362" y="1003"/>
            <a:chExt cx="898" cy="315"/>
          </a:xfrm>
          <a:solidFill>
            <a:srgbClr val="2F5597"/>
          </a:solidFill>
        </p:grpSpPr>
        <p:sp>
          <p:nvSpPr>
            <p:cNvPr id="11" name="Freeform 70"/>
            <p:cNvSpPr>
              <a:spLocks noEditPoints="1"/>
            </p:cNvSpPr>
            <p:nvPr/>
          </p:nvSpPr>
          <p:spPr bwMode="auto">
            <a:xfrm>
              <a:off x="646" y="1010"/>
              <a:ext cx="94" cy="308"/>
            </a:xfrm>
            <a:custGeom>
              <a:avLst/>
              <a:gdLst>
                <a:gd name="T0" fmla="*/ 8 w 146"/>
                <a:gd name="T1" fmla="*/ 26 h 472"/>
                <a:gd name="T2" fmla="*/ 8 w 146"/>
                <a:gd name="T3" fmla="*/ 29 h 472"/>
                <a:gd name="T4" fmla="*/ 10 w 146"/>
                <a:gd name="T5" fmla="*/ 31 h 472"/>
                <a:gd name="T6" fmla="*/ 10 w 146"/>
                <a:gd name="T7" fmla="*/ 33 h 472"/>
                <a:gd name="T8" fmla="*/ 8 w 146"/>
                <a:gd name="T9" fmla="*/ 36 h 472"/>
                <a:gd name="T10" fmla="*/ 6 w 146"/>
                <a:gd name="T11" fmla="*/ 36 h 472"/>
                <a:gd name="T12" fmla="*/ 5 w 146"/>
                <a:gd name="T13" fmla="*/ 36 h 472"/>
                <a:gd name="T14" fmla="*/ 5 w 146"/>
                <a:gd name="T15" fmla="*/ 36 h 472"/>
                <a:gd name="T16" fmla="*/ 4 w 146"/>
                <a:gd name="T17" fmla="*/ 35 h 472"/>
                <a:gd name="T18" fmla="*/ 4 w 146"/>
                <a:gd name="T19" fmla="*/ 33 h 472"/>
                <a:gd name="T20" fmla="*/ 5 w 146"/>
                <a:gd name="T21" fmla="*/ 31 h 472"/>
                <a:gd name="T22" fmla="*/ 4 w 146"/>
                <a:gd name="T23" fmla="*/ 29 h 472"/>
                <a:gd name="T24" fmla="*/ 2 w 146"/>
                <a:gd name="T25" fmla="*/ 26 h 472"/>
                <a:gd name="T26" fmla="*/ 2 w 146"/>
                <a:gd name="T27" fmla="*/ 22 h 472"/>
                <a:gd name="T28" fmla="*/ 2 w 146"/>
                <a:gd name="T29" fmla="*/ 20 h 472"/>
                <a:gd name="T30" fmla="*/ 1 w 146"/>
                <a:gd name="T31" fmla="*/ 18 h 472"/>
                <a:gd name="T32" fmla="*/ 1 w 146"/>
                <a:gd name="T33" fmla="*/ 17 h 472"/>
                <a:gd name="T34" fmla="*/ 0 w 146"/>
                <a:gd name="T35" fmla="*/ 15 h 472"/>
                <a:gd name="T36" fmla="*/ 1 w 146"/>
                <a:gd name="T37" fmla="*/ 10 h 472"/>
                <a:gd name="T38" fmla="*/ 2 w 146"/>
                <a:gd name="T39" fmla="*/ 7 h 472"/>
                <a:gd name="T40" fmla="*/ 3 w 146"/>
                <a:gd name="T41" fmla="*/ 5 h 472"/>
                <a:gd name="T42" fmla="*/ 4 w 146"/>
                <a:gd name="T43" fmla="*/ 3 h 472"/>
                <a:gd name="T44" fmla="*/ 6 w 146"/>
                <a:gd name="T45" fmla="*/ 1 h 472"/>
                <a:gd name="T46" fmla="*/ 6 w 146"/>
                <a:gd name="T47" fmla="*/ 3 h 472"/>
                <a:gd name="T48" fmla="*/ 6 w 146"/>
                <a:gd name="T49" fmla="*/ 5 h 472"/>
                <a:gd name="T50" fmla="*/ 8 w 146"/>
                <a:gd name="T51" fmla="*/ 5 h 472"/>
                <a:gd name="T52" fmla="*/ 10 w 146"/>
                <a:gd name="T53" fmla="*/ 7 h 472"/>
                <a:gd name="T54" fmla="*/ 10 w 146"/>
                <a:gd name="T55" fmla="*/ 11 h 472"/>
                <a:gd name="T56" fmla="*/ 10 w 146"/>
                <a:gd name="T57" fmla="*/ 16 h 472"/>
                <a:gd name="T58" fmla="*/ 10 w 146"/>
                <a:gd name="T59" fmla="*/ 19 h 472"/>
                <a:gd name="T60" fmla="*/ 10 w 146"/>
                <a:gd name="T61" fmla="*/ 19 h 472"/>
                <a:gd name="T62" fmla="*/ 10 w 146"/>
                <a:gd name="T63" fmla="*/ 20 h 472"/>
                <a:gd name="T64" fmla="*/ 10 w 146"/>
                <a:gd name="T65" fmla="*/ 22 h 472"/>
                <a:gd name="T66" fmla="*/ 9 w 146"/>
                <a:gd name="T67" fmla="*/ 22 h 472"/>
                <a:gd name="T68" fmla="*/ 9 w 146"/>
                <a:gd name="T69" fmla="*/ 20 h 472"/>
                <a:gd name="T70" fmla="*/ 9 w 146"/>
                <a:gd name="T71" fmla="*/ 20 h 472"/>
                <a:gd name="T72" fmla="*/ 9 w 146"/>
                <a:gd name="T73" fmla="*/ 20 h 472"/>
                <a:gd name="T74" fmla="*/ 8 w 146"/>
                <a:gd name="T75" fmla="*/ 22 h 472"/>
                <a:gd name="T76" fmla="*/ 8 w 146"/>
                <a:gd name="T77" fmla="*/ 25 h 472"/>
                <a:gd name="T78" fmla="*/ 5 w 146"/>
                <a:gd name="T79" fmla="*/ 23 h 472"/>
                <a:gd name="T80" fmla="*/ 5 w 146"/>
                <a:gd name="T81" fmla="*/ 22 h 472"/>
                <a:gd name="T82" fmla="*/ 5 w 146"/>
                <a:gd name="T83" fmla="*/ 23 h 472"/>
                <a:gd name="T84" fmla="*/ 5 w 146"/>
                <a:gd name="T85" fmla="*/ 25 h 472"/>
                <a:gd name="T86" fmla="*/ 5 w 146"/>
                <a:gd name="T87" fmla="*/ 26 h 472"/>
                <a:gd name="T88" fmla="*/ 5 w 146"/>
                <a:gd name="T89" fmla="*/ 25 h 472"/>
                <a:gd name="T90" fmla="*/ 2 w 146"/>
                <a:gd name="T91" fmla="*/ 17 h 472"/>
                <a:gd name="T92" fmla="*/ 2 w 146"/>
                <a:gd name="T93" fmla="*/ 16 h 472"/>
                <a:gd name="T94" fmla="*/ 2 w 146"/>
                <a:gd name="T95" fmla="*/ 16 h 472"/>
                <a:gd name="T96" fmla="*/ 2 w 146"/>
                <a:gd name="T97" fmla="*/ 17 h 472"/>
                <a:gd name="T98" fmla="*/ 2 w 146"/>
                <a:gd name="T99" fmla="*/ 17 h 472"/>
                <a:gd name="T100" fmla="*/ 7 w 146"/>
                <a:gd name="T101" fmla="*/ 34 h 472"/>
                <a:gd name="T102" fmla="*/ 7 w 146"/>
                <a:gd name="T103" fmla="*/ 32 h 472"/>
                <a:gd name="T104" fmla="*/ 6 w 146"/>
                <a:gd name="T105" fmla="*/ 33 h 472"/>
                <a:gd name="T106" fmla="*/ 6 w 146"/>
                <a:gd name="T107" fmla="*/ 35 h 472"/>
                <a:gd name="T108" fmla="*/ 7 w 146"/>
                <a:gd name="T109" fmla="*/ 35 h 47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6"/>
                <a:gd name="T166" fmla="*/ 0 h 472"/>
                <a:gd name="T167" fmla="*/ 146 w 146"/>
                <a:gd name="T168" fmla="*/ 472 h 47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6" h="472">
                  <a:moveTo>
                    <a:pt x="109" y="329"/>
                  </a:moveTo>
                  <a:cubicBezTo>
                    <a:pt x="108" y="334"/>
                    <a:pt x="108" y="337"/>
                    <a:pt x="107" y="339"/>
                  </a:cubicBezTo>
                  <a:cubicBezTo>
                    <a:pt x="106" y="341"/>
                    <a:pt x="101" y="365"/>
                    <a:pt x="101" y="369"/>
                  </a:cubicBezTo>
                  <a:cubicBezTo>
                    <a:pt x="100" y="372"/>
                    <a:pt x="106" y="380"/>
                    <a:pt x="108" y="383"/>
                  </a:cubicBezTo>
                  <a:cubicBezTo>
                    <a:pt x="110" y="386"/>
                    <a:pt x="120" y="394"/>
                    <a:pt x="122" y="396"/>
                  </a:cubicBezTo>
                  <a:cubicBezTo>
                    <a:pt x="123" y="397"/>
                    <a:pt x="133" y="403"/>
                    <a:pt x="137" y="405"/>
                  </a:cubicBezTo>
                  <a:cubicBezTo>
                    <a:pt x="140" y="407"/>
                    <a:pt x="140" y="414"/>
                    <a:pt x="139" y="416"/>
                  </a:cubicBezTo>
                  <a:cubicBezTo>
                    <a:pt x="138" y="418"/>
                    <a:pt x="132" y="427"/>
                    <a:pt x="130" y="430"/>
                  </a:cubicBezTo>
                  <a:cubicBezTo>
                    <a:pt x="128" y="432"/>
                    <a:pt x="127" y="433"/>
                    <a:pt x="123" y="443"/>
                  </a:cubicBezTo>
                  <a:cubicBezTo>
                    <a:pt x="118" y="453"/>
                    <a:pt x="117" y="457"/>
                    <a:pt x="112" y="461"/>
                  </a:cubicBezTo>
                  <a:cubicBezTo>
                    <a:pt x="107" y="466"/>
                    <a:pt x="100" y="466"/>
                    <a:pt x="97" y="466"/>
                  </a:cubicBezTo>
                  <a:cubicBezTo>
                    <a:pt x="94" y="466"/>
                    <a:pt x="93" y="465"/>
                    <a:pt x="92" y="464"/>
                  </a:cubicBezTo>
                  <a:cubicBezTo>
                    <a:pt x="91" y="463"/>
                    <a:pt x="92" y="467"/>
                    <a:pt x="89" y="469"/>
                  </a:cubicBezTo>
                  <a:cubicBezTo>
                    <a:pt x="87" y="472"/>
                    <a:pt x="72" y="470"/>
                    <a:pt x="69" y="469"/>
                  </a:cubicBezTo>
                  <a:cubicBezTo>
                    <a:pt x="67" y="468"/>
                    <a:pt x="66" y="465"/>
                    <a:pt x="65" y="463"/>
                  </a:cubicBezTo>
                  <a:cubicBezTo>
                    <a:pt x="65" y="461"/>
                    <a:pt x="64" y="461"/>
                    <a:pt x="62" y="461"/>
                  </a:cubicBezTo>
                  <a:cubicBezTo>
                    <a:pt x="61" y="460"/>
                    <a:pt x="61" y="461"/>
                    <a:pt x="60" y="458"/>
                  </a:cubicBezTo>
                  <a:cubicBezTo>
                    <a:pt x="58" y="456"/>
                    <a:pt x="60" y="449"/>
                    <a:pt x="60" y="447"/>
                  </a:cubicBezTo>
                  <a:cubicBezTo>
                    <a:pt x="61" y="445"/>
                    <a:pt x="58" y="445"/>
                    <a:pt x="57" y="442"/>
                  </a:cubicBezTo>
                  <a:cubicBezTo>
                    <a:pt x="55" y="439"/>
                    <a:pt x="59" y="423"/>
                    <a:pt x="60" y="420"/>
                  </a:cubicBezTo>
                  <a:cubicBezTo>
                    <a:pt x="61" y="416"/>
                    <a:pt x="65" y="415"/>
                    <a:pt x="66" y="410"/>
                  </a:cubicBezTo>
                  <a:cubicBezTo>
                    <a:pt x="67" y="405"/>
                    <a:pt x="67" y="401"/>
                    <a:pt x="65" y="398"/>
                  </a:cubicBezTo>
                  <a:cubicBezTo>
                    <a:pt x="64" y="396"/>
                    <a:pt x="64" y="388"/>
                    <a:pt x="62" y="385"/>
                  </a:cubicBezTo>
                  <a:cubicBezTo>
                    <a:pt x="61" y="383"/>
                    <a:pt x="53" y="374"/>
                    <a:pt x="50" y="370"/>
                  </a:cubicBezTo>
                  <a:cubicBezTo>
                    <a:pt x="47" y="365"/>
                    <a:pt x="37" y="354"/>
                    <a:pt x="34" y="351"/>
                  </a:cubicBezTo>
                  <a:cubicBezTo>
                    <a:pt x="32" y="349"/>
                    <a:pt x="25" y="340"/>
                    <a:pt x="22" y="336"/>
                  </a:cubicBezTo>
                  <a:cubicBezTo>
                    <a:pt x="20" y="333"/>
                    <a:pt x="21" y="318"/>
                    <a:pt x="21" y="312"/>
                  </a:cubicBezTo>
                  <a:cubicBezTo>
                    <a:pt x="21" y="306"/>
                    <a:pt x="21" y="284"/>
                    <a:pt x="21" y="278"/>
                  </a:cubicBezTo>
                  <a:cubicBezTo>
                    <a:pt x="21" y="273"/>
                    <a:pt x="23" y="258"/>
                    <a:pt x="23" y="256"/>
                  </a:cubicBezTo>
                  <a:cubicBezTo>
                    <a:pt x="24" y="255"/>
                    <a:pt x="23" y="255"/>
                    <a:pt x="22" y="254"/>
                  </a:cubicBezTo>
                  <a:cubicBezTo>
                    <a:pt x="22" y="253"/>
                    <a:pt x="21" y="251"/>
                    <a:pt x="19" y="247"/>
                  </a:cubicBezTo>
                  <a:cubicBezTo>
                    <a:pt x="18" y="242"/>
                    <a:pt x="15" y="236"/>
                    <a:pt x="15" y="234"/>
                  </a:cubicBezTo>
                  <a:cubicBezTo>
                    <a:pt x="14" y="232"/>
                    <a:pt x="13" y="233"/>
                    <a:pt x="12" y="232"/>
                  </a:cubicBezTo>
                  <a:cubicBezTo>
                    <a:pt x="11" y="231"/>
                    <a:pt x="9" y="225"/>
                    <a:pt x="8" y="223"/>
                  </a:cubicBezTo>
                  <a:cubicBezTo>
                    <a:pt x="7" y="221"/>
                    <a:pt x="5" y="220"/>
                    <a:pt x="3" y="217"/>
                  </a:cubicBezTo>
                  <a:cubicBezTo>
                    <a:pt x="1" y="214"/>
                    <a:pt x="1" y="200"/>
                    <a:pt x="0" y="194"/>
                  </a:cubicBezTo>
                  <a:cubicBezTo>
                    <a:pt x="0" y="189"/>
                    <a:pt x="0" y="163"/>
                    <a:pt x="1" y="158"/>
                  </a:cubicBezTo>
                  <a:cubicBezTo>
                    <a:pt x="1" y="153"/>
                    <a:pt x="4" y="138"/>
                    <a:pt x="5" y="130"/>
                  </a:cubicBezTo>
                  <a:cubicBezTo>
                    <a:pt x="6" y="123"/>
                    <a:pt x="10" y="107"/>
                    <a:pt x="13" y="98"/>
                  </a:cubicBezTo>
                  <a:cubicBezTo>
                    <a:pt x="16" y="89"/>
                    <a:pt x="21" y="87"/>
                    <a:pt x="24" y="84"/>
                  </a:cubicBezTo>
                  <a:cubicBezTo>
                    <a:pt x="27" y="82"/>
                    <a:pt x="42" y="73"/>
                    <a:pt x="43" y="70"/>
                  </a:cubicBezTo>
                  <a:cubicBezTo>
                    <a:pt x="44" y="66"/>
                    <a:pt x="46" y="64"/>
                    <a:pt x="48" y="62"/>
                  </a:cubicBezTo>
                  <a:cubicBezTo>
                    <a:pt x="50" y="60"/>
                    <a:pt x="52" y="61"/>
                    <a:pt x="53" y="58"/>
                  </a:cubicBezTo>
                  <a:cubicBezTo>
                    <a:pt x="54" y="54"/>
                    <a:pt x="52" y="55"/>
                    <a:pt x="51" y="48"/>
                  </a:cubicBezTo>
                  <a:cubicBezTo>
                    <a:pt x="50" y="42"/>
                    <a:pt x="45" y="35"/>
                    <a:pt x="49" y="17"/>
                  </a:cubicBezTo>
                  <a:cubicBezTo>
                    <a:pt x="52" y="0"/>
                    <a:pt x="72" y="4"/>
                    <a:pt x="79" y="6"/>
                  </a:cubicBezTo>
                  <a:cubicBezTo>
                    <a:pt x="85" y="8"/>
                    <a:pt x="89" y="16"/>
                    <a:pt x="90" y="23"/>
                  </a:cubicBezTo>
                  <a:cubicBezTo>
                    <a:pt x="91" y="31"/>
                    <a:pt x="88" y="45"/>
                    <a:pt x="87" y="47"/>
                  </a:cubicBezTo>
                  <a:cubicBezTo>
                    <a:pt x="86" y="50"/>
                    <a:pt x="84" y="55"/>
                    <a:pt x="84" y="56"/>
                  </a:cubicBezTo>
                  <a:cubicBezTo>
                    <a:pt x="84" y="58"/>
                    <a:pt x="85" y="58"/>
                    <a:pt x="88" y="58"/>
                  </a:cubicBezTo>
                  <a:cubicBezTo>
                    <a:pt x="91" y="58"/>
                    <a:pt x="94" y="62"/>
                    <a:pt x="96" y="66"/>
                  </a:cubicBezTo>
                  <a:cubicBezTo>
                    <a:pt x="97" y="69"/>
                    <a:pt x="100" y="71"/>
                    <a:pt x="106" y="74"/>
                  </a:cubicBezTo>
                  <a:cubicBezTo>
                    <a:pt x="112" y="76"/>
                    <a:pt x="114" y="78"/>
                    <a:pt x="123" y="82"/>
                  </a:cubicBezTo>
                  <a:cubicBezTo>
                    <a:pt x="131" y="86"/>
                    <a:pt x="131" y="89"/>
                    <a:pt x="132" y="93"/>
                  </a:cubicBezTo>
                  <a:cubicBezTo>
                    <a:pt x="133" y="97"/>
                    <a:pt x="138" y="119"/>
                    <a:pt x="139" y="122"/>
                  </a:cubicBezTo>
                  <a:cubicBezTo>
                    <a:pt x="139" y="125"/>
                    <a:pt x="141" y="139"/>
                    <a:pt x="142" y="143"/>
                  </a:cubicBezTo>
                  <a:cubicBezTo>
                    <a:pt x="143" y="148"/>
                    <a:pt x="145" y="165"/>
                    <a:pt x="145" y="169"/>
                  </a:cubicBezTo>
                  <a:cubicBezTo>
                    <a:pt x="146" y="172"/>
                    <a:pt x="146" y="203"/>
                    <a:pt x="146" y="207"/>
                  </a:cubicBezTo>
                  <a:cubicBezTo>
                    <a:pt x="146" y="212"/>
                    <a:pt x="144" y="225"/>
                    <a:pt x="142" y="229"/>
                  </a:cubicBezTo>
                  <a:cubicBezTo>
                    <a:pt x="141" y="233"/>
                    <a:pt x="142" y="236"/>
                    <a:pt x="142" y="239"/>
                  </a:cubicBezTo>
                  <a:cubicBezTo>
                    <a:pt x="142" y="241"/>
                    <a:pt x="141" y="240"/>
                    <a:pt x="140" y="240"/>
                  </a:cubicBezTo>
                  <a:cubicBezTo>
                    <a:pt x="139" y="240"/>
                    <a:pt x="139" y="241"/>
                    <a:pt x="139" y="243"/>
                  </a:cubicBezTo>
                  <a:cubicBezTo>
                    <a:pt x="140" y="246"/>
                    <a:pt x="140" y="248"/>
                    <a:pt x="141" y="251"/>
                  </a:cubicBezTo>
                  <a:cubicBezTo>
                    <a:pt x="141" y="254"/>
                    <a:pt x="142" y="254"/>
                    <a:pt x="142" y="255"/>
                  </a:cubicBezTo>
                  <a:cubicBezTo>
                    <a:pt x="141" y="256"/>
                    <a:pt x="140" y="263"/>
                    <a:pt x="139" y="266"/>
                  </a:cubicBezTo>
                  <a:cubicBezTo>
                    <a:pt x="138" y="268"/>
                    <a:pt x="137" y="269"/>
                    <a:pt x="134" y="271"/>
                  </a:cubicBezTo>
                  <a:cubicBezTo>
                    <a:pt x="132" y="272"/>
                    <a:pt x="129" y="275"/>
                    <a:pt x="127" y="276"/>
                  </a:cubicBezTo>
                  <a:cubicBezTo>
                    <a:pt x="125" y="277"/>
                    <a:pt x="124" y="276"/>
                    <a:pt x="123" y="276"/>
                  </a:cubicBezTo>
                  <a:cubicBezTo>
                    <a:pt x="122" y="275"/>
                    <a:pt x="123" y="272"/>
                    <a:pt x="124" y="271"/>
                  </a:cubicBezTo>
                  <a:cubicBezTo>
                    <a:pt x="125" y="270"/>
                    <a:pt x="127" y="266"/>
                    <a:pt x="128" y="263"/>
                  </a:cubicBezTo>
                  <a:cubicBezTo>
                    <a:pt x="128" y="260"/>
                    <a:pt x="128" y="258"/>
                    <a:pt x="128" y="256"/>
                  </a:cubicBezTo>
                  <a:cubicBezTo>
                    <a:pt x="127" y="253"/>
                    <a:pt x="126" y="254"/>
                    <a:pt x="125" y="253"/>
                  </a:cubicBezTo>
                  <a:cubicBezTo>
                    <a:pt x="123" y="253"/>
                    <a:pt x="124" y="254"/>
                    <a:pt x="124" y="256"/>
                  </a:cubicBezTo>
                  <a:cubicBezTo>
                    <a:pt x="124" y="258"/>
                    <a:pt x="123" y="262"/>
                    <a:pt x="123" y="264"/>
                  </a:cubicBezTo>
                  <a:cubicBezTo>
                    <a:pt x="123" y="267"/>
                    <a:pt x="120" y="267"/>
                    <a:pt x="119" y="267"/>
                  </a:cubicBezTo>
                  <a:cubicBezTo>
                    <a:pt x="118" y="266"/>
                    <a:pt x="118" y="278"/>
                    <a:pt x="117" y="281"/>
                  </a:cubicBezTo>
                  <a:cubicBezTo>
                    <a:pt x="117" y="284"/>
                    <a:pt x="110" y="321"/>
                    <a:pt x="110" y="321"/>
                  </a:cubicBezTo>
                  <a:cubicBezTo>
                    <a:pt x="110" y="321"/>
                    <a:pt x="110" y="325"/>
                    <a:pt x="109" y="329"/>
                  </a:cubicBezTo>
                  <a:close/>
                  <a:moveTo>
                    <a:pt x="72" y="315"/>
                  </a:moveTo>
                  <a:cubicBezTo>
                    <a:pt x="72" y="315"/>
                    <a:pt x="72" y="306"/>
                    <a:pt x="72" y="304"/>
                  </a:cubicBezTo>
                  <a:cubicBezTo>
                    <a:pt x="72" y="302"/>
                    <a:pt x="72" y="291"/>
                    <a:pt x="73" y="286"/>
                  </a:cubicBezTo>
                  <a:cubicBezTo>
                    <a:pt x="73" y="281"/>
                    <a:pt x="72" y="278"/>
                    <a:pt x="72" y="274"/>
                  </a:cubicBezTo>
                  <a:cubicBezTo>
                    <a:pt x="72" y="271"/>
                    <a:pt x="71" y="269"/>
                    <a:pt x="70" y="275"/>
                  </a:cubicBezTo>
                  <a:cubicBezTo>
                    <a:pt x="69" y="281"/>
                    <a:pt x="64" y="301"/>
                    <a:pt x="63" y="305"/>
                  </a:cubicBezTo>
                  <a:cubicBezTo>
                    <a:pt x="61" y="309"/>
                    <a:pt x="60" y="310"/>
                    <a:pt x="62" y="312"/>
                  </a:cubicBezTo>
                  <a:cubicBezTo>
                    <a:pt x="63" y="314"/>
                    <a:pt x="66" y="322"/>
                    <a:pt x="65" y="324"/>
                  </a:cubicBezTo>
                  <a:cubicBezTo>
                    <a:pt x="64" y="326"/>
                    <a:pt x="64" y="326"/>
                    <a:pt x="65" y="329"/>
                  </a:cubicBezTo>
                  <a:cubicBezTo>
                    <a:pt x="67" y="332"/>
                    <a:pt x="70" y="335"/>
                    <a:pt x="71" y="337"/>
                  </a:cubicBezTo>
                  <a:cubicBezTo>
                    <a:pt x="72" y="340"/>
                    <a:pt x="72" y="340"/>
                    <a:pt x="72" y="337"/>
                  </a:cubicBezTo>
                  <a:cubicBezTo>
                    <a:pt x="72" y="335"/>
                    <a:pt x="71" y="333"/>
                    <a:pt x="72" y="328"/>
                  </a:cubicBezTo>
                  <a:cubicBezTo>
                    <a:pt x="72" y="323"/>
                    <a:pt x="72" y="315"/>
                    <a:pt x="72" y="315"/>
                  </a:cubicBezTo>
                  <a:close/>
                  <a:moveTo>
                    <a:pt x="30" y="221"/>
                  </a:moveTo>
                  <a:cubicBezTo>
                    <a:pt x="30" y="221"/>
                    <a:pt x="31" y="219"/>
                    <a:pt x="31" y="218"/>
                  </a:cubicBezTo>
                  <a:cubicBezTo>
                    <a:pt x="31" y="216"/>
                    <a:pt x="31" y="217"/>
                    <a:pt x="30" y="215"/>
                  </a:cubicBezTo>
                  <a:cubicBezTo>
                    <a:pt x="29" y="214"/>
                    <a:pt x="29" y="210"/>
                    <a:pt x="29" y="207"/>
                  </a:cubicBezTo>
                  <a:cubicBezTo>
                    <a:pt x="28" y="205"/>
                    <a:pt x="26" y="202"/>
                    <a:pt x="26" y="204"/>
                  </a:cubicBezTo>
                  <a:cubicBezTo>
                    <a:pt x="27" y="207"/>
                    <a:pt x="28" y="212"/>
                    <a:pt x="28" y="214"/>
                  </a:cubicBezTo>
                  <a:cubicBezTo>
                    <a:pt x="28" y="216"/>
                    <a:pt x="29" y="221"/>
                    <a:pt x="29" y="221"/>
                  </a:cubicBezTo>
                  <a:cubicBezTo>
                    <a:pt x="28" y="222"/>
                    <a:pt x="28" y="222"/>
                    <a:pt x="29" y="222"/>
                  </a:cubicBezTo>
                  <a:cubicBezTo>
                    <a:pt x="30" y="223"/>
                    <a:pt x="30" y="221"/>
                    <a:pt x="30" y="221"/>
                  </a:cubicBezTo>
                  <a:close/>
                  <a:moveTo>
                    <a:pt x="99" y="449"/>
                  </a:moveTo>
                  <a:cubicBezTo>
                    <a:pt x="99" y="449"/>
                    <a:pt x="104" y="438"/>
                    <a:pt x="103" y="434"/>
                  </a:cubicBezTo>
                  <a:cubicBezTo>
                    <a:pt x="103" y="430"/>
                    <a:pt x="103" y="427"/>
                    <a:pt x="102" y="424"/>
                  </a:cubicBezTo>
                  <a:cubicBezTo>
                    <a:pt x="101" y="420"/>
                    <a:pt x="98" y="412"/>
                    <a:pt x="96" y="412"/>
                  </a:cubicBezTo>
                  <a:cubicBezTo>
                    <a:pt x="94" y="411"/>
                    <a:pt x="93" y="413"/>
                    <a:pt x="92" y="418"/>
                  </a:cubicBezTo>
                  <a:cubicBezTo>
                    <a:pt x="91" y="422"/>
                    <a:pt x="90" y="425"/>
                    <a:pt x="89" y="427"/>
                  </a:cubicBezTo>
                  <a:cubicBezTo>
                    <a:pt x="88" y="430"/>
                    <a:pt x="88" y="434"/>
                    <a:pt x="88" y="437"/>
                  </a:cubicBezTo>
                  <a:cubicBezTo>
                    <a:pt x="87" y="441"/>
                    <a:pt x="83" y="447"/>
                    <a:pt x="86" y="451"/>
                  </a:cubicBezTo>
                  <a:cubicBezTo>
                    <a:pt x="88" y="455"/>
                    <a:pt x="90" y="460"/>
                    <a:pt x="92" y="459"/>
                  </a:cubicBezTo>
                  <a:cubicBezTo>
                    <a:pt x="94" y="458"/>
                    <a:pt x="96" y="456"/>
                    <a:pt x="97" y="454"/>
                  </a:cubicBezTo>
                  <a:cubicBezTo>
                    <a:pt x="98" y="452"/>
                    <a:pt x="99" y="449"/>
                    <a:pt x="99" y="449"/>
                  </a:cubicBezTo>
                  <a:close/>
                </a:path>
              </a:pathLst>
            </a:custGeom>
            <a:grpFill/>
            <a:ln w="3175" cap="flat">
              <a:noFill/>
              <a:prstDash val="solid"/>
              <a:miter lim="800000"/>
              <a:headEnd/>
              <a:tailEnd/>
            </a:ln>
          </p:spPr>
          <p:txBody>
            <a:bodyPr/>
            <a:lstStyle/>
            <a:p>
              <a:endParaRPr lang="en-US" sz="2400"/>
            </a:p>
          </p:txBody>
        </p:sp>
        <p:sp>
          <p:nvSpPr>
            <p:cNvPr id="12" name="Freeform 71"/>
            <p:cNvSpPr>
              <a:spLocks noEditPoints="1"/>
            </p:cNvSpPr>
            <p:nvPr/>
          </p:nvSpPr>
          <p:spPr bwMode="auto">
            <a:xfrm>
              <a:off x="1153" y="1003"/>
              <a:ext cx="107" cy="315"/>
            </a:xfrm>
            <a:custGeom>
              <a:avLst/>
              <a:gdLst>
                <a:gd name="T0" fmla="*/ 3 w 163"/>
                <a:gd name="T1" fmla="*/ 23 h 482"/>
                <a:gd name="T2" fmla="*/ 2 w 163"/>
                <a:gd name="T3" fmla="*/ 20 h 482"/>
                <a:gd name="T4" fmla="*/ 1 w 163"/>
                <a:gd name="T5" fmla="*/ 18 h 482"/>
                <a:gd name="T6" fmla="*/ 1 w 163"/>
                <a:gd name="T7" fmla="*/ 12 h 482"/>
                <a:gd name="T8" fmla="*/ 1 w 163"/>
                <a:gd name="T9" fmla="*/ 8 h 482"/>
                <a:gd name="T10" fmla="*/ 4 w 163"/>
                <a:gd name="T11" fmla="*/ 5 h 482"/>
                <a:gd name="T12" fmla="*/ 3 w 163"/>
                <a:gd name="T13" fmla="*/ 3 h 482"/>
                <a:gd name="T14" fmla="*/ 3 w 163"/>
                <a:gd name="T15" fmla="*/ 1 h 482"/>
                <a:gd name="T16" fmla="*/ 7 w 163"/>
                <a:gd name="T17" fmla="*/ 2 h 482"/>
                <a:gd name="T18" fmla="*/ 7 w 163"/>
                <a:gd name="T19" fmla="*/ 5 h 482"/>
                <a:gd name="T20" fmla="*/ 9 w 163"/>
                <a:gd name="T21" fmla="*/ 7 h 482"/>
                <a:gd name="T22" fmla="*/ 11 w 163"/>
                <a:gd name="T23" fmla="*/ 8 h 482"/>
                <a:gd name="T24" fmla="*/ 12 w 163"/>
                <a:gd name="T25" fmla="*/ 12 h 482"/>
                <a:gd name="T26" fmla="*/ 12 w 163"/>
                <a:gd name="T27" fmla="*/ 16 h 482"/>
                <a:gd name="T28" fmla="*/ 11 w 163"/>
                <a:gd name="T29" fmla="*/ 19 h 482"/>
                <a:gd name="T30" fmla="*/ 11 w 163"/>
                <a:gd name="T31" fmla="*/ 20 h 482"/>
                <a:gd name="T32" fmla="*/ 11 w 163"/>
                <a:gd name="T33" fmla="*/ 25 h 482"/>
                <a:gd name="T34" fmla="*/ 11 w 163"/>
                <a:gd name="T35" fmla="*/ 27 h 482"/>
                <a:gd name="T36" fmla="*/ 13 w 163"/>
                <a:gd name="T37" fmla="*/ 33 h 482"/>
                <a:gd name="T38" fmla="*/ 13 w 163"/>
                <a:gd name="T39" fmla="*/ 36 h 482"/>
                <a:gd name="T40" fmla="*/ 11 w 163"/>
                <a:gd name="T41" fmla="*/ 37 h 482"/>
                <a:gd name="T42" fmla="*/ 11 w 163"/>
                <a:gd name="T43" fmla="*/ 35 h 482"/>
                <a:gd name="T44" fmla="*/ 9 w 163"/>
                <a:gd name="T45" fmla="*/ 33 h 482"/>
                <a:gd name="T46" fmla="*/ 9 w 163"/>
                <a:gd name="T47" fmla="*/ 31 h 482"/>
                <a:gd name="T48" fmla="*/ 9 w 163"/>
                <a:gd name="T49" fmla="*/ 29 h 482"/>
                <a:gd name="T50" fmla="*/ 9 w 163"/>
                <a:gd name="T51" fmla="*/ 26 h 482"/>
                <a:gd name="T52" fmla="*/ 7 w 163"/>
                <a:gd name="T53" fmla="*/ 22 h 482"/>
                <a:gd name="T54" fmla="*/ 6 w 163"/>
                <a:gd name="T55" fmla="*/ 25 h 482"/>
                <a:gd name="T56" fmla="*/ 6 w 163"/>
                <a:gd name="T57" fmla="*/ 27 h 482"/>
                <a:gd name="T58" fmla="*/ 6 w 163"/>
                <a:gd name="T59" fmla="*/ 29 h 482"/>
                <a:gd name="T60" fmla="*/ 6 w 163"/>
                <a:gd name="T61" fmla="*/ 31 h 482"/>
                <a:gd name="T62" fmla="*/ 6 w 163"/>
                <a:gd name="T63" fmla="*/ 34 h 482"/>
                <a:gd name="T64" fmla="*/ 6 w 163"/>
                <a:gd name="T65" fmla="*/ 36 h 482"/>
                <a:gd name="T66" fmla="*/ 3 w 163"/>
                <a:gd name="T67" fmla="*/ 37 h 482"/>
                <a:gd name="T68" fmla="*/ 4 w 163"/>
                <a:gd name="T69" fmla="*/ 34 h 482"/>
                <a:gd name="T70" fmla="*/ 3 w 163"/>
                <a:gd name="T71" fmla="*/ 33 h 482"/>
                <a:gd name="T72" fmla="*/ 4 w 163"/>
                <a:gd name="T73" fmla="*/ 31 h 482"/>
                <a:gd name="T74" fmla="*/ 3 w 163"/>
                <a:gd name="T75" fmla="*/ 28 h 482"/>
                <a:gd name="T76" fmla="*/ 3 w 163"/>
                <a:gd name="T77" fmla="*/ 27 h 482"/>
                <a:gd name="T78" fmla="*/ 3 w 163"/>
                <a:gd name="T79" fmla="*/ 16 h 482"/>
                <a:gd name="T80" fmla="*/ 2 w 163"/>
                <a:gd name="T81" fmla="*/ 18 h 482"/>
                <a:gd name="T82" fmla="*/ 3 w 163"/>
                <a:gd name="T83" fmla="*/ 17 h 482"/>
                <a:gd name="T84" fmla="*/ 3 w 163"/>
                <a:gd name="T85" fmla="*/ 15 h 482"/>
                <a:gd name="T86" fmla="*/ 3 w 163"/>
                <a:gd name="T87" fmla="*/ 13 h 482"/>
                <a:gd name="T88" fmla="*/ 3 w 163"/>
                <a:gd name="T89" fmla="*/ 15 h 482"/>
                <a:gd name="T90" fmla="*/ 9 w 163"/>
                <a:gd name="T91" fmla="*/ 16 h 482"/>
                <a:gd name="T92" fmla="*/ 10 w 163"/>
                <a:gd name="T93" fmla="*/ 14 h 482"/>
                <a:gd name="T94" fmla="*/ 10 w 163"/>
                <a:gd name="T95" fmla="*/ 12 h 482"/>
                <a:gd name="T96" fmla="*/ 9 w 163"/>
                <a:gd name="T97" fmla="*/ 15 h 4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63"/>
                <a:gd name="T148" fmla="*/ 0 h 482"/>
                <a:gd name="T149" fmla="*/ 163 w 163"/>
                <a:gd name="T150" fmla="*/ 482 h 4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63" h="482">
                  <a:moveTo>
                    <a:pt x="36" y="323"/>
                  </a:moveTo>
                  <a:cubicBezTo>
                    <a:pt x="36" y="323"/>
                    <a:pt x="33" y="301"/>
                    <a:pt x="32" y="291"/>
                  </a:cubicBezTo>
                  <a:cubicBezTo>
                    <a:pt x="31" y="282"/>
                    <a:pt x="34" y="276"/>
                    <a:pt x="30" y="274"/>
                  </a:cubicBezTo>
                  <a:cubicBezTo>
                    <a:pt x="27" y="272"/>
                    <a:pt x="24" y="269"/>
                    <a:pt x="22" y="262"/>
                  </a:cubicBezTo>
                  <a:cubicBezTo>
                    <a:pt x="21" y="256"/>
                    <a:pt x="18" y="249"/>
                    <a:pt x="17" y="245"/>
                  </a:cubicBezTo>
                  <a:cubicBezTo>
                    <a:pt x="16" y="241"/>
                    <a:pt x="15" y="224"/>
                    <a:pt x="12" y="223"/>
                  </a:cubicBezTo>
                  <a:cubicBezTo>
                    <a:pt x="8" y="222"/>
                    <a:pt x="6" y="224"/>
                    <a:pt x="5" y="216"/>
                  </a:cubicBezTo>
                  <a:cubicBezTo>
                    <a:pt x="5" y="207"/>
                    <a:pt x="0" y="163"/>
                    <a:pt x="1" y="149"/>
                  </a:cubicBezTo>
                  <a:cubicBezTo>
                    <a:pt x="2" y="138"/>
                    <a:pt x="4" y="127"/>
                    <a:pt x="7" y="116"/>
                  </a:cubicBezTo>
                  <a:cubicBezTo>
                    <a:pt x="8" y="109"/>
                    <a:pt x="10" y="101"/>
                    <a:pt x="13" y="95"/>
                  </a:cubicBezTo>
                  <a:cubicBezTo>
                    <a:pt x="18" y="85"/>
                    <a:pt x="31" y="84"/>
                    <a:pt x="40" y="81"/>
                  </a:cubicBezTo>
                  <a:cubicBezTo>
                    <a:pt x="45" y="79"/>
                    <a:pt x="54" y="77"/>
                    <a:pt x="52" y="71"/>
                  </a:cubicBezTo>
                  <a:cubicBezTo>
                    <a:pt x="51" y="67"/>
                    <a:pt x="49" y="63"/>
                    <a:pt x="48" y="59"/>
                  </a:cubicBezTo>
                  <a:cubicBezTo>
                    <a:pt x="45" y="54"/>
                    <a:pt x="44" y="48"/>
                    <a:pt x="43" y="43"/>
                  </a:cubicBezTo>
                  <a:cubicBezTo>
                    <a:pt x="40" y="36"/>
                    <a:pt x="37" y="29"/>
                    <a:pt x="39" y="21"/>
                  </a:cubicBezTo>
                  <a:cubicBezTo>
                    <a:pt x="41" y="18"/>
                    <a:pt x="42" y="15"/>
                    <a:pt x="44" y="12"/>
                  </a:cubicBezTo>
                  <a:cubicBezTo>
                    <a:pt x="50" y="4"/>
                    <a:pt x="68" y="0"/>
                    <a:pt x="76" y="5"/>
                  </a:cubicBezTo>
                  <a:cubicBezTo>
                    <a:pt x="82" y="9"/>
                    <a:pt x="90" y="15"/>
                    <a:pt x="90" y="22"/>
                  </a:cubicBezTo>
                  <a:cubicBezTo>
                    <a:pt x="91" y="31"/>
                    <a:pt x="89" y="40"/>
                    <a:pt x="87" y="48"/>
                  </a:cubicBezTo>
                  <a:cubicBezTo>
                    <a:pt x="87" y="52"/>
                    <a:pt x="85" y="60"/>
                    <a:pt x="85" y="63"/>
                  </a:cubicBezTo>
                  <a:cubicBezTo>
                    <a:pt x="85" y="68"/>
                    <a:pt x="85" y="74"/>
                    <a:pt x="90" y="76"/>
                  </a:cubicBezTo>
                  <a:cubicBezTo>
                    <a:pt x="95" y="78"/>
                    <a:pt x="100" y="79"/>
                    <a:pt x="104" y="81"/>
                  </a:cubicBezTo>
                  <a:cubicBezTo>
                    <a:pt x="109" y="83"/>
                    <a:pt x="115" y="85"/>
                    <a:pt x="120" y="87"/>
                  </a:cubicBezTo>
                  <a:cubicBezTo>
                    <a:pt x="125" y="89"/>
                    <a:pt x="136" y="91"/>
                    <a:pt x="138" y="100"/>
                  </a:cubicBezTo>
                  <a:cubicBezTo>
                    <a:pt x="140" y="107"/>
                    <a:pt x="141" y="113"/>
                    <a:pt x="142" y="119"/>
                  </a:cubicBezTo>
                  <a:cubicBezTo>
                    <a:pt x="144" y="130"/>
                    <a:pt x="146" y="141"/>
                    <a:pt x="148" y="152"/>
                  </a:cubicBezTo>
                  <a:cubicBezTo>
                    <a:pt x="151" y="169"/>
                    <a:pt x="154" y="187"/>
                    <a:pt x="150" y="204"/>
                  </a:cubicBezTo>
                  <a:cubicBezTo>
                    <a:pt x="148" y="211"/>
                    <a:pt x="148" y="213"/>
                    <a:pt x="145" y="213"/>
                  </a:cubicBezTo>
                  <a:cubicBezTo>
                    <a:pt x="143" y="213"/>
                    <a:pt x="142" y="213"/>
                    <a:pt x="140" y="221"/>
                  </a:cubicBezTo>
                  <a:cubicBezTo>
                    <a:pt x="138" y="228"/>
                    <a:pt x="138" y="239"/>
                    <a:pt x="135" y="244"/>
                  </a:cubicBezTo>
                  <a:cubicBezTo>
                    <a:pt x="133" y="247"/>
                    <a:pt x="129" y="251"/>
                    <a:pt x="128" y="255"/>
                  </a:cubicBezTo>
                  <a:cubicBezTo>
                    <a:pt x="128" y="258"/>
                    <a:pt x="130" y="262"/>
                    <a:pt x="130" y="265"/>
                  </a:cubicBezTo>
                  <a:cubicBezTo>
                    <a:pt x="131" y="272"/>
                    <a:pt x="134" y="279"/>
                    <a:pt x="133" y="286"/>
                  </a:cubicBezTo>
                  <a:cubicBezTo>
                    <a:pt x="133" y="292"/>
                    <a:pt x="135" y="320"/>
                    <a:pt x="136" y="326"/>
                  </a:cubicBezTo>
                  <a:cubicBezTo>
                    <a:pt x="136" y="330"/>
                    <a:pt x="138" y="335"/>
                    <a:pt x="140" y="340"/>
                  </a:cubicBezTo>
                  <a:cubicBezTo>
                    <a:pt x="141" y="343"/>
                    <a:pt x="142" y="346"/>
                    <a:pt x="142" y="349"/>
                  </a:cubicBezTo>
                  <a:cubicBezTo>
                    <a:pt x="146" y="367"/>
                    <a:pt x="151" y="385"/>
                    <a:pt x="158" y="402"/>
                  </a:cubicBezTo>
                  <a:cubicBezTo>
                    <a:pt x="161" y="409"/>
                    <a:pt x="158" y="413"/>
                    <a:pt x="157" y="420"/>
                  </a:cubicBezTo>
                  <a:cubicBezTo>
                    <a:pt x="156" y="428"/>
                    <a:pt x="162" y="435"/>
                    <a:pt x="158" y="442"/>
                  </a:cubicBezTo>
                  <a:cubicBezTo>
                    <a:pt x="156" y="447"/>
                    <a:pt x="162" y="456"/>
                    <a:pt x="162" y="461"/>
                  </a:cubicBezTo>
                  <a:cubicBezTo>
                    <a:pt x="163" y="466"/>
                    <a:pt x="163" y="476"/>
                    <a:pt x="158" y="478"/>
                  </a:cubicBezTo>
                  <a:cubicBezTo>
                    <a:pt x="153" y="481"/>
                    <a:pt x="144" y="482"/>
                    <a:pt x="140" y="477"/>
                  </a:cubicBezTo>
                  <a:cubicBezTo>
                    <a:pt x="136" y="473"/>
                    <a:pt x="135" y="461"/>
                    <a:pt x="135" y="456"/>
                  </a:cubicBezTo>
                  <a:cubicBezTo>
                    <a:pt x="135" y="452"/>
                    <a:pt x="135" y="451"/>
                    <a:pt x="133" y="449"/>
                  </a:cubicBezTo>
                  <a:cubicBezTo>
                    <a:pt x="131" y="444"/>
                    <a:pt x="126" y="443"/>
                    <a:pt x="124" y="438"/>
                  </a:cubicBezTo>
                  <a:cubicBezTo>
                    <a:pt x="122" y="433"/>
                    <a:pt x="122" y="428"/>
                    <a:pt x="121" y="423"/>
                  </a:cubicBezTo>
                  <a:cubicBezTo>
                    <a:pt x="121" y="418"/>
                    <a:pt x="120" y="413"/>
                    <a:pt x="119" y="409"/>
                  </a:cubicBezTo>
                  <a:cubicBezTo>
                    <a:pt x="118" y="404"/>
                    <a:pt x="121" y="400"/>
                    <a:pt x="121" y="396"/>
                  </a:cubicBezTo>
                  <a:cubicBezTo>
                    <a:pt x="122" y="392"/>
                    <a:pt x="120" y="388"/>
                    <a:pt x="118" y="384"/>
                  </a:cubicBezTo>
                  <a:cubicBezTo>
                    <a:pt x="117" y="380"/>
                    <a:pt x="116" y="378"/>
                    <a:pt x="116" y="374"/>
                  </a:cubicBezTo>
                  <a:cubicBezTo>
                    <a:pt x="114" y="368"/>
                    <a:pt x="114" y="361"/>
                    <a:pt x="111" y="356"/>
                  </a:cubicBezTo>
                  <a:cubicBezTo>
                    <a:pt x="108" y="351"/>
                    <a:pt x="107" y="338"/>
                    <a:pt x="104" y="332"/>
                  </a:cubicBezTo>
                  <a:cubicBezTo>
                    <a:pt x="102" y="327"/>
                    <a:pt x="89" y="299"/>
                    <a:pt x="88" y="295"/>
                  </a:cubicBezTo>
                  <a:cubicBezTo>
                    <a:pt x="87" y="291"/>
                    <a:pt x="83" y="274"/>
                    <a:pt x="80" y="287"/>
                  </a:cubicBezTo>
                  <a:cubicBezTo>
                    <a:pt x="79" y="295"/>
                    <a:pt x="77" y="303"/>
                    <a:pt x="75" y="311"/>
                  </a:cubicBezTo>
                  <a:cubicBezTo>
                    <a:pt x="73" y="315"/>
                    <a:pt x="72" y="318"/>
                    <a:pt x="71" y="322"/>
                  </a:cubicBezTo>
                  <a:cubicBezTo>
                    <a:pt x="71" y="325"/>
                    <a:pt x="70" y="328"/>
                    <a:pt x="70" y="331"/>
                  </a:cubicBezTo>
                  <a:cubicBezTo>
                    <a:pt x="70" y="335"/>
                    <a:pt x="71" y="338"/>
                    <a:pt x="71" y="342"/>
                  </a:cubicBezTo>
                  <a:cubicBezTo>
                    <a:pt x="71" y="345"/>
                    <a:pt x="70" y="348"/>
                    <a:pt x="70" y="352"/>
                  </a:cubicBezTo>
                  <a:cubicBezTo>
                    <a:pt x="71" y="359"/>
                    <a:pt x="74" y="365"/>
                    <a:pt x="75" y="372"/>
                  </a:cubicBezTo>
                  <a:cubicBezTo>
                    <a:pt x="75" y="375"/>
                    <a:pt x="75" y="379"/>
                    <a:pt x="75" y="383"/>
                  </a:cubicBezTo>
                  <a:cubicBezTo>
                    <a:pt x="75" y="390"/>
                    <a:pt x="78" y="395"/>
                    <a:pt x="79" y="402"/>
                  </a:cubicBezTo>
                  <a:cubicBezTo>
                    <a:pt x="81" y="408"/>
                    <a:pt x="82" y="415"/>
                    <a:pt x="82" y="422"/>
                  </a:cubicBezTo>
                  <a:cubicBezTo>
                    <a:pt x="82" y="427"/>
                    <a:pt x="80" y="432"/>
                    <a:pt x="77" y="436"/>
                  </a:cubicBezTo>
                  <a:cubicBezTo>
                    <a:pt x="75" y="440"/>
                    <a:pt x="77" y="445"/>
                    <a:pt x="75" y="448"/>
                  </a:cubicBezTo>
                  <a:cubicBezTo>
                    <a:pt x="71" y="452"/>
                    <a:pt x="70" y="457"/>
                    <a:pt x="70" y="462"/>
                  </a:cubicBezTo>
                  <a:cubicBezTo>
                    <a:pt x="69" y="469"/>
                    <a:pt x="67" y="473"/>
                    <a:pt x="61" y="476"/>
                  </a:cubicBezTo>
                  <a:cubicBezTo>
                    <a:pt x="56" y="478"/>
                    <a:pt x="47" y="480"/>
                    <a:pt x="43" y="475"/>
                  </a:cubicBezTo>
                  <a:cubicBezTo>
                    <a:pt x="40" y="471"/>
                    <a:pt x="41" y="462"/>
                    <a:pt x="41" y="457"/>
                  </a:cubicBezTo>
                  <a:cubicBezTo>
                    <a:pt x="42" y="452"/>
                    <a:pt x="50" y="444"/>
                    <a:pt x="46" y="439"/>
                  </a:cubicBezTo>
                  <a:cubicBezTo>
                    <a:pt x="45" y="437"/>
                    <a:pt x="42" y="432"/>
                    <a:pt x="43" y="426"/>
                  </a:cubicBezTo>
                  <a:cubicBezTo>
                    <a:pt x="44" y="424"/>
                    <a:pt x="44" y="421"/>
                    <a:pt x="44" y="419"/>
                  </a:cubicBezTo>
                  <a:cubicBezTo>
                    <a:pt x="44" y="417"/>
                    <a:pt x="43" y="415"/>
                    <a:pt x="42" y="413"/>
                  </a:cubicBezTo>
                  <a:cubicBezTo>
                    <a:pt x="41" y="408"/>
                    <a:pt x="45" y="404"/>
                    <a:pt x="45" y="399"/>
                  </a:cubicBezTo>
                  <a:cubicBezTo>
                    <a:pt x="46" y="394"/>
                    <a:pt x="45" y="390"/>
                    <a:pt x="44" y="386"/>
                  </a:cubicBezTo>
                  <a:cubicBezTo>
                    <a:pt x="42" y="378"/>
                    <a:pt x="39" y="371"/>
                    <a:pt x="39" y="363"/>
                  </a:cubicBezTo>
                  <a:cubicBezTo>
                    <a:pt x="39" y="360"/>
                    <a:pt x="39" y="357"/>
                    <a:pt x="40" y="354"/>
                  </a:cubicBezTo>
                  <a:cubicBezTo>
                    <a:pt x="40" y="350"/>
                    <a:pt x="40" y="346"/>
                    <a:pt x="39" y="342"/>
                  </a:cubicBezTo>
                  <a:cubicBezTo>
                    <a:pt x="37" y="335"/>
                    <a:pt x="36" y="323"/>
                    <a:pt x="36" y="323"/>
                  </a:cubicBezTo>
                  <a:close/>
                  <a:moveTo>
                    <a:pt x="32" y="216"/>
                  </a:moveTo>
                  <a:cubicBezTo>
                    <a:pt x="33" y="221"/>
                    <a:pt x="30" y="221"/>
                    <a:pt x="28" y="224"/>
                  </a:cubicBezTo>
                  <a:cubicBezTo>
                    <a:pt x="26" y="227"/>
                    <a:pt x="28" y="230"/>
                    <a:pt x="29" y="233"/>
                  </a:cubicBezTo>
                  <a:cubicBezTo>
                    <a:pt x="30" y="235"/>
                    <a:pt x="32" y="239"/>
                    <a:pt x="34" y="237"/>
                  </a:cubicBezTo>
                  <a:cubicBezTo>
                    <a:pt x="37" y="235"/>
                    <a:pt x="34" y="224"/>
                    <a:pt x="34" y="221"/>
                  </a:cubicBezTo>
                  <a:cubicBezTo>
                    <a:pt x="33" y="215"/>
                    <a:pt x="34" y="210"/>
                    <a:pt x="34" y="204"/>
                  </a:cubicBezTo>
                  <a:cubicBezTo>
                    <a:pt x="34" y="199"/>
                    <a:pt x="34" y="194"/>
                    <a:pt x="34" y="189"/>
                  </a:cubicBezTo>
                  <a:cubicBezTo>
                    <a:pt x="34" y="185"/>
                    <a:pt x="34" y="182"/>
                    <a:pt x="34" y="178"/>
                  </a:cubicBezTo>
                  <a:cubicBezTo>
                    <a:pt x="34" y="177"/>
                    <a:pt x="34" y="171"/>
                    <a:pt x="32" y="171"/>
                  </a:cubicBezTo>
                  <a:cubicBezTo>
                    <a:pt x="30" y="171"/>
                    <a:pt x="30" y="178"/>
                    <a:pt x="30" y="180"/>
                  </a:cubicBezTo>
                  <a:cubicBezTo>
                    <a:pt x="29" y="186"/>
                    <a:pt x="30" y="191"/>
                    <a:pt x="30" y="191"/>
                  </a:cubicBezTo>
                  <a:cubicBezTo>
                    <a:pt x="30" y="191"/>
                    <a:pt x="31" y="212"/>
                    <a:pt x="32" y="216"/>
                  </a:cubicBezTo>
                  <a:close/>
                  <a:moveTo>
                    <a:pt x="121" y="197"/>
                  </a:moveTo>
                  <a:cubicBezTo>
                    <a:pt x="125" y="204"/>
                    <a:pt x="126" y="197"/>
                    <a:pt x="127" y="193"/>
                  </a:cubicBezTo>
                  <a:cubicBezTo>
                    <a:pt x="127" y="188"/>
                    <a:pt x="127" y="183"/>
                    <a:pt x="127" y="178"/>
                  </a:cubicBezTo>
                  <a:cubicBezTo>
                    <a:pt x="126" y="173"/>
                    <a:pt x="127" y="168"/>
                    <a:pt x="126" y="163"/>
                  </a:cubicBezTo>
                  <a:cubicBezTo>
                    <a:pt x="126" y="161"/>
                    <a:pt x="124" y="156"/>
                    <a:pt x="123" y="160"/>
                  </a:cubicBezTo>
                  <a:cubicBezTo>
                    <a:pt x="121" y="164"/>
                    <a:pt x="123" y="170"/>
                    <a:pt x="123" y="175"/>
                  </a:cubicBezTo>
                  <a:cubicBezTo>
                    <a:pt x="123" y="181"/>
                    <a:pt x="119" y="188"/>
                    <a:pt x="120" y="194"/>
                  </a:cubicBezTo>
                  <a:cubicBezTo>
                    <a:pt x="120" y="195"/>
                    <a:pt x="121" y="196"/>
                    <a:pt x="121" y="197"/>
                  </a:cubicBezTo>
                  <a:close/>
                </a:path>
              </a:pathLst>
            </a:custGeom>
            <a:grpFill/>
            <a:ln w="3175" cap="flat">
              <a:noFill/>
              <a:prstDash val="solid"/>
              <a:miter lim="800000"/>
              <a:headEnd/>
              <a:tailEnd/>
            </a:ln>
          </p:spPr>
          <p:txBody>
            <a:bodyPr/>
            <a:lstStyle/>
            <a:p>
              <a:endParaRPr lang="en-US" sz="2400"/>
            </a:p>
          </p:txBody>
        </p:sp>
        <p:sp>
          <p:nvSpPr>
            <p:cNvPr id="13" name="Freeform 72"/>
            <p:cNvSpPr>
              <a:spLocks noEditPoints="1"/>
            </p:cNvSpPr>
            <p:nvPr/>
          </p:nvSpPr>
          <p:spPr bwMode="auto">
            <a:xfrm>
              <a:off x="513" y="1026"/>
              <a:ext cx="87" cy="291"/>
            </a:xfrm>
            <a:custGeom>
              <a:avLst/>
              <a:gdLst>
                <a:gd name="T0" fmla="*/ 9 w 131"/>
                <a:gd name="T1" fmla="*/ 14 h 446"/>
                <a:gd name="T2" fmla="*/ 9 w 131"/>
                <a:gd name="T3" fmla="*/ 17 h 446"/>
                <a:gd name="T4" fmla="*/ 10 w 131"/>
                <a:gd name="T5" fmla="*/ 20 h 446"/>
                <a:gd name="T6" fmla="*/ 11 w 131"/>
                <a:gd name="T7" fmla="*/ 23 h 446"/>
                <a:gd name="T8" fmla="*/ 10 w 131"/>
                <a:gd name="T9" fmla="*/ 23 h 446"/>
                <a:gd name="T10" fmla="*/ 10 w 131"/>
                <a:gd name="T11" fmla="*/ 27 h 446"/>
                <a:gd name="T12" fmla="*/ 9 w 131"/>
                <a:gd name="T13" fmla="*/ 33 h 446"/>
                <a:gd name="T14" fmla="*/ 11 w 131"/>
                <a:gd name="T15" fmla="*/ 34 h 446"/>
                <a:gd name="T16" fmla="*/ 8 w 131"/>
                <a:gd name="T17" fmla="*/ 33 h 446"/>
                <a:gd name="T18" fmla="*/ 7 w 131"/>
                <a:gd name="T19" fmla="*/ 33 h 446"/>
                <a:gd name="T20" fmla="*/ 7 w 131"/>
                <a:gd name="T21" fmla="*/ 34 h 446"/>
                <a:gd name="T22" fmla="*/ 6 w 131"/>
                <a:gd name="T23" fmla="*/ 34 h 446"/>
                <a:gd name="T24" fmla="*/ 5 w 131"/>
                <a:gd name="T25" fmla="*/ 34 h 446"/>
                <a:gd name="T26" fmla="*/ 4 w 131"/>
                <a:gd name="T27" fmla="*/ 31 h 446"/>
                <a:gd name="T28" fmla="*/ 3 w 131"/>
                <a:gd name="T29" fmla="*/ 27 h 446"/>
                <a:gd name="T30" fmla="*/ 2 w 131"/>
                <a:gd name="T31" fmla="*/ 23 h 446"/>
                <a:gd name="T32" fmla="*/ 1 w 131"/>
                <a:gd name="T33" fmla="*/ 22 h 446"/>
                <a:gd name="T34" fmla="*/ 1 w 131"/>
                <a:gd name="T35" fmla="*/ 18 h 446"/>
                <a:gd name="T36" fmla="*/ 2 w 131"/>
                <a:gd name="T37" fmla="*/ 13 h 446"/>
                <a:gd name="T38" fmla="*/ 1 w 131"/>
                <a:gd name="T39" fmla="*/ 10 h 446"/>
                <a:gd name="T40" fmla="*/ 2 w 131"/>
                <a:gd name="T41" fmla="*/ 5 h 446"/>
                <a:gd name="T42" fmla="*/ 3 w 131"/>
                <a:gd name="T43" fmla="*/ 3 h 446"/>
                <a:gd name="T44" fmla="*/ 6 w 131"/>
                <a:gd name="T45" fmla="*/ 1 h 446"/>
                <a:gd name="T46" fmla="*/ 7 w 131"/>
                <a:gd name="T47" fmla="*/ 1 h 446"/>
                <a:gd name="T48" fmla="*/ 8 w 131"/>
                <a:gd name="T49" fmla="*/ 4 h 446"/>
                <a:gd name="T50" fmla="*/ 9 w 131"/>
                <a:gd name="T51" fmla="*/ 6 h 446"/>
                <a:gd name="T52" fmla="*/ 10 w 131"/>
                <a:gd name="T53" fmla="*/ 12 h 446"/>
                <a:gd name="T54" fmla="*/ 7 w 131"/>
                <a:gd name="T55" fmla="*/ 27 h 446"/>
                <a:gd name="T56" fmla="*/ 7 w 131"/>
                <a:gd name="T57" fmla="*/ 24 h 446"/>
                <a:gd name="T58" fmla="*/ 6 w 131"/>
                <a:gd name="T59" fmla="*/ 23 h 446"/>
                <a:gd name="T60" fmla="*/ 5 w 131"/>
                <a:gd name="T61" fmla="*/ 23 h 446"/>
                <a:gd name="T62" fmla="*/ 5 w 131"/>
                <a:gd name="T63" fmla="*/ 27 h 446"/>
                <a:gd name="T64" fmla="*/ 5 w 131"/>
                <a:gd name="T65" fmla="*/ 31 h 446"/>
                <a:gd name="T66" fmla="*/ 7 w 131"/>
                <a:gd name="T67" fmla="*/ 34 h 446"/>
                <a:gd name="T68" fmla="*/ 6 w 131"/>
                <a:gd name="T69" fmla="*/ 31 h 446"/>
                <a:gd name="T70" fmla="*/ 7 w 131"/>
                <a:gd name="T71" fmla="*/ 27 h 4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31"/>
                <a:gd name="T109" fmla="*/ 0 h 446"/>
                <a:gd name="T110" fmla="*/ 131 w 131"/>
                <a:gd name="T111" fmla="*/ 446 h 4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31" h="446">
                  <a:moveTo>
                    <a:pt x="112" y="174"/>
                  </a:moveTo>
                  <a:cubicBezTo>
                    <a:pt x="109" y="178"/>
                    <a:pt x="109" y="179"/>
                    <a:pt x="109" y="184"/>
                  </a:cubicBezTo>
                  <a:cubicBezTo>
                    <a:pt x="108" y="190"/>
                    <a:pt x="101" y="191"/>
                    <a:pt x="101" y="197"/>
                  </a:cubicBezTo>
                  <a:cubicBezTo>
                    <a:pt x="101" y="204"/>
                    <a:pt x="104" y="211"/>
                    <a:pt x="106" y="218"/>
                  </a:cubicBezTo>
                  <a:cubicBezTo>
                    <a:pt x="108" y="224"/>
                    <a:pt x="111" y="230"/>
                    <a:pt x="112" y="236"/>
                  </a:cubicBezTo>
                  <a:cubicBezTo>
                    <a:pt x="113" y="242"/>
                    <a:pt x="114" y="247"/>
                    <a:pt x="115" y="252"/>
                  </a:cubicBezTo>
                  <a:cubicBezTo>
                    <a:pt x="117" y="261"/>
                    <a:pt x="119" y="271"/>
                    <a:pt x="121" y="280"/>
                  </a:cubicBezTo>
                  <a:cubicBezTo>
                    <a:pt x="122" y="283"/>
                    <a:pt x="123" y="287"/>
                    <a:pt x="123" y="291"/>
                  </a:cubicBezTo>
                  <a:cubicBezTo>
                    <a:pt x="124" y="293"/>
                    <a:pt x="124" y="295"/>
                    <a:pt x="124" y="297"/>
                  </a:cubicBezTo>
                  <a:cubicBezTo>
                    <a:pt x="124" y="300"/>
                    <a:pt x="122" y="302"/>
                    <a:pt x="121" y="304"/>
                  </a:cubicBezTo>
                  <a:cubicBezTo>
                    <a:pt x="119" y="308"/>
                    <a:pt x="118" y="311"/>
                    <a:pt x="116" y="315"/>
                  </a:cubicBezTo>
                  <a:cubicBezTo>
                    <a:pt x="115" y="320"/>
                    <a:pt x="112" y="342"/>
                    <a:pt x="111" y="348"/>
                  </a:cubicBezTo>
                  <a:cubicBezTo>
                    <a:pt x="109" y="353"/>
                    <a:pt x="102" y="376"/>
                    <a:pt x="100" y="389"/>
                  </a:cubicBezTo>
                  <a:cubicBezTo>
                    <a:pt x="97" y="402"/>
                    <a:pt x="106" y="419"/>
                    <a:pt x="109" y="426"/>
                  </a:cubicBezTo>
                  <a:cubicBezTo>
                    <a:pt x="112" y="432"/>
                    <a:pt x="118" y="435"/>
                    <a:pt x="123" y="435"/>
                  </a:cubicBezTo>
                  <a:cubicBezTo>
                    <a:pt x="128" y="436"/>
                    <a:pt x="131" y="439"/>
                    <a:pt x="128" y="442"/>
                  </a:cubicBezTo>
                  <a:cubicBezTo>
                    <a:pt x="125" y="445"/>
                    <a:pt x="106" y="444"/>
                    <a:pt x="102" y="443"/>
                  </a:cubicBezTo>
                  <a:cubicBezTo>
                    <a:pt x="97" y="442"/>
                    <a:pt x="94" y="435"/>
                    <a:pt x="92" y="432"/>
                  </a:cubicBezTo>
                  <a:cubicBezTo>
                    <a:pt x="89" y="428"/>
                    <a:pt x="84" y="423"/>
                    <a:pt x="82" y="423"/>
                  </a:cubicBezTo>
                  <a:cubicBezTo>
                    <a:pt x="79" y="423"/>
                    <a:pt x="79" y="426"/>
                    <a:pt x="79" y="426"/>
                  </a:cubicBezTo>
                  <a:cubicBezTo>
                    <a:pt x="79" y="426"/>
                    <a:pt x="78" y="439"/>
                    <a:pt x="78" y="439"/>
                  </a:cubicBezTo>
                  <a:cubicBezTo>
                    <a:pt x="78" y="439"/>
                    <a:pt x="77" y="440"/>
                    <a:pt x="77" y="440"/>
                  </a:cubicBezTo>
                  <a:cubicBezTo>
                    <a:pt x="76" y="441"/>
                    <a:pt x="78" y="443"/>
                    <a:pt x="76" y="444"/>
                  </a:cubicBezTo>
                  <a:cubicBezTo>
                    <a:pt x="75" y="445"/>
                    <a:pt x="72" y="445"/>
                    <a:pt x="71" y="445"/>
                  </a:cubicBezTo>
                  <a:cubicBezTo>
                    <a:pt x="67" y="446"/>
                    <a:pt x="62" y="445"/>
                    <a:pt x="58" y="444"/>
                  </a:cubicBezTo>
                  <a:cubicBezTo>
                    <a:pt x="50" y="443"/>
                    <a:pt x="50" y="435"/>
                    <a:pt x="49" y="433"/>
                  </a:cubicBezTo>
                  <a:cubicBezTo>
                    <a:pt x="49" y="431"/>
                    <a:pt x="46" y="420"/>
                    <a:pt x="45" y="415"/>
                  </a:cubicBezTo>
                  <a:cubicBezTo>
                    <a:pt x="44" y="410"/>
                    <a:pt x="43" y="408"/>
                    <a:pt x="45" y="406"/>
                  </a:cubicBezTo>
                  <a:cubicBezTo>
                    <a:pt x="46" y="403"/>
                    <a:pt x="46" y="401"/>
                    <a:pt x="45" y="394"/>
                  </a:cubicBezTo>
                  <a:cubicBezTo>
                    <a:pt x="43" y="386"/>
                    <a:pt x="39" y="375"/>
                    <a:pt x="32" y="359"/>
                  </a:cubicBezTo>
                  <a:cubicBezTo>
                    <a:pt x="25" y="344"/>
                    <a:pt x="26" y="332"/>
                    <a:pt x="25" y="322"/>
                  </a:cubicBezTo>
                  <a:cubicBezTo>
                    <a:pt x="24" y="312"/>
                    <a:pt x="26" y="300"/>
                    <a:pt x="26" y="298"/>
                  </a:cubicBezTo>
                  <a:cubicBezTo>
                    <a:pt x="26" y="296"/>
                    <a:pt x="15" y="292"/>
                    <a:pt x="7" y="290"/>
                  </a:cubicBezTo>
                  <a:cubicBezTo>
                    <a:pt x="2" y="289"/>
                    <a:pt x="0" y="288"/>
                    <a:pt x="1" y="283"/>
                  </a:cubicBezTo>
                  <a:cubicBezTo>
                    <a:pt x="2" y="280"/>
                    <a:pt x="3" y="276"/>
                    <a:pt x="4" y="272"/>
                  </a:cubicBezTo>
                  <a:cubicBezTo>
                    <a:pt x="7" y="257"/>
                    <a:pt x="10" y="243"/>
                    <a:pt x="13" y="228"/>
                  </a:cubicBezTo>
                  <a:cubicBezTo>
                    <a:pt x="14" y="221"/>
                    <a:pt x="16" y="200"/>
                    <a:pt x="16" y="192"/>
                  </a:cubicBezTo>
                  <a:cubicBezTo>
                    <a:pt x="16" y="185"/>
                    <a:pt x="18" y="170"/>
                    <a:pt x="19" y="167"/>
                  </a:cubicBezTo>
                  <a:cubicBezTo>
                    <a:pt x="21" y="163"/>
                    <a:pt x="21" y="163"/>
                    <a:pt x="19" y="161"/>
                  </a:cubicBezTo>
                  <a:cubicBezTo>
                    <a:pt x="16" y="159"/>
                    <a:pt x="4" y="147"/>
                    <a:pt x="3" y="141"/>
                  </a:cubicBezTo>
                  <a:cubicBezTo>
                    <a:pt x="2" y="135"/>
                    <a:pt x="8" y="110"/>
                    <a:pt x="9" y="100"/>
                  </a:cubicBezTo>
                  <a:cubicBezTo>
                    <a:pt x="9" y="90"/>
                    <a:pt x="18" y="76"/>
                    <a:pt x="19" y="71"/>
                  </a:cubicBezTo>
                  <a:cubicBezTo>
                    <a:pt x="21" y="66"/>
                    <a:pt x="25" y="64"/>
                    <a:pt x="30" y="62"/>
                  </a:cubicBezTo>
                  <a:cubicBezTo>
                    <a:pt x="35" y="60"/>
                    <a:pt x="35" y="55"/>
                    <a:pt x="35" y="43"/>
                  </a:cubicBezTo>
                  <a:cubicBezTo>
                    <a:pt x="35" y="30"/>
                    <a:pt x="43" y="14"/>
                    <a:pt x="46" y="8"/>
                  </a:cubicBezTo>
                  <a:cubicBezTo>
                    <a:pt x="50" y="3"/>
                    <a:pt x="58" y="2"/>
                    <a:pt x="64" y="1"/>
                  </a:cubicBezTo>
                  <a:cubicBezTo>
                    <a:pt x="70" y="0"/>
                    <a:pt x="77" y="5"/>
                    <a:pt x="81" y="9"/>
                  </a:cubicBezTo>
                  <a:cubicBezTo>
                    <a:pt x="83" y="12"/>
                    <a:pt x="84" y="16"/>
                    <a:pt x="85" y="19"/>
                  </a:cubicBezTo>
                  <a:cubicBezTo>
                    <a:pt x="86" y="23"/>
                    <a:pt x="89" y="28"/>
                    <a:pt x="91" y="32"/>
                  </a:cubicBezTo>
                  <a:cubicBezTo>
                    <a:pt x="95" y="39"/>
                    <a:pt x="90" y="47"/>
                    <a:pt x="90" y="51"/>
                  </a:cubicBezTo>
                  <a:cubicBezTo>
                    <a:pt x="90" y="55"/>
                    <a:pt x="86" y="61"/>
                    <a:pt x="84" y="66"/>
                  </a:cubicBezTo>
                  <a:cubicBezTo>
                    <a:pt x="83" y="70"/>
                    <a:pt x="88" y="72"/>
                    <a:pt x="95" y="76"/>
                  </a:cubicBezTo>
                  <a:cubicBezTo>
                    <a:pt x="102" y="81"/>
                    <a:pt x="108" y="100"/>
                    <a:pt x="108" y="105"/>
                  </a:cubicBezTo>
                  <a:cubicBezTo>
                    <a:pt x="109" y="111"/>
                    <a:pt x="118" y="139"/>
                    <a:pt x="121" y="147"/>
                  </a:cubicBezTo>
                  <a:cubicBezTo>
                    <a:pt x="124" y="155"/>
                    <a:pt x="115" y="170"/>
                    <a:pt x="112" y="174"/>
                  </a:cubicBezTo>
                  <a:close/>
                  <a:moveTo>
                    <a:pt x="83" y="362"/>
                  </a:moveTo>
                  <a:cubicBezTo>
                    <a:pt x="83" y="362"/>
                    <a:pt x="81" y="344"/>
                    <a:pt x="81" y="337"/>
                  </a:cubicBezTo>
                  <a:cubicBezTo>
                    <a:pt x="82" y="329"/>
                    <a:pt x="85" y="317"/>
                    <a:pt x="88" y="312"/>
                  </a:cubicBezTo>
                  <a:cubicBezTo>
                    <a:pt x="90" y="308"/>
                    <a:pt x="90" y="304"/>
                    <a:pt x="85" y="304"/>
                  </a:cubicBezTo>
                  <a:cubicBezTo>
                    <a:pt x="81" y="304"/>
                    <a:pt x="69" y="303"/>
                    <a:pt x="70" y="301"/>
                  </a:cubicBezTo>
                  <a:cubicBezTo>
                    <a:pt x="70" y="300"/>
                    <a:pt x="68" y="300"/>
                    <a:pt x="65" y="300"/>
                  </a:cubicBezTo>
                  <a:cubicBezTo>
                    <a:pt x="61" y="301"/>
                    <a:pt x="54" y="299"/>
                    <a:pt x="54" y="302"/>
                  </a:cubicBezTo>
                  <a:cubicBezTo>
                    <a:pt x="53" y="306"/>
                    <a:pt x="53" y="313"/>
                    <a:pt x="53" y="317"/>
                  </a:cubicBezTo>
                  <a:cubicBezTo>
                    <a:pt x="53" y="321"/>
                    <a:pt x="55" y="335"/>
                    <a:pt x="55" y="346"/>
                  </a:cubicBezTo>
                  <a:cubicBezTo>
                    <a:pt x="55" y="356"/>
                    <a:pt x="55" y="378"/>
                    <a:pt x="56" y="383"/>
                  </a:cubicBezTo>
                  <a:cubicBezTo>
                    <a:pt x="58" y="388"/>
                    <a:pt x="61" y="400"/>
                    <a:pt x="62" y="405"/>
                  </a:cubicBezTo>
                  <a:cubicBezTo>
                    <a:pt x="64" y="409"/>
                    <a:pt x="69" y="427"/>
                    <a:pt x="70" y="431"/>
                  </a:cubicBezTo>
                  <a:cubicBezTo>
                    <a:pt x="72" y="434"/>
                    <a:pt x="76" y="443"/>
                    <a:pt x="76" y="435"/>
                  </a:cubicBezTo>
                  <a:cubicBezTo>
                    <a:pt x="76" y="427"/>
                    <a:pt x="76" y="426"/>
                    <a:pt x="75" y="421"/>
                  </a:cubicBezTo>
                  <a:cubicBezTo>
                    <a:pt x="73" y="415"/>
                    <a:pt x="70" y="412"/>
                    <a:pt x="73" y="407"/>
                  </a:cubicBezTo>
                  <a:cubicBezTo>
                    <a:pt x="76" y="401"/>
                    <a:pt x="80" y="396"/>
                    <a:pt x="81" y="387"/>
                  </a:cubicBezTo>
                  <a:cubicBezTo>
                    <a:pt x="82" y="378"/>
                    <a:pt x="83" y="362"/>
                    <a:pt x="83" y="362"/>
                  </a:cubicBezTo>
                  <a:close/>
                </a:path>
              </a:pathLst>
            </a:custGeom>
            <a:grpFill/>
            <a:ln w="9525">
              <a:noFill/>
              <a:round/>
              <a:headEnd/>
              <a:tailEnd/>
            </a:ln>
          </p:spPr>
          <p:txBody>
            <a:bodyPr/>
            <a:lstStyle/>
            <a:p>
              <a:endParaRPr lang="en-US" sz="2400"/>
            </a:p>
          </p:txBody>
        </p:sp>
        <p:sp>
          <p:nvSpPr>
            <p:cNvPr id="14" name="Freeform 73"/>
            <p:cNvSpPr>
              <a:spLocks/>
            </p:cNvSpPr>
            <p:nvPr/>
          </p:nvSpPr>
          <p:spPr bwMode="auto">
            <a:xfrm>
              <a:off x="968" y="1027"/>
              <a:ext cx="97" cy="291"/>
            </a:xfrm>
            <a:custGeom>
              <a:avLst/>
              <a:gdLst>
                <a:gd name="T0" fmla="*/ 1 w 148"/>
                <a:gd name="T1" fmla="*/ 18 h 446"/>
                <a:gd name="T2" fmla="*/ 1 w 148"/>
                <a:gd name="T3" fmla="*/ 15 h 446"/>
                <a:gd name="T4" fmla="*/ 1 w 148"/>
                <a:gd name="T5" fmla="*/ 13 h 446"/>
                <a:gd name="T6" fmla="*/ 1 w 148"/>
                <a:gd name="T7" fmla="*/ 10 h 446"/>
                <a:gd name="T8" fmla="*/ 1 w 148"/>
                <a:gd name="T9" fmla="*/ 9 h 446"/>
                <a:gd name="T10" fmla="*/ 1 w 148"/>
                <a:gd name="T11" fmla="*/ 9 h 446"/>
                <a:gd name="T12" fmla="*/ 2 w 148"/>
                <a:gd name="T13" fmla="*/ 5 h 446"/>
                <a:gd name="T14" fmla="*/ 3 w 148"/>
                <a:gd name="T15" fmla="*/ 5 h 446"/>
                <a:gd name="T16" fmla="*/ 3 w 148"/>
                <a:gd name="T17" fmla="*/ 2 h 446"/>
                <a:gd name="T18" fmla="*/ 5 w 148"/>
                <a:gd name="T19" fmla="*/ 0 h 446"/>
                <a:gd name="T20" fmla="*/ 7 w 148"/>
                <a:gd name="T21" fmla="*/ 2 h 446"/>
                <a:gd name="T22" fmla="*/ 7 w 148"/>
                <a:gd name="T23" fmla="*/ 5 h 446"/>
                <a:gd name="T24" fmla="*/ 8 w 148"/>
                <a:gd name="T25" fmla="*/ 5 h 446"/>
                <a:gd name="T26" fmla="*/ 8 w 148"/>
                <a:gd name="T27" fmla="*/ 9 h 446"/>
                <a:gd name="T28" fmla="*/ 7 w 148"/>
                <a:gd name="T29" fmla="*/ 12 h 446"/>
                <a:gd name="T30" fmla="*/ 8 w 148"/>
                <a:gd name="T31" fmla="*/ 14 h 446"/>
                <a:gd name="T32" fmla="*/ 8 w 148"/>
                <a:gd name="T33" fmla="*/ 16 h 446"/>
                <a:gd name="T34" fmla="*/ 8 w 148"/>
                <a:gd name="T35" fmla="*/ 17 h 446"/>
                <a:gd name="T36" fmla="*/ 8 w 148"/>
                <a:gd name="T37" fmla="*/ 20 h 446"/>
                <a:gd name="T38" fmla="*/ 9 w 148"/>
                <a:gd name="T39" fmla="*/ 22 h 446"/>
                <a:gd name="T40" fmla="*/ 9 w 148"/>
                <a:gd name="T41" fmla="*/ 25 h 446"/>
                <a:gd name="T42" fmla="*/ 12 w 148"/>
                <a:gd name="T43" fmla="*/ 31 h 446"/>
                <a:gd name="T44" fmla="*/ 12 w 148"/>
                <a:gd name="T45" fmla="*/ 33 h 446"/>
                <a:gd name="T46" fmla="*/ 10 w 148"/>
                <a:gd name="T47" fmla="*/ 34 h 446"/>
                <a:gd name="T48" fmla="*/ 8 w 148"/>
                <a:gd name="T49" fmla="*/ 34 h 446"/>
                <a:gd name="T50" fmla="*/ 7 w 148"/>
                <a:gd name="T51" fmla="*/ 27 h 446"/>
                <a:gd name="T52" fmla="*/ 5 w 148"/>
                <a:gd name="T53" fmla="*/ 20 h 446"/>
                <a:gd name="T54" fmla="*/ 4 w 148"/>
                <a:gd name="T55" fmla="*/ 18 h 446"/>
                <a:gd name="T56" fmla="*/ 4 w 148"/>
                <a:gd name="T57" fmla="*/ 26 h 446"/>
                <a:gd name="T58" fmla="*/ 4 w 148"/>
                <a:gd name="T59" fmla="*/ 31 h 446"/>
                <a:gd name="T60" fmla="*/ 3 w 148"/>
                <a:gd name="T61" fmla="*/ 32 h 446"/>
                <a:gd name="T62" fmla="*/ 3 w 148"/>
                <a:gd name="T63" fmla="*/ 33 h 446"/>
                <a:gd name="T64" fmla="*/ 2 w 148"/>
                <a:gd name="T65" fmla="*/ 33 h 446"/>
                <a:gd name="T66" fmla="*/ 1 w 148"/>
                <a:gd name="T67" fmla="*/ 31 h 446"/>
                <a:gd name="T68" fmla="*/ 2 w 148"/>
                <a:gd name="T69" fmla="*/ 23 h 44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48"/>
                <a:gd name="T106" fmla="*/ 0 h 446"/>
                <a:gd name="T107" fmla="*/ 148 w 148"/>
                <a:gd name="T108" fmla="*/ 446 h 44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48" h="446">
                  <a:moveTo>
                    <a:pt x="15" y="262"/>
                  </a:moveTo>
                  <a:cubicBezTo>
                    <a:pt x="15" y="262"/>
                    <a:pt x="11" y="236"/>
                    <a:pt x="10" y="230"/>
                  </a:cubicBezTo>
                  <a:cubicBezTo>
                    <a:pt x="9" y="225"/>
                    <a:pt x="7" y="209"/>
                    <a:pt x="8" y="207"/>
                  </a:cubicBezTo>
                  <a:cubicBezTo>
                    <a:pt x="8" y="202"/>
                    <a:pt x="3" y="203"/>
                    <a:pt x="3" y="199"/>
                  </a:cubicBezTo>
                  <a:cubicBezTo>
                    <a:pt x="4" y="194"/>
                    <a:pt x="5" y="180"/>
                    <a:pt x="6" y="176"/>
                  </a:cubicBezTo>
                  <a:cubicBezTo>
                    <a:pt x="6" y="172"/>
                    <a:pt x="7" y="167"/>
                    <a:pt x="5" y="164"/>
                  </a:cubicBezTo>
                  <a:cubicBezTo>
                    <a:pt x="2" y="162"/>
                    <a:pt x="1" y="151"/>
                    <a:pt x="1" y="146"/>
                  </a:cubicBezTo>
                  <a:cubicBezTo>
                    <a:pt x="2" y="141"/>
                    <a:pt x="2" y="141"/>
                    <a:pt x="1" y="139"/>
                  </a:cubicBezTo>
                  <a:cubicBezTo>
                    <a:pt x="0" y="138"/>
                    <a:pt x="0" y="136"/>
                    <a:pt x="0" y="135"/>
                  </a:cubicBezTo>
                  <a:cubicBezTo>
                    <a:pt x="0" y="131"/>
                    <a:pt x="0" y="125"/>
                    <a:pt x="3" y="122"/>
                  </a:cubicBezTo>
                  <a:cubicBezTo>
                    <a:pt x="4" y="122"/>
                    <a:pt x="5" y="122"/>
                    <a:pt x="6" y="121"/>
                  </a:cubicBezTo>
                  <a:cubicBezTo>
                    <a:pt x="6" y="120"/>
                    <a:pt x="6" y="119"/>
                    <a:pt x="7" y="118"/>
                  </a:cubicBezTo>
                  <a:cubicBezTo>
                    <a:pt x="8" y="111"/>
                    <a:pt x="14" y="84"/>
                    <a:pt x="15" y="81"/>
                  </a:cubicBezTo>
                  <a:cubicBezTo>
                    <a:pt x="15" y="78"/>
                    <a:pt x="22" y="71"/>
                    <a:pt x="25" y="71"/>
                  </a:cubicBezTo>
                  <a:cubicBezTo>
                    <a:pt x="28" y="71"/>
                    <a:pt x="32" y="71"/>
                    <a:pt x="35" y="69"/>
                  </a:cubicBezTo>
                  <a:cubicBezTo>
                    <a:pt x="37" y="68"/>
                    <a:pt x="40" y="64"/>
                    <a:pt x="37" y="60"/>
                  </a:cubicBezTo>
                  <a:cubicBezTo>
                    <a:pt x="35" y="57"/>
                    <a:pt x="33" y="47"/>
                    <a:pt x="32" y="45"/>
                  </a:cubicBezTo>
                  <a:cubicBezTo>
                    <a:pt x="30" y="40"/>
                    <a:pt x="33" y="34"/>
                    <a:pt x="34" y="30"/>
                  </a:cubicBezTo>
                  <a:cubicBezTo>
                    <a:pt x="35" y="25"/>
                    <a:pt x="36" y="17"/>
                    <a:pt x="39" y="13"/>
                  </a:cubicBezTo>
                  <a:cubicBezTo>
                    <a:pt x="44" y="8"/>
                    <a:pt x="49" y="0"/>
                    <a:pt x="57" y="0"/>
                  </a:cubicBezTo>
                  <a:cubicBezTo>
                    <a:pt x="66" y="0"/>
                    <a:pt x="75" y="1"/>
                    <a:pt x="80" y="10"/>
                  </a:cubicBezTo>
                  <a:cubicBezTo>
                    <a:pt x="84" y="16"/>
                    <a:pt x="86" y="23"/>
                    <a:pt x="88" y="29"/>
                  </a:cubicBezTo>
                  <a:cubicBezTo>
                    <a:pt x="89" y="34"/>
                    <a:pt x="92" y="41"/>
                    <a:pt x="90" y="46"/>
                  </a:cubicBezTo>
                  <a:cubicBezTo>
                    <a:pt x="88" y="52"/>
                    <a:pt x="85" y="57"/>
                    <a:pt x="87" y="64"/>
                  </a:cubicBezTo>
                  <a:cubicBezTo>
                    <a:pt x="88" y="67"/>
                    <a:pt x="88" y="69"/>
                    <a:pt x="92" y="72"/>
                  </a:cubicBezTo>
                  <a:cubicBezTo>
                    <a:pt x="97" y="74"/>
                    <a:pt x="100" y="71"/>
                    <a:pt x="105" y="74"/>
                  </a:cubicBezTo>
                  <a:cubicBezTo>
                    <a:pt x="109" y="76"/>
                    <a:pt x="111" y="84"/>
                    <a:pt x="111" y="93"/>
                  </a:cubicBezTo>
                  <a:cubicBezTo>
                    <a:pt x="111" y="101"/>
                    <a:pt x="108" y="114"/>
                    <a:pt x="106" y="122"/>
                  </a:cubicBezTo>
                  <a:cubicBezTo>
                    <a:pt x="105" y="130"/>
                    <a:pt x="97" y="148"/>
                    <a:pt x="95" y="151"/>
                  </a:cubicBezTo>
                  <a:cubicBezTo>
                    <a:pt x="94" y="154"/>
                    <a:pt x="93" y="156"/>
                    <a:pt x="93" y="159"/>
                  </a:cubicBezTo>
                  <a:cubicBezTo>
                    <a:pt x="94" y="162"/>
                    <a:pt x="95" y="162"/>
                    <a:pt x="96" y="169"/>
                  </a:cubicBezTo>
                  <a:cubicBezTo>
                    <a:pt x="97" y="175"/>
                    <a:pt x="97" y="180"/>
                    <a:pt x="98" y="185"/>
                  </a:cubicBezTo>
                  <a:cubicBezTo>
                    <a:pt x="98" y="190"/>
                    <a:pt x="99" y="196"/>
                    <a:pt x="98" y="200"/>
                  </a:cubicBezTo>
                  <a:cubicBezTo>
                    <a:pt x="98" y="203"/>
                    <a:pt x="97" y="204"/>
                    <a:pt x="97" y="206"/>
                  </a:cubicBezTo>
                  <a:cubicBezTo>
                    <a:pt x="96" y="210"/>
                    <a:pt x="97" y="213"/>
                    <a:pt x="98" y="216"/>
                  </a:cubicBezTo>
                  <a:cubicBezTo>
                    <a:pt x="98" y="218"/>
                    <a:pt x="99" y="220"/>
                    <a:pt x="99" y="223"/>
                  </a:cubicBezTo>
                  <a:cubicBezTo>
                    <a:pt x="101" y="232"/>
                    <a:pt x="102" y="241"/>
                    <a:pt x="104" y="250"/>
                  </a:cubicBezTo>
                  <a:cubicBezTo>
                    <a:pt x="104" y="255"/>
                    <a:pt x="105" y="260"/>
                    <a:pt x="106" y="264"/>
                  </a:cubicBezTo>
                  <a:cubicBezTo>
                    <a:pt x="107" y="268"/>
                    <a:pt x="107" y="272"/>
                    <a:pt x="108" y="276"/>
                  </a:cubicBezTo>
                  <a:cubicBezTo>
                    <a:pt x="109" y="280"/>
                    <a:pt x="109" y="284"/>
                    <a:pt x="110" y="288"/>
                  </a:cubicBezTo>
                  <a:cubicBezTo>
                    <a:pt x="112" y="293"/>
                    <a:pt x="113" y="297"/>
                    <a:pt x="115" y="302"/>
                  </a:cubicBezTo>
                  <a:cubicBezTo>
                    <a:pt x="117" y="309"/>
                    <a:pt x="119" y="317"/>
                    <a:pt x="122" y="325"/>
                  </a:cubicBezTo>
                  <a:cubicBezTo>
                    <a:pt x="124" y="329"/>
                    <a:pt x="131" y="356"/>
                    <a:pt x="132" y="359"/>
                  </a:cubicBezTo>
                  <a:cubicBezTo>
                    <a:pt x="133" y="363"/>
                    <a:pt x="142" y="407"/>
                    <a:pt x="143" y="410"/>
                  </a:cubicBezTo>
                  <a:cubicBezTo>
                    <a:pt x="143" y="413"/>
                    <a:pt x="146" y="424"/>
                    <a:pt x="147" y="425"/>
                  </a:cubicBezTo>
                  <a:cubicBezTo>
                    <a:pt x="147" y="426"/>
                    <a:pt x="148" y="429"/>
                    <a:pt x="148" y="431"/>
                  </a:cubicBezTo>
                  <a:cubicBezTo>
                    <a:pt x="148" y="433"/>
                    <a:pt x="148" y="441"/>
                    <a:pt x="145" y="443"/>
                  </a:cubicBezTo>
                  <a:cubicBezTo>
                    <a:pt x="142" y="444"/>
                    <a:pt x="134" y="446"/>
                    <a:pt x="132" y="442"/>
                  </a:cubicBezTo>
                  <a:cubicBezTo>
                    <a:pt x="129" y="437"/>
                    <a:pt x="127" y="432"/>
                    <a:pt x="121" y="432"/>
                  </a:cubicBezTo>
                  <a:cubicBezTo>
                    <a:pt x="117" y="432"/>
                    <a:pt x="107" y="434"/>
                    <a:pt x="104" y="433"/>
                  </a:cubicBezTo>
                  <a:cubicBezTo>
                    <a:pt x="101" y="432"/>
                    <a:pt x="99" y="434"/>
                    <a:pt x="98" y="424"/>
                  </a:cubicBezTo>
                  <a:cubicBezTo>
                    <a:pt x="96" y="413"/>
                    <a:pt x="89" y="362"/>
                    <a:pt x="89" y="358"/>
                  </a:cubicBezTo>
                  <a:cubicBezTo>
                    <a:pt x="89" y="354"/>
                    <a:pt x="80" y="315"/>
                    <a:pt x="79" y="306"/>
                  </a:cubicBezTo>
                  <a:cubicBezTo>
                    <a:pt x="78" y="296"/>
                    <a:pt x="73" y="274"/>
                    <a:pt x="68" y="263"/>
                  </a:cubicBezTo>
                  <a:cubicBezTo>
                    <a:pt x="63" y="253"/>
                    <a:pt x="60" y="239"/>
                    <a:pt x="57" y="236"/>
                  </a:cubicBezTo>
                  <a:cubicBezTo>
                    <a:pt x="54" y="233"/>
                    <a:pt x="50" y="229"/>
                    <a:pt x="50" y="237"/>
                  </a:cubicBezTo>
                  <a:cubicBezTo>
                    <a:pt x="50" y="264"/>
                    <a:pt x="46" y="292"/>
                    <a:pt x="47" y="319"/>
                  </a:cubicBezTo>
                  <a:cubicBezTo>
                    <a:pt x="47" y="327"/>
                    <a:pt x="48" y="335"/>
                    <a:pt x="49" y="342"/>
                  </a:cubicBezTo>
                  <a:cubicBezTo>
                    <a:pt x="50" y="353"/>
                    <a:pt x="53" y="365"/>
                    <a:pt x="52" y="376"/>
                  </a:cubicBezTo>
                  <a:cubicBezTo>
                    <a:pt x="51" y="384"/>
                    <a:pt x="50" y="393"/>
                    <a:pt x="49" y="401"/>
                  </a:cubicBezTo>
                  <a:cubicBezTo>
                    <a:pt x="49" y="404"/>
                    <a:pt x="48" y="411"/>
                    <a:pt x="47" y="413"/>
                  </a:cubicBezTo>
                  <a:cubicBezTo>
                    <a:pt x="47" y="415"/>
                    <a:pt x="46" y="416"/>
                    <a:pt x="45" y="417"/>
                  </a:cubicBezTo>
                  <a:cubicBezTo>
                    <a:pt x="43" y="419"/>
                    <a:pt x="43" y="420"/>
                    <a:pt x="43" y="422"/>
                  </a:cubicBezTo>
                  <a:cubicBezTo>
                    <a:pt x="43" y="425"/>
                    <a:pt x="40" y="428"/>
                    <a:pt x="37" y="429"/>
                  </a:cubicBezTo>
                  <a:cubicBezTo>
                    <a:pt x="35" y="431"/>
                    <a:pt x="24" y="433"/>
                    <a:pt x="23" y="428"/>
                  </a:cubicBezTo>
                  <a:cubicBezTo>
                    <a:pt x="23" y="424"/>
                    <a:pt x="24" y="419"/>
                    <a:pt x="24" y="418"/>
                  </a:cubicBezTo>
                  <a:cubicBezTo>
                    <a:pt x="26" y="414"/>
                    <a:pt x="22" y="409"/>
                    <a:pt x="20" y="407"/>
                  </a:cubicBezTo>
                  <a:cubicBezTo>
                    <a:pt x="15" y="404"/>
                    <a:pt x="16" y="402"/>
                    <a:pt x="16" y="397"/>
                  </a:cubicBezTo>
                  <a:cubicBezTo>
                    <a:pt x="18" y="387"/>
                    <a:pt x="20" y="353"/>
                    <a:pt x="20" y="343"/>
                  </a:cubicBezTo>
                  <a:cubicBezTo>
                    <a:pt x="20" y="332"/>
                    <a:pt x="20" y="305"/>
                    <a:pt x="20" y="292"/>
                  </a:cubicBezTo>
                  <a:cubicBezTo>
                    <a:pt x="19" y="280"/>
                    <a:pt x="15" y="262"/>
                    <a:pt x="15" y="262"/>
                  </a:cubicBezTo>
                  <a:close/>
                </a:path>
              </a:pathLst>
            </a:custGeom>
            <a:grpFill/>
            <a:ln w="9525">
              <a:noFill/>
              <a:round/>
              <a:headEnd/>
              <a:tailEnd/>
            </a:ln>
          </p:spPr>
          <p:txBody>
            <a:bodyPr/>
            <a:lstStyle/>
            <a:p>
              <a:endParaRPr lang="en-US" sz="2400"/>
            </a:p>
          </p:txBody>
        </p:sp>
        <p:sp>
          <p:nvSpPr>
            <p:cNvPr id="15" name="Freeform 74"/>
            <p:cNvSpPr>
              <a:spLocks/>
            </p:cNvSpPr>
            <p:nvPr/>
          </p:nvSpPr>
          <p:spPr bwMode="auto">
            <a:xfrm>
              <a:off x="1068" y="1028"/>
              <a:ext cx="101" cy="289"/>
            </a:xfrm>
            <a:custGeom>
              <a:avLst/>
              <a:gdLst>
                <a:gd name="T0" fmla="*/ 9 w 154"/>
                <a:gd name="T1" fmla="*/ 20 h 442"/>
                <a:gd name="T2" fmla="*/ 9 w 154"/>
                <a:gd name="T3" fmla="*/ 13 h 442"/>
                <a:gd name="T4" fmla="*/ 9 w 154"/>
                <a:gd name="T5" fmla="*/ 10 h 442"/>
                <a:gd name="T6" fmla="*/ 9 w 154"/>
                <a:gd name="T7" fmla="*/ 12 h 442"/>
                <a:gd name="T8" fmla="*/ 10 w 154"/>
                <a:gd name="T9" fmla="*/ 16 h 442"/>
                <a:gd name="T10" fmla="*/ 11 w 154"/>
                <a:gd name="T11" fmla="*/ 17 h 442"/>
                <a:gd name="T12" fmla="*/ 11 w 154"/>
                <a:gd name="T13" fmla="*/ 18 h 442"/>
                <a:gd name="T14" fmla="*/ 11 w 154"/>
                <a:gd name="T15" fmla="*/ 19 h 442"/>
                <a:gd name="T16" fmla="*/ 12 w 154"/>
                <a:gd name="T17" fmla="*/ 18 h 442"/>
                <a:gd name="T18" fmla="*/ 11 w 154"/>
                <a:gd name="T19" fmla="*/ 19 h 442"/>
                <a:gd name="T20" fmla="*/ 12 w 154"/>
                <a:gd name="T21" fmla="*/ 18 h 442"/>
                <a:gd name="T22" fmla="*/ 12 w 154"/>
                <a:gd name="T23" fmla="*/ 17 h 442"/>
                <a:gd name="T24" fmla="*/ 12 w 154"/>
                <a:gd name="T25" fmla="*/ 14 h 442"/>
                <a:gd name="T26" fmla="*/ 11 w 154"/>
                <a:gd name="T27" fmla="*/ 12 h 442"/>
                <a:gd name="T28" fmla="*/ 10 w 154"/>
                <a:gd name="T29" fmla="*/ 9 h 442"/>
                <a:gd name="T30" fmla="*/ 10 w 154"/>
                <a:gd name="T31" fmla="*/ 6 h 442"/>
                <a:gd name="T32" fmla="*/ 9 w 154"/>
                <a:gd name="T33" fmla="*/ 5 h 442"/>
                <a:gd name="T34" fmla="*/ 9 w 154"/>
                <a:gd name="T35" fmla="*/ 3 h 442"/>
                <a:gd name="T36" fmla="*/ 8 w 154"/>
                <a:gd name="T37" fmla="*/ 1 h 442"/>
                <a:gd name="T38" fmla="*/ 6 w 154"/>
                <a:gd name="T39" fmla="*/ 1 h 442"/>
                <a:gd name="T40" fmla="*/ 5 w 154"/>
                <a:gd name="T41" fmla="*/ 1 h 442"/>
                <a:gd name="T42" fmla="*/ 4 w 154"/>
                <a:gd name="T43" fmla="*/ 4 h 442"/>
                <a:gd name="T44" fmla="*/ 3 w 154"/>
                <a:gd name="T45" fmla="*/ 5 h 442"/>
                <a:gd name="T46" fmla="*/ 3 w 154"/>
                <a:gd name="T47" fmla="*/ 6 h 442"/>
                <a:gd name="T48" fmla="*/ 2 w 154"/>
                <a:gd name="T49" fmla="*/ 8 h 442"/>
                <a:gd name="T50" fmla="*/ 1 w 154"/>
                <a:gd name="T51" fmla="*/ 9 h 442"/>
                <a:gd name="T52" fmla="*/ 1 w 154"/>
                <a:gd name="T53" fmla="*/ 11 h 442"/>
                <a:gd name="T54" fmla="*/ 1 w 154"/>
                <a:gd name="T55" fmla="*/ 12 h 442"/>
                <a:gd name="T56" fmla="*/ 2 w 154"/>
                <a:gd name="T57" fmla="*/ 12 h 442"/>
                <a:gd name="T58" fmla="*/ 3 w 154"/>
                <a:gd name="T59" fmla="*/ 13 h 442"/>
                <a:gd name="T60" fmla="*/ 3 w 154"/>
                <a:gd name="T61" fmla="*/ 14 h 442"/>
                <a:gd name="T62" fmla="*/ 3 w 154"/>
                <a:gd name="T63" fmla="*/ 16 h 442"/>
                <a:gd name="T64" fmla="*/ 4 w 154"/>
                <a:gd name="T65" fmla="*/ 20 h 442"/>
                <a:gd name="T66" fmla="*/ 5 w 154"/>
                <a:gd name="T67" fmla="*/ 27 h 442"/>
                <a:gd name="T68" fmla="*/ 6 w 154"/>
                <a:gd name="T69" fmla="*/ 29 h 442"/>
                <a:gd name="T70" fmla="*/ 6 w 154"/>
                <a:gd name="T71" fmla="*/ 29 h 442"/>
                <a:gd name="T72" fmla="*/ 6 w 154"/>
                <a:gd name="T73" fmla="*/ 30 h 442"/>
                <a:gd name="T74" fmla="*/ 6 w 154"/>
                <a:gd name="T75" fmla="*/ 31 h 442"/>
                <a:gd name="T76" fmla="*/ 7 w 154"/>
                <a:gd name="T77" fmla="*/ 32 h 442"/>
                <a:gd name="T78" fmla="*/ 7 w 154"/>
                <a:gd name="T79" fmla="*/ 33 h 442"/>
                <a:gd name="T80" fmla="*/ 7 w 154"/>
                <a:gd name="T81" fmla="*/ 34 h 442"/>
                <a:gd name="T82" fmla="*/ 9 w 154"/>
                <a:gd name="T83" fmla="*/ 33 h 442"/>
                <a:gd name="T84" fmla="*/ 8 w 154"/>
                <a:gd name="T85" fmla="*/ 32 h 442"/>
                <a:gd name="T86" fmla="*/ 9 w 154"/>
                <a:gd name="T87" fmla="*/ 31 h 442"/>
                <a:gd name="T88" fmla="*/ 9 w 154"/>
                <a:gd name="T89" fmla="*/ 29 h 442"/>
                <a:gd name="T90" fmla="*/ 9 w 154"/>
                <a:gd name="T91" fmla="*/ 25 h 442"/>
                <a:gd name="T92" fmla="*/ 9 w 154"/>
                <a:gd name="T93" fmla="*/ 22 h 44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54"/>
                <a:gd name="T142" fmla="*/ 0 h 442"/>
                <a:gd name="T143" fmla="*/ 154 w 154"/>
                <a:gd name="T144" fmla="*/ 442 h 44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54" h="442">
                  <a:moveTo>
                    <a:pt x="110" y="280"/>
                  </a:moveTo>
                  <a:cubicBezTo>
                    <a:pt x="110" y="280"/>
                    <a:pt x="111" y="271"/>
                    <a:pt x="113" y="263"/>
                  </a:cubicBezTo>
                  <a:cubicBezTo>
                    <a:pt x="114" y="254"/>
                    <a:pt x="122" y="218"/>
                    <a:pt x="122" y="211"/>
                  </a:cubicBezTo>
                  <a:cubicBezTo>
                    <a:pt x="122" y="203"/>
                    <a:pt x="122" y="182"/>
                    <a:pt x="117" y="170"/>
                  </a:cubicBezTo>
                  <a:cubicBezTo>
                    <a:pt x="113" y="158"/>
                    <a:pt x="110" y="152"/>
                    <a:pt x="109" y="148"/>
                  </a:cubicBezTo>
                  <a:cubicBezTo>
                    <a:pt x="109" y="144"/>
                    <a:pt x="112" y="137"/>
                    <a:pt x="111" y="132"/>
                  </a:cubicBezTo>
                  <a:cubicBezTo>
                    <a:pt x="110" y="127"/>
                    <a:pt x="111" y="125"/>
                    <a:pt x="112" y="127"/>
                  </a:cubicBezTo>
                  <a:cubicBezTo>
                    <a:pt x="113" y="130"/>
                    <a:pt x="116" y="144"/>
                    <a:pt x="118" y="149"/>
                  </a:cubicBezTo>
                  <a:cubicBezTo>
                    <a:pt x="119" y="154"/>
                    <a:pt x="120" y="163"/>
                    <a:pt x="124" y="173"/>
                  </a:cubicBezTo>
                  <a:cubicBezTo>
                    <a:pt x="128" y="184"/>
                    <a:pt x="131" y="188"/>
                    <a:pt x="133" y="196"/>
                  </a:cubicBezTo>
                  <a:cubicBezTo>
                    <a:pt x="135" y="204"/>
                    <a:pt x="137" y="208"/>
                    <a:pt x="139" y="210"/>
                  </a:cubicBezTo>
                  <a:cubicBezTo>
                    <a:pt x="140" y="212"/>
                    <a:pt x="140" y="212"/>
                    <a:pt x="139" y="216"/>
                  </a:cubicBezTo>
                  <a:cubicBezTo>
                    <a:pt x="139" y="221"/>
                    <a:pt x="138" y="223"/>
                    <a:pt x="139" y="226"/>
                  </a:cubicBezTo>
                  <a:cubicBezTo>
                    <a:pt x="139" y="229"/>
                    <a:pt x="139" y="235"/>
                    <a:pt x="138" y="236"/>
                  </a:cubicBezTo>
                  <a:cubicBezTo>
                    <a:pt x="138" y="238"/>
                    <a:pt x="138" y="240"/>
                    <a:pt x="139" y="240"/>
                  </a:cubicBezTo>
                  <a:cubicBezTo>
                    <a:pt x="140" y="240"/>
                    <a:pt x="142" y="240"/>
                    <a:pt x="142" y="238"/>
                  </a:cubicBezTo>
                  <a:cubicBezTo>
                    <a:pt x="142" y="235"/>
                    <a:pt x="143" y="228"/>
                    <a:pt x="145" y="229"/>
                  </a:cubicBezTo>
                  <a:cubicBezTo>
                    <a:pt x="146" y="230"/>
                    <a:pt x="147" y="234"/>
                    <a:pt x="146" y="235"/>
                  </a:cubicBezTo>
                  <a:cubicBezTo>
                    <a:pt x="145" y="237"/>
                    <a:pt x="145" y="240"/>
                    <a:pt x="143" y="242"/>
                  </a:cubicBezTo>
                  <a:cubicBezTo>
                    <a:pt x="142" y="244"/>
                    <a:pt x="139" y="247"/>
                    <a:pt x="140" y="248"/>
                  </a:cubicBezTo>
                  <a:cubicBezTo>
                    <a:pt x="141" y="248"/>
                    <a:pt x="143" y="248"/>
                    <a:pt x="145" y="246"/>
                  </a:cubicBezTo>
                  <a:cubicBezTo>
                    <a:pt x="147" y="244"/>
                    <a:pt x="153" y="240"/>
                    <a:pt x="153" y="237"/>
                  </a:cubicBezTo>
                  <a:cubicBezTo>
                    <a:pt x="153" y="235"/>
                    <a:pt x="154" y="232"/>
                    <a:pt x="154" y="227"/>
                  </a:cubicBezTo>
                  <a:cubicBezTo>
                    <a:pt x="153" y="222"/>
                    <a:pt x="152" y="220"/>
                    <a:pt x="152" y="215"/>
                  </a:cubicBezTo>
                  <a:cubicBezTo>
                    <a:pt x="152" y="210"/>
                    <a:pt x="151" y="203"/>
                    <a:pt x="150" y="199"/>
                  </a:cubicBezTo>
                  <a:cubicBezTo>
                    <a:pt x="149" y="195"/>
                    <a:pt x="149" y="187"/>
                    <a:pt x="147" y="183"/>
                  </a:cubicBezTo>
                  <a:cubicBezTo>
                    <a:pt x="145" y="179"/>
                    <a:pt x="143" y="174"/>
                    <a:pt x="143" y="170"/>
                  </a:cubicBezTo>
                  <a:cubicBezTo>
                    <a:pt x="142" y="165"/>
                    <a:pt x="142" y="158"/>
                    <a:pt x="139" y="152"/>
                  </a:cubicBezTo>
                  <a:cubicBezTo>
                    <a:pt x="137" y="146"/>
                    <a:pt x="135" y="141"/>
                    <a:pt x="134" y="135"/>
                  </a:cubicBezTo>
                  <a:cubicBezTo>
                    <a:pt x="132" y="128"/>
                    <a:pt x="130" y="123"/>
                    <a:pt x="130" y="117"/>
                  </a:cubicBezTo>
                  <a:cubicBezTo>
                    <a:pt x="129" y="112"/>
                    <a:pt x="130" y="96"/>
                    <a:pt x="129" y="91"/>
                  </a:cubicBezTo>
                  <a:cubicBezTo>
                    <a:pt x="128" y="86"/>
                    <a:pt x="127" y="80"/>
                    <a:pt x="125" y="77"/>
                  </a:cubicBezTo>
                  <a:cubicBezTo>
                    <a:pt x="123" y="75"/>
                    <a:pt x="119" y="75"/>
                    <a:pt x="117" y="74"/>
                  </a:cubicBezTo>
                  <a:cubicBezTo>
                    <a:pt x="115" y="72"/>
                    <a:pt x="114" y="69"/>
                    <a:pt x="115" y="67"/>
                  </a:cubicBezTo>
                  <a:cubicBezTo>
                    <a:pt x="116" y="65"/>
                    <a:pt x="117" y="59"/>
                    <a:pt x="117" y="56"/>
                  </a:cubicBezTo>
                  <a:cubicBezTo>
                    <a:pt x="116" y="49"/>
                    <a:pt x="117" y="41"/>
                    <a:pt x="114" y="35"/>
                  </a:cubicBezTo>
                  <a:cubicBezTo>
                    <a:pt x="113" y="32"/>
                    <a:pt x="112" y="30"/>
                    <a:pt x="111" y="27"/>
                  </a:cubicBezTo>
                  <a:cubicBezTo>
                    <a:pt x="108" y="23"/>
                    <a:pt x="105" y="17"/>
                    <a:pt x="102" y="13"/>
                  </a:cubicBezTo>
                  <a:cubicBezTo>
                    <a:pt x="99" y="10"/>
                    <a:pt x="96" y="6"/>
                    <a:pt x="93" y="4"/>
                  </a:cubicBezTo>
                  <a:cubicBezTo>
                    <a:pt x="90" y="1"/>
                    <a:pt x="84" y="0"/>
                    <a:pt x="80" y="1"/>
                  </a:cubicBezTo>
                  <a:cubicBezTo>
                    <a:pt x="78" y="1"/>
                    <a:pt x="75" y="1"/>
                    <a:pt x="73" y="2"/>
                  </a:cubicBezTo>
                  <a:cubicBezTo>
                    <a:pt x="68" y="4"/>
                    <a:pt x="66" y="7"/>
                    <a:pt x="64" y="12"/>
                  </a:cubicBezTo>
                  <a:cubicBezTo>
                    <a:pt x="61" y="22"/>
                    <a:pt x="56" y="26"/>
                    <a:pt x="54" y="30"/>
                  </a:cubicBezTo>
                  <a:cubicBezTo>
                    <a:pt x="53" y="35"/>
                    <a:pt x="50" y="42"/>
                    <a:pt x="51" y="46"/>
                  </a:cubicBezTo>
                  <a:cubicBezTo>
                    <a:pt x="51" y="51"/>
                    <a:pt x="54" y="53"/>
                    <a:pt x="51" y="55"/>
                  </a:cubicBezTo>
                  <a:cubicBezTo>
                    <a:pt x="48" y="57"/>
                    <a:pt x="42" y="60"/>
                    <a:pt x="42" y="62"/>
                  </a:cubicBezTo>
                  <a:cubicBezTo>
                    <a:pt x="42" y="65"/>
                    <a:pt x="41" y="65"/>
                    <a:pt x="39" y="66"/>
                  </a:cubicBezTo>
                  <a:cubicBezTo>
                    <a:pt x="36" y="67"/>
                    <a:pt x="31" y="68"/>
                    <a:pt x="30" y="71"/>
                  </a:cubicBezTo>
                  <a:cubicBezTo>
                    <a:pt x="29" y="73"/>
                    <a:pt x="27" y="80"/>
                    <a:pt x="26" y="84"/>
                  </a:cubicBezTo>
                  <a:cubicBezTo>
                    <a:pt x="25" y="88"/>
                    <a:pt x="21" y="95"/>
                    <a:pt x="20" y="98"/>
                  </a:cubicBezTo>
                  <a:cubicBezTo>
                    <a:pt x="20" y="100"/>
                    <a:pt x="19" y="101"/>
                    <a:pt x="18" y="103"/>
                  </a:cubicBezTo>
                  <a:cubicBezTo>
                    <a:pt x="17" y="105"/>
                    <a:pt x="13" y="112"/>
                    <a:pt x="12" y="114"/>
                  </a:cubicBezTo>
                  <a:cubicBezTo>
                    <a:pt x="12" y="119"/>
                    <a:pt x="8" y="122"/>
                    <a:pt x="5" y="126"/>
                  </a:cubicBezTo>
                  <a:cubicBezTo>
                    <a:pt x="3" y="130"/>
                    <a:pt x="0" y="139"/>
                    <a:pt x="1" y="143"/>
                  </a:cubicBezTo>
                  <a:cubicBezTo>
                    <a:pt x="3" y="150"/>
                    <a:pt x="12" y="150"/>
                    <a:pt x="15" y="155"/>
                  </a:cubicBezTo>
                  <a:cubicBezTo>
                    <a:pt x="15" y="156"/>
                    <a:pt x="15" y="155"/>
                    <a:pt x="18" y="157"/>
                  </a:cubicBezTo>
                  <a:cubicBezTo>
                    <a:pt x="21" y="159"/>
                    <a:pt x="20" y="160"/>
                    <a:pt x="23" y="157"/>
                  </a:cubicBezTo>
                  <a:cubicBezTo>
                    <a:pt x="25" y="154"/>
                    <a:pt x="28" y="152"/>
                    <a:pt x="29" y="154"/>
                  </a:cubicBezTo>
                  <a:cubicBezTo>
                    <a:pt x="29" y="156"/>
                    <a:pt x="30" y="163"/>
                    <a:pt x="32" y="164"/>
                  </a:cubicBezTo>
                  <a:cubicBezTo>
                    <a:pt x="33" y="166"/>
                    <a:pt x="34" y="164"/>
                    <a:pt x="36" y="167"/>
                  </a:cubicBezTo>
                  <a:cubicBezTo>
                    <a:pt x="38" y="169"/>
                    <a:pt x="42" y="174"/>
                    <a:pt x="42" y="175"/>
                  </a:cubicBezTo>
                  <a:cubicBezTo>
                    <a:pt x="42" y="176"/>
                    <a:pt x="42" y="180"/>
                    <a:pt x="41" y="182"/>
                  </a:cubicBezTo>
                  <a:cubicBezTo>
                    <a:pt x="40" y="185"/>
                    <a:pt x="38" y="187"/>
                    <a:pt x="39" y="188"/>
                  </a:cubicBezTo>
                  <a:cubicBezTo>
                    <a:pt x="41" y="189"/>
                    <a:pt x="41" y="190"/>
                    <a:pt x="41" y="196"/>
                  </a:cubicBezTo>
                  <a:cubicBezTo>
                    <a:pt x="41" y="202"/>
                    <a:pt x="44" y="216"/>
                    <a:pt x="44" y="221"/>
                  </a:cubicBezTo>
                  <a:cubicBezTo>
                    <a:pt x="44" y="227"/>
                    <a:pt x="49" y="255"/>
                    <a:pt x="50" y="261"/>
                  </a:cubicBezTo>
                  <a:cubicBezTo>
                    <a:pt x="51" y="267"/>
                    <a:pt x="55" y="290"/>
                    <a:pt x="56" y="297"/>
                  </a:cubicBezTo>
                  <a:cubicBezTo>
                    <a:pt x="57" y="304"/>
                    <a:pt x="63" y="334"/>
                    <a:pt x="64" y="339"/>
                  </a:cubicBezTo>
                  <a:cubicBezTo>
                    <a:pt x="65" y="344"/>
                    <a:pt x="68" y="354"/>
                    <a:pt x="68" y="357"/>
                  </a:cubicBezTo>
                  <a:cubicBezTo>
                    <a:pt x="68" y="360"/>
                    <a:pt x="68" y="371"/>
                    <a:pt x="68" y="373"/>
                  </a:cubicBezTo>
                  <a:cubicBezTo>
                    <a:pt x="67" y="374"/>
                    <a:pt x="67" y="375"/>
                    <a:pt x="68" y="375"/>
                  </a:cubicBezTo>
                  <a:cubicBezTo>
                    <a:pt x="69" y="375"/>
                    <a:pt x="70" y="375"/>
                    <a:pt x="70" y="377"/>
                  </a:cubicBezTo>
                  <a:cubicBezTo>
                    <a:pt x="70" y="379"/>
                    <a:pt x="69" y="384"/>
                    <a:pt x="71" y="386"/>
                  </a:cubicBezTo>
                  <a:cubicBezTo>
                    <a:pt x="73" y="389"/>
                    <a:pt x="77" y="390"/>
                    <a:pt x="78" y="391"/>
                  </a:cubicBezTo>
                  <a:cubicBezTo>
                    <a:pt x="80" y="391"/>
                    <a:pt x="81" y="391"/>
                    <a:pt x="80" y="393"/>
                  </a:cubicBezTo>
                  <a:cubicBezTo>
                    <a:pt x="80" y="394"/>
                    <a:pt x="80" y="397"/>
                    <a:pt x="80" y="401"/>
                  </a:cubicBezTo>
                  <a:cubicBezTo>
                    <a:pt x="80" y="405"/>
                    <a:pt x="79" y="407"/>
                    <a:pt x="80" y="407"/>
                  </a:cubicBezTo>
                  <a:cubicBezTo>
                    <a:pt x="81" y="407"/>
                    <a:pt x="83" y="408"/>
                    <a:pt x="82" y="410"/>
                  </a:cubicBezTo>
                  <a:cubicBezTo>
                    <a:pt x="82" y="411"/>
                    <a:pt x="82" y="414"/>
                    <a:pt x="82" y="418"/>
                  </a:cubicBezTo>
                  <a:cubicBezTo>
                    <a:pt x="83" y="422"/>
                    <a:pt x="82" y="426"/>
                    <a:pt x="82" y="430"/>
                  </a:cubicBezTo>
                  <a:cubicBezTo>
                    <a:pt x="81" y="432"/>
                    <a:pt x="81" y="437"/>
                    <a:pt x="83" y="439"/>
                  </a:cubicBezTo>
                  <a:cubicBezTo>
                    <a:pt x="85" y="440"/>
                    <a:pt x="88" y="441"/>
                    <a:pt x="90" y="441"/>
                  </a:cubicBezTo>
                  <a:cubicBezTo>
                    <a:pt x="92" y="442"/>
                    <a:pt x="100" y="440"/>
                    <a:pt x="101" y="438"/>
                  </a:cubicBezTo>
                  <a:cubicBezTo>
                    <a:pt x="102" y="436"/>
                    <a:pt x="103" y="433"/>
                    <a:pt x="103" y="431"/>
                  </a:cubicBezTo>
                  <a:cubicBezTo>
                    <a:pt x="103" y="427"/>
                    <a:pt x="102" y="424"/>
                    <a:pt x="102" y="420"/>
                  </a:cubicBezTo>
                  <a:cubicBezTo>
                    <a:pt x="101" y="417"/>
                    <a:pt x="101" y="414"/>
                    <a:pt x="101" y="410"/>
                  </a:cubicBezTo>
                  <a:cubicBezTo>
                    <a:pt x="101" y="407"/>
                    <a:pt x="101" y="407"/>
                    <a:pt x="103" y="407"/>
                  </a:cubicBezTo>
                  <a:cubicBezTo>
                    <a:pt x="105" y="407"/>
                    <a:pt x="107" y="408"/>
                    <a:pt x="107" y="405"/>
                  </a:cubicBezTo>
                  <a:cubicBezTo>
                    <a:pt x="107" y="402"/>
                    <a:pt x="109" y="396"/>
                    <a:pt x="110" y="393"/>
                  </a:cubicBezTo>
                  <a:cubicBezTo>
                    <a:pt x="110" y="390"/>
                    <a:pt x="112" y="382"/>
                    <a:pt x="112" y="376"/>
                  </a:cubicBezTo>
                  <a:cubicBezTo>
                    <a:pt x="112" y="369"/>
                    <a:pt x="115" y="362"/>
                    <a:pt x="115" y="352"/>
                  </a:cubicBezTo>
                  <a:cubicBezTo>
                    <a:pt x="115" y="343"/>
                    <a:pt x="114" y="323"/>
                    <a:pt x="113" y="313"/>
                  </a:cubicBezTo>
                  <a:cubicBezTo>
                    <a:pt x="111" y="303"/>
                    <a:pt x="109" y="296"/>
                    <a:pt x="109" y="292"/>
                  </a:cubicBezTo>
                  <a:cubicBezTo>
                    <a:pt x="110" y="288"/>
                    <a:pt x="110" y="280"/>
                    <a:pt x="110" y="280"/>
                  </a:cubicBezTo>
                  <a:close/>
                </a:path>
              </a:pathLst>
            </a:custGeom>
            <a:grpFill/>
            <a:ln w="9525">
              <a:noFill/>
              <a:round/>
              <a:headEnd/>
              <a:tailEnd/>
            </a:ln>
          </p:spPr>
          <p:txBody>
            <a:bodyPr/>
            <a:lstStyle/>
            <a:p>
              <a:endParaRPr lang="en-US" sz="2400"/>
            </a:p>
          </p:txBody>
        </p:sp>
        <p:sp>
          <p:nvSpPr>
            <p:cNvPr id="16" name="Freeform 75"/>
            <p:cNvSpPr>
              <a:spLocks/>
            </p:cNvSpPr>
            <p:nvPr/>
          </p:nvSpPr>
          <p:spPr bwMode="auto">
            <a:xfrm>
              <a:off x="1078" y="1127"/>
              <a:ext cx="19" cy="16"/>
            </a:xfrm>
            <a:custGeom>
              <a:avLst/>
              <a:gdLst>
                <a:gd name="T0" fmla="*/ 1 w 28"/>
                <a:gd name="T1" fmla="*/ 0 h 24"/>
                <a:gd name="T2" fmla="*/ 1 w 28"/>
                <a:gd name="T3" fmla="*/ 1 h 24"/>
                <a:gd name="T4" fmla="*/ 1 w 28"/>
                <a:gd name="T5" fmla="*/ 1 h 24"/>
                <a:gd name="T6" fmla="*/ 1 w 28"/>
                <a:gd name="T7" fmla="*/ 2 h 24"/>
                <a:gd name="T8" fmla="*/ 2 w 28"/>
                <a:gd name="T9" fmla="*/ 2 h 24"/>
                <a:gd name="T10" fmla="*/ 2 w 28"/>
                <a:gd name="T11" fmla="*/ 1 h 24"/>
                <a:gd name="T12" fmla="*/ 1 w 28"/>
                <a:gd name="T13" fmla="*/ 0 h 24"/>
                <a:gd name="T14" fmla="*/ 0 60000 65536"/>
                <a:gd name="T15" fmla="*/ 0 60000 65536"/>
                <a:gd name="T16" fmla="*/ 0 60000 65536"/>
                <a:gd name="T17" fmla="*/ 0 60000 65536"/>
                <a:gd name="T18" fmla="*/ 0 60000 65536"/>
                <a:gd name="T19" fmla="*/ 0 60000 65536"/>
                <a:gd name="T20" fmla="*/ 0 60000 65536"/>
                <a:gd name="T21" fmla="*/ 0 w 28"/>
                <a:gd name="T22" fmla="*/ 0 h 24"/>
                <a:gd name="T23" fmla="*/ 28 w 28"/>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24">
                  <a:moveTo>
                    <a:pt x="13" y="0"/>
                  </a:moveTo>
                  <a:cubicBezTo>
                    <a:pt x="13" y="0"/>
                    <a:pt x="10" y="0"/>
                    <a:pt x="6" y="1"/>
                  </a:cubicBezTo>
                  <a:cubicBezTo>
                    <a:pt x="3" y="2"/>
                    <a:pt x="0" y="5"/>
                    <a:pt x="2" y="8"/>
                  </a:cubicBezTo>
                  <a:cubicBezTo>
                    <a:pt x="3" y="11"/>
                    <a:pt x="5" y="21"/>
                    <a:pt x="12" y="22"/>
                  </a:cubicBezTo>
                  <a:cubicBezTo>
                    <a:pt x="18" y="24"/>
                    <a:pt x="22" y="23"/>
                    <a:pt x="25" y="20"/>
                  </a:cubicBezTo>
                  <a:cubicBezTo>
                    <a:pt x="28" y="17"/>
                    <a:pt x="28" y="15"/>
                    <a:pt x="26" y="11"/>
                  </a:cubicBezTo>
                  <a:cubicBezTo>
                    <a:pt x="23" y="8"/>
                    <a:pt x="13" y="0"/>
                    <a:pt x="13" y="0"/>
                  </a:cubicBezTo>
                  <a:close/>
                </a:path>
              </a:pathLst>
            </a:custGeom>
            <a:grpFill/>
            <a:ln w="9525">
              <a:noFill/>
              <a:round/>
              <a:headEnd/>
              <a:tailEnd/>
            </a:ln>
          </p:spPr>
          <p:txBody>
            <a:bodyPr/>
            <a:lstStyle/>
            <a:p>
              <a:endParaRPr lang="en-US" sz="2400"/>
            </a:p>
          </p:txBody>
        </p:sp>
        <p:sp>
          <p:nvSpPr>
            <p:cNvPr id="17" name="Freeform 76"/>
            <p:cNvSpPr>
              <a:spLocks/>
            </p:cNvSpPr>
            <p:nvPr/>
          </p:nvSpPr>
          <p:spPr bwMode="auto">
            <a:xfrm>
              <a:off x="1016" y="1033"/>
              <a:ext cx="82" cy="284"/>
            </a:xfrm>
            <a:custGeom>
              <a:avLst/>
              <a:gdLst>
                <a:gd name="T0" fmla="*/ 2 w 127"/>
                <a:gd name="T1" fmla="*/ 17 h 435"/>
                <a:gd name="T2" fmla="*/ 3 w 127"/>
                <a:gd name="T3" fmla="*/ 12 h 435"/>
                <a:gd name="T4" fmla="*/ 2 w 127"/>
                <a:gd name="T5" fmla="*/ 10 h 435"/>
                <a:gd name="T6" fmla="*/ 2 w 127"/>
                <a:gd name="T7" fmla="*/ 14 h 435"/>
                <a:gd name="T8" fmla="*/ 1 w 127"/>
                <a:gd name="T9" fmla="*/ 16 h 435"/>
                <a:gd name="T10" fmla="*/ 1 w 127"/>
                <a:gd name="T11" fmla="*/ 18 h 435"/>
                <a:gd name="T12" fmla="*/ 1 w 127"/>
                <a:gd name="T13" fmla="*/ 18 h 435"/>
                <a:gd name="T14" fmla="*/ 1 w 127"/>
                <a:gd name="T15" fmla="*/ 16 h 435"/>
                <a:gd name="T16" fmla="*/ 1 w 127"/>
                <a:gd name="T17" fmla="*/ 16 h 435"/>
                <a:gd name="T18" fmla="*/ 1 w 127"/>
                <a:gd name="T19" fmla="*/ 11 h 435"/>
                <a:gd name="T20" fmla="*/ 1 w 127"/>
                <a:gd name="T21" fmla="*/ 7 h 435"/>
                <a:gd name="T22" fmla="*/ 3 w 127"/>
                <a:gd name="T23" fmla="*/ 5 h 435"/>
                <a:gd name="T24" fmla="*/ 3 w 127"/>
                <a:gd name="T25" fmla="*/ 5 h 435"/>
                <a:gd name="T26" fmla="*/ 3 w 127"/>
                <a:gd name="T27" fmla="*/ 3 h 435"/>
                <a:gd name="T28" fmla="*/ 3 w 127"/>
                <a:gd name="T29" fmla="*/ 1 h 435"/>
                <a:gd name="T30" fmla="*/ 4 w 127"/>
                <a:gd name="T31" fmla="*/ 1 h 435"/>
                <a:gd name="T32" fmla="*/ 6 w 127"/>
                <a:gd name="T33" fmla="*/ 1 h 435"/>
                <a:gd name="T34" fmla="*/ 7 w 127"/>
                <a:gd name="T35" fmla="*/ 1 h 435"/>
                <a:gd name="T36" fmla="*/ 7 w 127"/>
                <a:gd name="T37" fmla="*/ 3 h 435"/>
                <a:gd name="T38" fmla="*/ 6 w 127"/>
                <a:gd name="T39" fmla="*/ 5 h 435"/>
                <a:gd name="T40" fmla="*/ 6 w 127"/>
                <a:gd name="T41" fmla="*/ 5 h 435"/>
                <a:gd name="T42" fmla="*/ 7 w 127"/>
                <a:gd name="T43" fmla="*/ 6 h 435"/>
                <a:gd name="T44" fmla="*/ 8 w 127"/>
                <a:gd name="T45" fmla="*/ 8 h 435"/>
                <a:gd name="T46" fmla="*/ 8 w 127"/>
                <a:gd name="T47" fmla="*/ 12 h 435"/>
                <a:gd name="T48" fmla="*/ 8 w 127"/>
                <a:gd name="T49" fmla="*/ 16 h 435"/>
                <a:gd name="T50" fmla="*/ 9 w 127"/>
                <a:gd name="T51" fmla="*/ 18 h 435"/>
                <a:gd name="T52" fmla="*/ 9 w 127"/>
                <a:gd name="T53" fmla="*/ 19 h 435"/>
                <a:gd name="T54" fmla="*/ 8 w 127"/>
                <a:gd name="T55" fmla="*/ 19 h 435"/>
                <a:gd name="T56" fmla="*/ 8 w 127"/>
                <a:gd name="T57" fmla="*/ 18 h 435"/>
                <a:gd name="T58" fmla="*/ 8 w 127"/>
                <a:gd name="T59" fmla="*/ 17 h 435"/>
                <a:gd name="T60" fmla="*/ 7 w 127"/>
                <a:gd name="T61" fmla="*/ 22 h 435"/>
                <a:gd name="T62" fmla="*/ 6 w 127"/>
                <a:gd name="T63" fmla="*/ 24 h 435"/>
                <a:gd name="T64" fmla="*/ 6 w 127"/>
                <a:gd name="T65" fmla="*/ 28 h 435"/>
                <a:gd name="T66" fmla="*/ 6 w 127"/>
                <a:gd name="T67" fmla="*/ 30 h 435"/>
                <a:gd name="T68" fmla="*/ 6 w 127"/>
                <a:gd name="T69" fmla="*/ 33 h 435"/>
                <a:gd name="T70" fmla="*/ 4 w 127"/>
                <a:gd name="T71" fmla="*/ 33 h 435"/>
                <a:gd name="T72" fmla="*/ 4 w 127"/>
                <a:gd name="T73" fmla="*/ 34 h 435"/>
                <a:gd name="T74" fmla="*/ 3 w 127"/>
                <a:gd name="T75" fmla="*/ 33 h 435"/>
                <a:gd name="T76" fmla="*/ 3 w 127"/>
                <a:gd name="T77" fmla="*/ 31 h 435"/>
                <a:gd name="T78" fmla="*/ 3 w 127"/>
                <a:gd name="T79" fmla="*/ 29 h 435"/>
                <a:gd name="T80" fmla="*/ 3 w 127"/>
                <a:gd name="T81" fmla="*/ 26 h 435"/>
                <a:gd name="T82" fmla="*/ 3 w 127"/>
                <a:gd name="T83" fmla="*/ 25 h 435"/>
                <a:gd name="T84" fmla="*/ 3 w 127"/>
                <a:gd name="T85" fmla="*/ 22 h 43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27"/>
                <a:gd name="T130" fmla="*/ 0 h 435"/>
                <a:gd name="T131" fmla="*/ 127 w 127"/>
                <a:gd name="T132" fmla="*/ 435 h 43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27" h="435">
                  <a:moveTo>
                    <a:pt x="38" y="270"/>
                  </a:moveTo>
                  <a:cubicBezTo>
                    <a:pt x="38" y="270"/>
                    <a:pt x="29" y="233"/>
                    <a:pt x="28" y="224"/>
                  </a:cubicBezTo>
                  <a:cubicBezTo>
                    <a:pt x="27" y="214"/>
                    <a:pt x="26" y="192"/>
                    <a:pt x="29" y="179"/>
                  </a:cubicBezTo>
                  <a:cubicBezTo>
                    <a:pt x="31" y="167"/>
                    <a:pt x="32" y="160"/>
                    <a:pt x="33" y="154"/>
                  </a:cubicBezTo>
                  <a:cubicBezTo>
                    <a:pt x="33" y="148"/>
                    <a:pt x="34" y="142"/>
                    <a:pt x="32" y="136"/>
                  </a:cubicBezTo>
                  <a:cubicBezTo>
                    <a:pt x="30" y="130"/>
                    <a:pt x="29" y="130"/>
                    <a:pt x="29" y="135"/>
                  </a:cubicBezTo>
                  <a:cubicBezTo>
                    <a:pt x="29" y="140"/>
                    <a:pt x="29" y="146"/>
                    <a:pt x="28" y="150"/>
                  </a:cubicBezTo>
                  <a:cubicBezTo>
                    <a:pt x="27" y="154"/>
                    <a:pt x="24" y="169"/>
                    <a:pt x="22" y="179"/>
                  </a:cubicBezTo>
                  <a:cubicBezTo>
                    <a:pt x="20" y="188"/>
                    <a:pt x="19" y="193"/>
                    <a:pt x="19" y="200"/>
                  </a:cubicBezTo>
                  <a:cubicBezTo>
                    <a:pt x="20" y="207"/>
                    <a:pt x="21" y="211"/>
                    <a:pt x="18" y="214"/>
                  </a:cubicBezTo>
                  <a:cubicBezTo>
                    <a:pt x="16" y="216"/>
                    <a:pt x="14" y="220"/>
                    <a:pt x="13" y="222"/>
                  </a:cubicBezTo>
                  <a:cubicBezTo>
                    <a:pt x="12" y="224"/>
                    <a:pt x="9" y="224"/>
                    <a:pt x="11" y="225"/>
                  </a:cubicBezTo>
                  <a:cubicBezTo>
                    <a:pt x="13" y="226"/>
                    <a:pt x="15" y="229"/>
                    <a:pt x="14" y="229"/>
                  </a:cubicBezTo>
                  <a:cubicBezTo>
                    <a:pt x="14" y="230"/>
                    <a:pt x="11" y="230"/>
                    <a:pt x="8" y="229"/>
                  </a:cubicBezTo>
                  <a:cubicBezTo>
                    <a:pt x="6" y="229"/>
                    <a:pt x="1" y="226"/>
                    <a:pt x="1" y="224"/>
                  </a:cubicBezTo>
                  <a:cubicBezTo>
                    <a:pt x="2" y="221"/>
                    <a:pt x="0" y="218"/>
                    <a:pt x="1" y="215"/>
                  </a:cubicBezTo>
                  <a:cubicBezTo>
                    <a:pt x="2" y="213"/>
                    <a:pt x="4" y="210"/>
                    <a:pt x="6" y="209"/>
                  </a:cubicBezTo>
                  <a:cubicBezTo>
                    <a:pt x="8" y="207"/>
                    <a:pt x="9" y="205"/>
                    <a:pt x="9" y="202"/>
                  </a:cubicBezTo>
                  <a:cubicBezTo>
                    <a:pt x="10" y="197"/>
                    <a:pt x="9" y="176"/>
                    <a:pt x="9" y="169"/>
                  </a:cubicBezTo>
                  <a:cubicBezTo>
                    <a:pt x="10" y="162"/>
                    <a:pt x="11" y="149"/>
                    <a:pt x="13" y="143"/>
                  </a:cubicBezTo>
                  <a:cubicBezTo>
                    <a:pt x="14" y="137"/>
                    <a:pt x="14" y="135"/>
                    <a:pt x="14" y="129"/>
                  </a:cubicBezTo>
                  <a:cubicBezTo>
                    <a:pt x="14" y="122"/>
                    <a:pt x="16" y="99"/>
                    <a:pt x="17" y="94"/>
                  </a:cubicBezTo>
                  <a:cubicBezTo>
                    <a:pt x="17" y="89"/>
                    <a:pt x="18" y="78"/>
                    <a:pt x="23" y="75"/>
                  </a:cubicBezTo>
                  <a:cubicBezTo>
                    <a:pt x="29" y="73"/>
                    <a:pt x="41" y="71"/>
                    <a:pt x="44" y="70"/>
                  </a:cubicBezTo>
                  <a:cubicBezTo>
                    <a:pt x="47" y="68"/>
                    <a:pt x="50" y="63"/>
                    <a:pt x="48" y="61"/>
                  </a:cubicBezTo>
                  <a:cubicBezTo>
                    <a:pt x="45" y="59"/>
                    <a:pt x="44" y="57"/>
                    <a:pt x="46" y="54"/>
                  </a:cubicBezTo>
                  <a:cubicBezTo>
                    <a:pt x="47" y="51"/>
                    <a:pt x="44" y="48"/>
                    <a:pt x="43" y="47"/>
                  </a:cubicBezTo>
                  <a:cubicBezTo>
                    <a:pt x="42" y="46"/>
                    <a:pt x="44" y="43"/>
                    <a:pt x="45" y="41"/>
                  </a:cubicBezTo>
                  <a:cubicBezTo>
                    <a:pt x="46" y="39"/>
                    <a:pt x="45" y="36"/>
                    <a:pt x="43" y="32"/>
                  </a:cubicBezTo>
                  <a:cubicBezTo>
                    <a:pt x="41" y="29"/>
                    <a:pt x="39" y="22"/>
                    <a:pt x="43" y="20"/>
                  </a:cubicBezTo>
                  <a:cubicBezTo>
                    <a:pt x="47" y="18"/>
                    <a:pt x="46" y="12"/>
                    <a:pt x="52" y="10"/>
                  </a:cubicBezTo>
                  <a:cubicBezTo>
                    <a:pt x="57" y="7"/>
                    <a:pt x="58" y="3"/>
                    <a:pt x="61" y="2"/>
                  </a:cubicBezTo>
                  <a:cubicBezTo>
                    <a:pt x="63" y="1"/>
                    <a:pt x="68" y="1"/>
                    <a:pt x="72" y="0"/>
                  </a:cubicBezTo>
                  <a:cubicBezTo>
                    <a:pt x="76" y="0"/>
                    <a:pt x="83" y="4"/>
                    <a:pt x="85" y="5"/>
                  </a:cubicBezTo>
                  <a:cubicBezTo>
                    <a:pt x="87" y="6"/>
                    <a:pt x="92" y="6"/>
                    <a:pt x="92" y="10"/>
                  </a:cubicBezTo>
                  <a:cubicBezTo>
                    <a:pt x="93" y="14"/>
                    <a:pt x="96" y="17"/>
                    <a:pt x="96" y="20"/>
                  </a:cubicBezTo>
                  <a:cubicBezTo>
                    <a:pt x="97" y="22"/>
                    <a:pt x="98" y="29"/>
                    <a:pt x="99" y="30"/>
                  </a:cubicBezTo>
                  <a:cubicBezTo>
                    <a:pt x="100" y="31"/>
                    <a:pt x="100" y="37"/>
                    <a:pt x="98" y="39"/>
                  </a:cubicBezTo>
                  <a:cubicBezTo>
                    <a:pt x="95" y="41"/>
                    <a:pt x="94" y="43"/>
                    <a:pt x="94" y="45"/>
                  </a:cubicBezTo>
                  <a:cubicBezTo>
                    <a:pt x="95" y="47"/>
                    <a:pt x="94" y="52"/>
                    <a:pt x="93" y="53"/>
                  </a:cubicBezTo>
                  <a:cubicBezTo>
                    <a:pt x="91" y="54"/>
                    <a:pt x="88" y="55"/>
                    <a:pt x="88" y="58"/>
                  </a:cubicBezTo>
                  <a:cubicBezTo>
                    <a:pt x="89" y="61"/>
                    <a:pt x="88" y="68"/>
                    <a:pt x="86" y="68"/>
                  </a:cubicBezTo>
                  <a:cubicBezTo>
                    <a:pt x="84" y="69"/>
                    <a:pt x="84" y="70"/>
                    <a:pt x="86" y="72"/>
                  </a:cubicBezTo>
                  <a:cubicBezTo>
                    <a:pt x="88" y="73"/>
                    <a:pt x="95" y="76"/>
                    <a:pt x="100" y="78"/>
                  </a:cubicBezTo>
                  <a:cubicBezTo>
                    <a:pt x="104" y="80"/>
                    <a:pt x="111" y="83"/>
                    <a:pt x="111" y="92"/>
                  </a:cubicBezTo>
                  <a:cubicBezTo>
                    <a:pt x="110" y="100"/>
                    <a:pt x="109" y="107"/>
                    <a:pt x="108" y="113"/>
                  </a:cubicBezTo>
                  <a:cubicBezTo>
                    <a:pt x="107" y="118"/>
                    <a:pt x="106" y="128"/>
                    <a:pt x="106" y="135"/>
                  </a:cubicBezTo>
                  <a:cubicBezTo>
                    <a:pt x="107" y="142"/>
                    <a:pt x="106" y="146"/>
                    <a:pt x="107" y="152"/>
                  </a:cubicBezTo>
                  <a:cubicBezTo>
                    <a:pt x="109" y="159"/>
                    <a:pt x="110" y="163"/>
                    <a:pt x="111" y="177"/>
                  </a:cubicBezTo>
                  <a:cubicBezTo>
                    <a:pt x="112" y="191"/>
                    <a:pt x="114" y="204"/>
                    <a:pt x="115" y="209"/>
                  </a:cubicBezTo>
                  <a:cubicBezTo>
                    <a:pt x="116" y="214"/>
                    <a:pt x="116" y="218"/>
                    <a:pt x="118" y="221"/>
                  </a:cubicBezTo>
                  <a:cubicBezTo>
                    <a:pt x="121" y="224"/>
                    <a:pt x="125" y="228"/>
                    <a:pt x="125" y="229"/>
                  </a:cubicBezTo>
                  <a:cubicBezTo>
                    <a:pt x="126" y="229"/>
                    <a:pt x="127" y="231"/>
                    <a:pt x="126" y="235"/>
                  </a:cubicBezTo>
                  <a:cubicBezTo>
                    <a:pt x="125" y="238"/>
                    <a:pt x="127" y="241"/>
                    <a:pt x="123" y="243"/>
                  </a:cubicBezTo>
                  <a:cubicBezTo>
                    <a:pt x="119" y="245"/>
                    <a:pt x="117" y="246"/>
                    <a:pt x="113" y="244"/>
                  </a:cubicBezTo>
                  <a:cubicBezTo>
                    <a:pt x="109" y="241"/>
                    <a:pt x="108" y="240"/>
                    <a:pt x="110" y="239"/>
                  </a:cubicBezTo>
                  <a:cubicBezTo>
                    <a:pt x="111" y="239"/>
                    <a:pt x="112" y="240"/>
                    <a:pt x="112" y="237"/>
                  </a:cubicBezTo>
                  <a:cubicBezTo>
                    <a:pt x="113" y="233"/>
                    <a:pt x="113" y="231"/>
                    <a:pt x="111" y="230"/>
                  </a:cubicBezTo>
                  <a:cubicBezTo>
                    <a:pt x="109" y="229"/>
                    <a:pt x="108" y="227"/>
                    <a:pt x="107" y="224"/>
                  </a:cubicBezTo>
                  <a:cubicBezTo>
                    <a:pt x="107" y="220"/>
                    <a:pt x="107" y="217"/>
                    <a:pt x="105" y="222"/>
                  </a:cubicBezTo>
                  <a:cubicBezTo>
                    <a:pt x="104" y="227"/>
                    <a:pt x="102" y="237"/>
                    <a:pt x="101" y="243"/>
                  </a:cubicBezTo>
                  <a:cubicBezTo>
                    <a:pt x="100" y="250"/>
                    <a:pt x="98" y="265"/>
                    <a:pt x="97" y="272"/>
                  </a:cubicBezTo>
                  <a:cubicBezTo>
                    <a:pt x="96" y="278"/>
                    <a:pt x="92" y="290"/>
                    <a:pt x="91" y="296"/>
                  </a:cubicBezTo>
                  <a:cubicBezTo>
                    <a:pt x="90" y="301"/>
                    <a:pt x="88" y="306"/>
                    <a:pt x="89" y="313"/>
                  </a:cubicBezTo>
                  <a:cubicBezTo>
                    <a:pt x="89" y="321"/>
                    <a:pt x="90" y="335"/>
                    <a:pt x="88" y="343"/>
                  </a:cubicBezTo>
                  <a:cubicBezTo>
                    <a:pt x="86" y="349"/>
                    <a:pt x="83" y="355"/>
                    <a:pt x="85" y="361"/>
                  </a:cubicBezTo>
                  <a:cubicBezTo>
                    <a:pt x="86" y="366"/>
                    <a:pt x="92" y="370"/>
                    <a:pt x="91" y="376"/>
                  </a:cubicBezTo>
                  <a:cubicBezTo>
                    <a:pt x="91" y="381"/>
                    <a:pt x="86" y="389"/>
                    <a:pt x="87" y="392"/>
                  </a:cubicBezTo>
                  <a:cubicBezTo>
                    <a:pt x="89" y="396"/>
                    <a:pt x="89" y="404"/>
                    <a:pt x="87" y="409"/>
                  </a:cubicBezTo>
                  <a:cubicBezTo>
                    <a:pt x="86" y="413"/>
                    <a:pt x="82" y="420"/>
                    <a:pt x="76" y="420"/>
                  </a:cubicBezTo>
                  <a:cubicBezTo>
                    <a:pt x="72" y="419"/>
                    <a:pt x="68" y="420"/>
                    <a:pt x="64" y="417"/>
                  </a:cubicBezTo>
                  <a:cubicBezTo>
                    <a:pt x="60" y="414"/>
                    <a:pt x="58" y="412"/>
                    <a:pt x="58" y="416"/>
                  </a:cubicBezTo>
                  <a:cubicBezTo>
                    <a:pt x="58" y="420"/>
                    <a:pt x="57" y="424"/>
                    <a:pt x="57" y="428"/>
                  </a:cubicBezTo>
                  <a:cubicBezTo>
                    <a:pt x="56" y="432"/>
                    <a:pt x="57" y="431"/>
                    <a:pt x="53" y="433"/>
                  </a:cubicBezTo>
                  <a:cubicBezTo>
                    <a:pt x="49" y="434"/>
                    <a:pt x="43" y="435"/>
                    <a:pt x="39" y="434"/>
                  </a:cubicBezTo>
                  <a:cubicBezTo>
                    <a:pt x="35" y="434"/>
                    <a:pt x="34" y="433"/>
                    <a:pt x="35" y="428"/>
                  </a:cubicBezTo>
                  <a:cubicBezTo>
                    <a:pt x="35" y="423"/>
                    <a:pt x="36" y="420"/>
                    <a:pt x="38" y="415"/>
                  </a:cubicBezTo>
                  <a:cubicBezTo>
                    <a:pt x="40" y="409"/>
                    <a:pt x="42" y="403"/>
                    <a:pt x="41" y="401"/>
                  </a:cubicBezTo>
                  <a:cubicBezTo>
                    <a:pt x="40" y="398"/>
                    <a:pt x="37" y="396"/>
                    <a:pt x="37" y="392"/>
                  </a:cubicBezTo>
                  <a:cubicBezTo>
                    <a:pt x="37" y="388"/>
                    <a:pt x="39" y="379"/>
                    <a:pt x="42" y="372"/>
                  </a:cubicBezTo>
                  <a:cubicBezTo>
                    <a:pt x="45" y="365"/>
                    <a:pt x="47" y="358"/>
                    <a:pt x="49" y="351"/>
                  </a:cubicBezTo>
                  <a:cubicBezTo>
                    <a:pt x="49" y="347"/>
                    <a:pt x="48" y="340"/>
                    <a:pt x="47" y="336"/>
                  </a:cubicBezTo>
                  <a:cubicBezTo>
                    <a:pt x="47" y="333"/>
                    <a:pt x="45" y="329"/>
                    <a:pt x="44" y="325"/>
                  </a:cubicBezTo>
                  <a:cubicBezTo>
                    <a:pt x="43" y="323"/>
                    <a:pt x="41" y="320"/>
                    <a:pt x="41" y="318"/>
                  </a:cubicBezTo>
                  <a:cubicBezTo>
                    <a:pt x="39" y="313"/>
                    <a:pt x="37" y="308"/>
                    <a:pt x="39" y="302"/>
                  </a:cubicBezTo>
                  <a:cubicBezTo>
                    <a:pt x="40" y="295"/>
                    <a:pt x="41" y="294"/>
                    <a:pt x="41" y="286"/>
                  </a:cubicBezTo>
                  <a:cubicBezTo>
                    <a:pt x="40" y="278"/>
                    <a:pt x="38" y="270"/>
                    <a:pt x="38" y="270"/>
                  </a:cubicBezTo>
                  <a:close/>
                </a:path>
              </a:pathLst>
            </a:custGeom>
            <a:grpFill/>
            <a:ln w="9525">
              <a:noFill/>
              <a:round/>
              <a:headEnd/>
              <a:tailEnd/>
            </a:ln>
          </p:spPr>
          <p:txBody>
            <a:bodyPr/>
            <a:lstStyle/>
            <a:p>
              <a:endParaRPr lang="en-US" sz="2400"/>
            </a:p>
          </p:txBody>
        </p:sp>
        <p:sp>
          <p:nvSpPr>
            <p:cNvPr id="18" name="Freeform 77"/>
            <p:cNvSpPr>
              <a:spLocks/>
            </p:cNvSpPr>
            <p:nvPr/>
          </p:nvSpPr>
          <p:spPr bwMode="auto">
            <a:xfrm>
              <a:off x="872" y="1012"/>
              <a:ext cx="96" cy="305"/>
            </a:xfrm>
            <a:custGeom>
              <a:avLst/>
              <a:gdLst>
                <a:gd name="T0" fmla="*/ 2 w 147"/>
                <a:gd name="T1" fmla="*/ 26 h 467"/>
                <a:gd name="T2" fmla="*/ 2 w 147"/>
                <a:gd name="T3" fmla="*/ 22 h 467"/>
                <a:gd name="T4" fmla="*/ 2 w 147"/>
                <a:gd name="T5" fmla="*/ 20 h 467"/>
                <a:gd name="T6" fmla="*/ 1 w 147"/>
                <a:gd name="T7" fmla="*/ 20 h 467"/>
                <a:gd name="T8" fmla="*/ 2 w 147"/>
                <a:gd name="T9" fmla="*/ 21 h 467"/>
                <a:gd name="T10" fmla="*/ 1 w 147"/>
                <a:gd name="T11" fmla="*/ 19 h 467"/>
                <a:gd name="T12" fmla="*/ 1 w 147"/>
                <a:gd name="T13" fmla="*/ 14 h 467"/>
                <a:gd name="T14" fmla="*/ 2 w 147"/>
                <a:gd name="T15" fmla="*/ 6 h 467"/>
                <a:gd name="T16" fmla="*/ 5 w 147"/>
                <a:gd name="T17" fmla="*/ 5 h 467"/>
                <a:gd name="T18" fmla="*/ 5 w 147"/>
                <a:gd name="T19" fmla="*/ 3 h 467"/>
                <a:gd name="T20" fmla="*/ 5 w 147"/>
                <a:gd name="T21" fmla="*/ 2 h 467"/>
                <a:gd name="T22" fmla="*/ 7 w 147"/>
                <a:gd name="T23" fmla="*/ 1 h 467"/>
                <a:gd name="T24" fmla="*/ 8 w 147"/>
                <a:gd name="T25" fmla="*/ 3 h 467"/>
                <a:gd name="T26" fmla="*/ 7 w 147"/>
                <a:gd name="T27" fmla="*/ 4 h 467"/>
                <a:gd name="T28" fmla="*/ 8 w 147"/>
                <a:gd name="T29" fmla="*/ 5 h 467"/>
                <a:gd name="T30" fmla="*/ 10 w 147"/>
                <a:gd name="T31" fmla="*/ 7 h 467"/>
                <a:gd name="T32" fmla="*/ 11 w 147"/>
                <a:gd name="T33" fmla="*/ 19 h 467"/>
                <a:gd name="T34" fmla="*/ 10 w 147"/>
                <a:gd name="T35" fmla="*/ 20 h 467"/>
                <a:gd name="T36" fmla="*/ 9 w 147"/>
                <a:gd name="T37" fmla="*/ 22 h 467"/>
                <a:gd name="T38" fmla="*/ 9 w 147"/>
                <a:gd name="T39" fmla="*/ 27 h 467"/>
                <a:gd name="T40" fmla="*/ 9 w 147"/>
                <a:gd name="T41" fmla="*/ 34 h 467"/>
                <a:gd name="T42" fmla="*/ 10 w 147"/>
                <a:gd name="T43" fmla="*/ 36 h 467"/>
                <a:gd name="T44" fmla="*/ 9 w 147"/>
                <a:gd name="T45" fmla="*/ 37 h 467"/>
                <a:gd name="T46" fmla="*/ 7 w 147"/>
                <a:gd name="T47" fmla="*/ 36 h 467"/>
                <a:gd name="T48" fmla="*/ 7 w 147"/>
                <a:gd name="T49" fmla="*/ 35 h 467"/>
                <a:gd name="T50" fmla="*/ 7 w 147"/>
                <a:gd name="T51" fmla="*/ 34 h 467"/>
                <a:gd name="T52" fmla="*/ 7 w 147"/>
                <a:gd name="T53" fmla="*/ 29 h 467"/>
                <a:gd name="T54" fmla="*/ 7 w 147"/>
                <a:gd name="T55" fmla="*/ 27 h 467"/>
                <a:gd name="T56" fmla="*/ 7 w 147"/>
                <a:gd name="T57" fmla="*/ 24 h 467"/>
                <a:gd name="T58" fmla="*/ 5 w 147"/>
                <a:gd name="T59" fmla="*/ 20 h 467"/>
                <a:gd name="T60" fmla="*/ 5 w 147"/>
                <a:gd name="T61" fmla="*/ 26 h 467"/>
                <a:gd name="T62" fmla="*/ 4 w 147"/>
                <a:gd name="T63" fmla="*/ 31 h 467"/>
                <a:gd name="T64" fmla="*/ 3 w 147"/>
                <a:gd name="T65" fmla="*/ 34 h 467"/>
                <a:gd name="T66" fmla="*/ 3 w 147"/>
                <a:gd name="T67" fmla="*/ 35 h 467"/>
                <a:gd name="T68" fmla="*/ 0 w 147"/>
                <a:gd name="T69" fmla="*/ 36 h 467"/>
                <a:gd name="T70" fmla="*/ 1 w 147"/>
                <a:gd name="T71" fmla="*/ 34 h 467"/>
                <a:gd name="T72" fmla="*/ 1 w 147"/>
                <a:gd name="T73" fmla="*/ 33 h 467"/>
                <a:gd name="T74" fmla="*/ 1 w 147"/>
                <a:gd name="T75" fmla="*/ 31 h 46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7"/>
                <a:gd name="T115" fmla="*/ 0 h 467"/>
                <a:gd name="T116" fmla="*/ 147 w 147"/>
                <a:gd name="T117" fmla="*/ 467 h 467"/>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7" h="467">
                  <a:moveTo>
                    <a:pt x="16" y="384"/>
                  </a:moveTo>
                  <a:cubicBezTo>
                    <a:pt x="16" y="384"/>
                    <a:pt x="20" y="353"/>
                    <a:pt x="23" y="342"/>
                  </a:cubicBezTo>
                  <a:cubicBezTo>
                    <a:pt x="25" y="330"/>
                    <a:pt x="25" y="317"/>
                    <a:pt x="25" y="312"/>
                  </a:cubicBezTo>
                  <a:cubicBezTo>
                    <a:pt x="24" y="306"/>
                    <a:pt x="22" y="294"/>
                    <a:pt x="25" y="279"/>
                  </a:cubicBezTo>
                  <a:cubicBezTo>
                    <a:pt x="27" y="263"/>
                    <a:pt x="25" y="262"/>
                    <a:pt x="24" y="262"/>
                  </a:cubicBezTo>
                  <a:cubicBezTo>
                    <a:pt x="22" y="262"/>
                    <a:pt x="21" y="261"/>
                    <a:pt x="21" y="257"/>
                  </a:cubicBezTo>
                  <a:cubicBezTo>
                    <a:pt x="21" y="253"/>
                    <a:pt x="21" y="249"/>
                    <a:pt x="19" y="250"/>
                  </a:cubicBezTo>
                  <a:cubicBezTo>
                    <a:pt x="18" y="251"/>
                    <a:pt x="17" y="254"/>
                    <a:pt x="17" y="258"/>
                  </a:cubicBezTo>
                  <a:cubicBezTo>
                    <a:pt x="18" y="262"/>
                    <a:pt x="18" y="262"/>
                    <a:pt x="20" y="264"/>
                  </a:cubicBezTo>
                  <a:cubicBezTo>
                    <a:pt x="23" y="266"/>
                    <a:pt x="22" y="270"/>
                    <a:pt x="21" y="269"/>
                  </a:cubicBezTo>
                  <a:cubicBezTo>
                    <a:pt x="19" y="269"/>
                    <a:pt x="7" y="263"/>
                    <a:pt x="6" y="259"/>
                  </a:cubicBezTo>
                  <a:cubicBezTo>
                    <a:pt x="5" y="255"/>
                    <a:pt x="5" y="245"/>
                    <a:pt x="3" y="245"/>
                  </a:cubicBezTo>
                  <a:cubicBezTo>
                    <a:pt x="0" y="244"/>
                    <a:pt x="0" y="245"/>
                    <a:pt x="1" y="239"/>
                  </a:cubicBezTo>
                  <a:cubicBezTo>
                    <a:pt x="1" y="233"/>
                    <a:pt x="2" y="191"/>
                    <a:pt x="4" y="182"/>
                  </a:cubicBezTo>
                  <a:cubicBezTo>
                    <a:pt x="6" y="172"/>
                    <a:pt x="11" y="132"/>
                    <a:pt x="14" y="118"/>
                  </a:cubicBezTo>
                  <a:cubicBezTo>
                    <a:pt x="17" y="104"/>
                    <a:pt x="19" y="78"/>
                    <a:pt x="27" y="75"/>
                  </a:cubicBezTo>
                  <a:cubicBezTo>
                    <a:pt x="35" y="71"/>
                    <a:pt x="47" y="69"/>
                    <a:pt x="52" y="66"/>
                  </a:cubicBezTo>
                  <a:cubicBezTo>
                    <a:pt x="57" y="62"/>
                    <a:pt x="61" y="56"/>
                    <a:pt x="63" y="55"/>
                  </a:cubicBezTo>
                  <a:cubicBezTo>
                    <a:pt x="65" y="54"/>
                    <a:pt x="65" y="55"/>
                    <a:pt x="65" y="52"/>
                  </a:cubicBezTo>
                  <a:cubicBezTo>
                    <a:pt x="65" y="49"/>
                    <a:pt x="64" y="47"/>
                    <a:pt x="61" y="44"/>
                  </a:cubicBezTo>
                  <a:cubicBezTo>
                    <a:pt x="59" y="41"/>
                    <a:pt x="57" y="40"/>
                    <a:pt x="58" y="38"/>
                  </a:cubicBezTo>
                  <a:cubicBezTo>
                    <a:pt x="58" y="36"/>
                    <a:pt x="59" y="34"/>
                    <a:pt x="58" y="30"/>
                  </a:cubicBezTo>
                  <a:cubicBezTo>
                    <a:pt x="58" y="25"/>
                    <a:pt x="60" y="8"/>
                    <a:pt x="66" y="4"/>
                  </a:cubicBezTo>
                  <a:cubicBezTo>
                    <a:pt x="72" y="0"/>
                    <a:pt x="87" y="0"/>
                    <a:pt x="91" y="2"/>
                  </a:cubicBezTo>
                  <a:cubicBezTo>
                    <a:pt x="94" y="3"/>
                    <a:pt x="103" y="12"/>
                    <a:pt x="104" y="20"/>
                  </a:cubicBezTo>
                  <a:cubicBezTo>
                    <a:pt x="105" y="28"/>
                    <a:pt x="102" y="37"/>
                    <a:pt x="103" y="39"/>
                  </a:cubicBezTo>
                  <a:cubicBezTo>
                    <a:pt x="103" y="41"/>
                    <a:pt x="102" y="45"/>
                    <a:pt x="100" y="46"/>
                  </a:cubicBezTo>
                  <a:cubicBezTo>
                    <a:pt x="99" y="48"/>
                    <a:pt x="95" y="49"/>
                    <a:pt x="95" y="51"/>
                  </a:cubicBezTo>
                  <a:cubicBezTo>
                    <a:pt x="96" y="53"/>
                    <a:pt x="96" y="55"/>
                    <a:pt x="97" y="55"/>
                  </a:cubicBezTo>
                  <a:cubicBezTo>
                    <a:pt x="99" y="56"/>
                    <a:pt x="102" y="59"/>
                    <a:pt x="104" y="62"/>
                  </a:cubicBezTo>
                  <a:cubicBezTo>
                    <a:pt x="106" y="65"/>
                    <a:pt x="108" y="66"/>
                    <a:pt x="115" y="69"/>
                  </a:cubicBezTo>
                  <a:cubicBezTo>
                    <a:pt x="123" y="72"/>
                    <a:pt x="140" y="77"/>
                    <a:pt x="140" y="82"/>
                  </a:cubicBezTo>
                  <a:cubicBezTo>
                    <a:pt x="141" y="87"/>
                    <a:pt x="145" y="112"/>
                    <a:pt x="146" y="124"/>
                  </a:cubicBezTo>
                  <a:cubicBezTo>
                    <a:pt x="147" y="137"/>
                    <a:pt x="143" y="233"/>
                    <a:pt x="142" y="241"/>
                  </a:cubicBezTo>
                  <a:cubicBezTo>
                    <a:pt x="141" y="249"/>
                    <a:pt x="139" y="256"/>
                    <a:pt x="138" y="258"/>
                  </a:cubicBezTo>
                  <a:cubicBezTo>
                    <a:pt x="138" y="260"/>
                    <a:pt x="134" y="264"/>
                    <a:pt x="132" y="265"/>
                  </a:cubicBezTo>
                  <a:cubicBezTo>
                    <a:pt x="129" y="266"/>
                    <a:pt x="126" y="268"/>
                    <a:pt x="125" y="268"/>
                  </a:cubicBezTo>
                  <a:cubicBezTo>
                    <a:pt x="123" y="267"/>
                    <a:pt x="122" y="269"/>
                    <a:pt x="122" y="274"/>
                  </a:cubicBezTo>
                  <a:cubicBezTo>
                    <a:pt x="122" y="279"/>
                    <a:pt x="123" y="317"/>
                    <a:pt x="122" y="322"/>
                  </a:cubicBezTo>
                  <a:cubicBezTo>
                    <a:pt x="121" y="327"/>
                    <a:pt x="121" y="343"/>
                    <a:pt x="122" y="355"/>
                  </a:cubicBezTo>
                  <a:cubicBezTo>
                    <a:pt x="123" y="367"/>
                    <a:pt x="127" y="415"/>
                    <a:pt x="125" y="424"/>
                  </a:cubicBezTo>
                  <a:cubicBezTo>
                    <a:pt x="122" y="434"/>
                    <a:pt x="119" y="441"/>
                    <a:pt x="120" y="444"/>
                  </a:cubicBezTo>
                  <a:cubicBezTo>
                    <a:pt x="121" y="446"/>
                    <a:pt x="121" y="451"/>
                    <a:pt x="126" y="453"/>
                  </a:cubicBezTo>
                  <a:cubicBezTo>
                    <a:pt x="131" y="456"/>
                    <a:pt x="131" y="458"/>
                    <a:pt x="131" y="462"/>
                  </a:cubicBezTo>
                  <a:cubicBezTo>
                    <a:pt x="130" y="465"/>
                    <a:pt x="128" y="467"/>
                    <a:pt x="123" y="466"/>
                  </a:cubicBezTo>
                  <a:cubicBezTo>
                    <a:pt x="121" y="466"/>
                    <a:pt x="119" y="466"/>
                    <a:pt x="118" y="465"/>
                  </a:cubicBezTo>
                  <a:cubicBezTo>
                    <a:pt x="113" y="464"/>
                    <a:pt x="111" y="462"/>
                    <a:pt x="107" y="461"/>
                  </a:cubicBezTo>
                  <a:cubicBezTo>
                    <a:pt x="103" y="461"/>
                    <a:pt x="99" y="462"/>
                    <a:pt x="95" y="459"/>
                  </a:cubicBezTo>
                  <a:cubicBezTo>
                    <a:pt x="93" y="457"/>
                    <a:pt x="94" y="455"/>
                    <a:pt x="94" y="452"/>
                  </a:cubicBezTo>
                  <a:cubicBezTo>
                    <a:pt x="94" y="450"/>
                    <a:pt x="93" y="449"/>
                    <a:pt x="91" y="448"/>
                  </a:cubicBezTo>
                  <a:cubicBezTo>
                    <a:pt x="90" y="447"/>
                    <a:pt x="89" y="447"/>
                    <a:pt x="88" y="446"/>
                  </a:cubicBezTo>
                  <a:cubicBezTo>
                    <a:pt x="87" y="444"/>
                    <a:pt x="87" y="439"/>
                    <a:pt x="88" y="437"/>
                  </a:cubicBezTo>
                  <a:cubicBezTo>
                    <a:pt x="91" y="429"/>
                    <a:pt x="90" y="419"/>
                    <a:pt x="89" y="410"/>
                  </a:cubicBezTo>
                  <a:cubicBezTo>
                    <a:pt x="89" y="401"/>
                    <a:pt x="89" y="392"/>
                    <a:pt x="89" y="383"/>
                  </a:cubicBezTo>
                  <a:cubicBezTo>
                    <a:pt x="89" y="378"/>
                    <a:pt x="89" y="373"/>
                    <a:pt x="89" y="368"/>
                  </a:cubicBezTo>
                  <a:cubicBezTo>
                    <a:pt x="90" y="362"/>
                    <a:pt x="91" y="357"/>
                    <a:pt x="91" y="351"/>
                  </a:cubicBezTo>
                  <a:cubicBezTo>
                    <a:pt x="91" y="347"/>
                    <a:pt x="91" y="344"/>
                    <a:pt x="90" y="340"/>
                  </a:cubicBezTo>
                  <a:cubicBezTo>
                    <a:pt x="89" y="329"/>
                    <a:pt x="88" y="319"/>
                    <a:pt x="87" y="308"/>
                  </a:cubicBezTo>
                  <a:cubicBezTo>
                    <a:pt x="85" y="299"/>
                    <a:pt x="85" y="290"/>
                    <a:pt x="82" y="281"/>
                  </a:cubicBezTo>
                  <a:cubicBezTo>
                    <a:pt x="79" y="270"/>
                    <a:pt x="75" y="248"/>
                    <a:pt x="71" y="260"/>
                  </a:cubicBezTo>
                  <a:cubicBezTo>
                    <a:pt x="67" y="271"/>
                    <a:pt x="60" y="294"/>
                    <a:pt x="59" y="304"/>
                  </a:cubicBezTo>
                  <a:cubicBezTo>
                    <a:pt x="58" y="314"/>
                    <a:pt x="57" y="330"/>
                    <a:pt x="54" y="336"/>
                  </a:cubicBezTo>
                  <a:cubicBezTo>
                    <a:pt x="51" y="342"/>
                    <a:pt x="52" y="347"/>
                    <a:pt x="51" y="356"/>
                  </a:cubicBezTo>
                  <a:cubicBezTo>
                    <a:pt x="51" y="366"/>
                    <a:pt x="52" y="399"/>
                    <a:pt x="49" y="409"/>
                  </a:cubicBezTo>
                  <a:cubicBezTo>
                    <a:pt x="45" y="420"/>
                    <a:pt x="44" y="427"/>
                    <a:pt x="45" y="430"/>
                  </a:cubicBezTo>
                  <a:cubicBezTo>
                    <a:pt x="45" y="434"/>
                    <a:pt x="48" y="439"/>
                    <a:pt x="44" y="441"/>
                  </a:cubicBezTo>
                  <a:cubicBezTo>
                    <a:pt x="41" y="444"/>
                    <a:pt x="42" y="445"/>
                    <a:pt x="41" y="448"/>
                  </a:cubicBezTo>
                  <a:cubicBezTo>
                    <a:pt x="41" y="451"/>
                    <a:pt x="40" y="455"/>
                    <a:pt x="36" y="456"/>
                  </a:cubicBezTo>
                  <a:cubicBezTo>
                    <a:pt x="33" y="457"/>
                    <a:pt x="20" y="459"/>
                    <a:pt x="16" y="461"/>
                  </a:cubicBezTo>
                  <a:cubicBezTo>
                    <a:pt x="11" y="463"/>
                    <a:pt x="0" y="463"/>
                    <a:pt x="0" y="459"/>
                  </a:cubicBezTo>
                  <a:cubicBezTo>
                    <a:pt x="0" y="451"/>
                    <a:pt x="5" y="450"/>
                    <a:pt x="11" y="446"/>
                  </a:cubicBezTo>
                  <a:cubicBezTo>
                    <a:pt x="14" y="444"/>
                    <a:pt x="14" y="442"/>
                    <a:pt x="13" y="439"/>
                  </a:cubicBezTo>
                  <a:cubicBezTo>
                    <a:pt x="13" y="437"/>
                    <a:pt x="12" y="435"/>
                    <a:pt x="13" y="433"/>
                  </a:cubicBezTo>
                  <a:cubicBezTo>
                    <a:pt x="13" y="432"/>
                    <a:pt x="15" y="431"/>
                    <a:pt x="15" y="429"/>
                  </a:cubicBezTo>
                  <a:cubicBezTo>
                    <a:pt x="15" y="427"/>
                    <a:pt x="12" y="425"/>
                    <a:pt x="12" y="422"/>
                  </a:cubicBezTo>
                  <a:cubicBezTo>
                    <a:pt x="11" y="415"/>
                    <a:pt x="11" y="403"/>
                    <a:pt x="12" y="398"/>
                  </a:cubicBezTo>
                  <a:cubicBezTo>
                    <a:pt x="14" y="394"/>
                    <a:pt x="16" y="384"/>
                    <a:pt x="16" y="384"/>
                  </a:cubicBezTo>
                  <a:close/>
                </a:path>
              </a:pathLst>
            </a:custGeom>
            <a:grpFill/>
            <a:ln w="3175" cap="flat">
              <a:noFill/>
              <a:prstDash val="solid"/>
              <a:miter lim="800000"/>
              <a:headEnd/>
              <a:tailEnd/>
            </a:ln>
          </p:spPr>
          <p:txBody>
            <a:bodyPr/>
            <a:lstStyle/>
            <a:p>
              <a:endParaRPr lang="en-US" sz="2400"/>
            </a:p>
          </p:txBody>
        </p:sp>
        <p:sp>
          <p:nvSpPr>
            <p:cNvPr id="19" name="Freeform 78"/>
            <p:cNvSpPr>
              <a:spLocks noEditPoints="1"/>
            </p:cNvSpPr>
            <p:nvPr/>
          </p:nvSpPr>
          <p:spPr bwMode="auto">
            <a:xfrm>
              <a:off x="426" y="1015"/>
              <a:ext cx="109" cy="303"/>
            </a:xfrm>
            <a:custGeom>
              <a:avLst/>
              <a:gdLst>
                <a:gd name="T0" fmla="*/ 1 w 167"/>
                <a:gd name="T1" fmla="*/ 10 h 463"/>
                <a:gd name="T2" fmla="*/ 1 w 167"/>
                <a:gd name="T3" fmla="*/ 7 h 463"/>
                <a:gd name="T4" fmla="*/ 5 w 167"/>
                <a:gd name="T5" fmla="*/ 6 h 463"/>
                <a:gd name="T6" fmla="*/ 5 w 167"/>
                <a:gd name="T7" fmla="*/ 4 h 463"/>
                <a:gd name="T8" fmla="*/ 5 w 167"/>
                <a:gd name="T9" fmla="*/ 1 h 463"/>
                <a:gd name="T10" fmla="*/ 8 w 167"/>
                <a:gd name="T11" fmla="*/ 2 h 463"/>
                <a:gd name="T12" fmla="*/ 7 w 167"/>
                <a:gd name="T13" fmla="*/ 6 h 463"/>
                <a:gd name="T14" fmla="*/ 10 w 167"/>
                <a:gd name="T15" fmla="*/ 7 h 463"/>
                <a:gd name="T16" fmla="*/ 10 w 167"/>
                <a:gd name="T17" fmla="*/ 10 h 463"/>
                <a:gd name="T18" fmla="*/ 13 w 167"/>
                <a:gd name="T19" fmla="*/ 19 h 463"/>
                <a:gd name="T20" fmla="*/ 11 w 167"/>
                <a:gd name="T21" fmla="*/ 20 h 463"/>
                <a:gd name="T22" fmla="*/ 10 w 167"/>
                <a:gd name="T23" fmla="*/ 19 h 463"/>
                <a:gd name="T24" fmla="*/ 10 w 167"/>
                <a:gd name="T25" fmla="*/ 18 h 463"/>
                <a:gd name="T26" fmla="*/ 10 w 167"/>
                <a:gd name="T27" fmla="*/ 17 h 463"/>
                <a:gd name="T28" fmla="*/ 10 w 167"/>
                <a:gd name="T29" fmla="*/ 14 h 463"/>
                <a:gd name="T30" fmla="*/ 10 w 167"/>
                <a:gd name="T31" fmla="*/ 17 h 463"/>
                <a:gd name="T32" fmla="*/ 10 w 167"/>
                <a:gd name="T33" fmla="*/ 21 h 463"/>
                <a:gd name="T34" fmla="*/ 9 w 167"/>
                <a:gd name="T35" fmla="*/ 25 h 463"/>
                <a:gd name="T36" fmla="*/ 8 w 167"/>
                <a:gd name="T37" fmla="*/ 30 h 463"/>
                <a:gd name="T38" fmla="*/ 8 w 167"/>
                <a:gd name="T39" fmla="*/ 32 h 463"/>
                <a:gd name="T40" fmla="*/ 8 w 167"/>
                <a:gd name="T41" fmla="*/ 33 h 463"/>
                <a:gd name="T42" fmla="*/ 9 w 167"/>
                <a:gd name="T43" fmla="*/ 35 h 463"/>
                <a:gd name="T44" fmla="*/ 7 w 167"/>
                <a:gd name="T45" fmla="*/ 35 h 463"/>
                <a:gd name="T46" fmla="*/ 7 w 167"/>
                <a:gd name="T47" fmla="*/ 34 h 463"/>
                <a:gd name="T48" fmla="*/ 6 w 167"/>
                <a:gd name="T49" fmla="*/ 33 h 463"/>
                <a:gd name="T50" fmla="*/ 6 w 167"/>
                <a:gd name="T51" fmla="*/ 31 h 463"/>
                <a:gd name="T52" fmla="*/ 6 w 167"/>
                <a:gd name="T53" fmla="*/ 29 h 463"/>
                <a:gd name="T54" fmla="*/ 6 w 167"/>
                <a:gd name="T55" fmla="*/ 25 h 463"/>
                <a:gd name="T56" fmla="*/ 5 w 167"/>
                <a:gd name="T57" fmla="*/ 30 h 463"/>
                <a:gd name="T58" fmla="*/ 5 w 167"/>
                <a:gd name="T59" fmla="*/ 33 h 463"/>
                <a:gd name="T60" fmla="*/ 5 w 167"/>
                <a:gd name="T61" fmla="*/ 35 h 463"/>
                <a:gd name="T62" fmla="*/ 3 w 167"/>
                <a:gd name="T63" fmla="*/ 36 h 463"/>
                <a:gd name="T64" fmla="*/ 3 w 167"/>
                <a:gd name="T65" fmla="*/ 34 h 463"/>
                <a:gd name="T66" fmla="*/ 3 w 167"/>
                <a:gd name="T67" fmla="*/ 31 h 463"/>
                <a:gd name="T68" fmla="*/ 3 w 167"/>
                <a:gd name="T69" fmla="*/ 24 h 463"/>
                <a:gd name="T70" fmla="*/ 2 w 167"/>
                <a:gd name="T71" fmla="*/ 21 h 463"/>
                <a:gd name="T72" fmla="*/ 2 w 167"/>
                <a:gd name="T73" fmla="*/ 22 h 463"/>
                <a:gd name="T74" fmla="*/ 1 w 167"/>
                <a:gd name="T75" fmla="*/ 22 h 463"/>
                <a:gd name="T76" fmla="*/ 1 w 167"/>
                <a:gd name="T77" fmla="*/ 20 h 463"/>
                <a:gd name="T78" fmla="*/ 1 w 167"/>
                <a:gd name="T79" fmla="*/ 16 h 463"/>
                <a:gd name="T80" fmla="*/ 1 w 167"/>
                <a:gd name="T81" fmla="*/ 12 h 463"/>
                <a:gd name="T82" fmla="*/ 2 w 167"/>
                <a:gd name="T83" fmla="*/ 17 h 463"/>
                <a:gd name="T84" fmla="*/ 2 w 167"/>
                <a:gd name="T85" fmla="*/ 20 h 463"/>
                <a:gd name="T86" fmla="*/ 3 w 167"/>
                <a:gd name="T87" fmla="*/ 15 h 463"/>
                <a:gd name="T88" fmla="*/ 2 w 167"/>
                <a:gd name="T89" fmla="*/ 14 h 463"/>
                <a:gd name="T90" fmla="*/ 2 w 167"/>
                <a:gd name="T91" fmla="*/ 16 h 463"/>
                <a:gd name="T92" fmla="*/ 2 w 167"/>
                <a:gd name="T93" fmla="*/ 20 h 463"/>
                <a:gd name="T94" fmla="*/ 2 w 167"/>
                <a:gd name="T95" fmla="*/ 20 h 463"/>
                <a:gd name="T96" fmla="*/ 2 w 167"/>
                <a:gd name="T97" fmla="*/ 20 h 463"/>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67"/>
                <a:gd name="T148" fmla="*/ 0 h 463"/>
                <a:gd name="T149" fmla="*/ 167 w 167"/>
                <a:gd name="T150" fmla="*/ 463 h 463"/>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67" h="463">
                  <a:moveTo>
                    <a:pt x="7" y="156"/>
                  </a:moveTo>
                  <a:cubicBezTo>
                    <a:pt x="7" y="156"/>
                    <a:pt x="10" y="134"/>
                    <a:pt x="11" y="126"/>
                  </a:cubicBezTo>
                  <a:cubicBezTo>
                    <a:pt x="11" y="117"/>
                    <a:pt x="12" y="110"/>
                    <a:pt x="12" y="103"/>
                  </a:cubicBezTo>
                  <a:cubicBezTo>
                    <a:pt x="11" y="96"/>
                    <a:pt x="11" y="92"/>
                    <a:pt x="16" y="91"/>
                  </a:cubicBezTo>
                  <a:cubicBezTo>
                    <a:pt x="21" y="90"/>
                    <a:pt x="35" y="84"/>
                    <a:pt x="42" y="81"/>
                  </a:cubicBezTo>
                  <a:cubicBezTo>
                    <a:pt x="49" y="77"/>
                    <a:pt x="53" y="76"/>
                    <a:pt x="57" y="71"/>
                  </a:cubicBezTo>
                  <a:cubicBezTo>
                    <a:pt x="61" y="67"/>
                    <a:pt x="61" y="67"/>
                    <a:pt x="60" y="61"/>
                  </a:cubicBezTo>
                  <a:cubicBezTo>
                    <a:pt x="59" y="55"/>
                    <a:pt x="55" y="52"/>
                    <a:pt x="53" y="46"/>
                  </a:cubicBezTo>
                  <a:cubicBezTo>
                    <a:pt x="51" y="42"/>
                    <a:pt x="51" y="36"/>
                    <a:pt x="50" y="31"/>
                  </a:cubicBezTo>
                  <a:cubicBezTo>
                    <a:pt x="48" y="21"/>
                    <a:pt x="49" y="11"/>
                    <a:pt x="60" y="6"/>
                  </a:cubicBezTo>
                  <a:cubicBezTo>
                    <a:pt x="67" y="2"/>
                    <a:pt x="76" y="0"/>
                    <a:pt x="84" y="2"/>
                  </a:cubicBezTo>
                  <a:cubicBezTo>
                    <a:pt x="95" y="6"/>
                    <a:pt x="96" y="14"/>
                    <a:pt x="97" y="24"/>
                  </a:cubicBezTo>
                  <a:cubicBezTo>
                    <a:pt x="99" y="34"/>
                    <a:pt x="102" y="59"/>
                    <a:pt x="93" y="67"/>
                  </a:cubicBezTo>
                  <a:cubicBezTo>
                    <a:pt x="91" y="68"/>
                    <a:pt x="91" y="70"/>
                    <a:pt x="94" y="72"/>
                  </a:cubicBezTo>
                  <a:cubicBezTo>
                    <a:pt x="96" y="74"/>
                    <a:pt x="100" y="80"/>
                    <a:pt x="106" y="82"/>
                  </a:cubicBezTo>
                  <a:cubicBezTo>
                    <a:pt x="112" y="84"/>
                    <a:pt x="125" y="91"/>
                    <a:pt x="129" y="92"/>
                  </a:cubicBezTo>
                  <a:cubicBezTo>
                    <a:pt x="132" y="93"/>
                    <a:pt x="134" y="94"/>
                    <a:pt x="134" y="98"/>
                  </a:cubicBezTo>
                  <a:cubicBezTo>
                    <a:pt x="134" y="102"/>
                    <a:pt x="135" y="122"/>
                    <a:pt x="137" y="127"/>
                  </a:cubicBezTo>
                  <a:cubicBezTo>
                    <a:pt x="138" y="131"/>
                    <a:pt x="148" y="172"/>
                    <a:pt x="150" y="178"/>
                  </a:cubicBezTo>
                  <a:cubicBezTo>
                    <a:pt x="156" y="200"/>
                    <a:pt x="167" y="222"/>
                    <a:pt x="164" y="245"/>
                  </a:cubicBezTo>
                  <a:cubicBezTo>
                    <a:pt x="154" y="244"/>
                    <a:pt x="160" y="254"/>
                    <a:pt x="154" y="256"/>
                  </a:cubicBezTo>
                  <a:cubicBezTo>
                    <a:pt x="152" y="258"/>
                    <a:pt x="146" y="261"/>
                    <a:pt x="143" y="260"/>
                  </a:cubicBezTo>
                  <a:cubicBezTo>
                    <a:pt x="135" y="256"/>
                    <a:pt x="141" y="250"/>
                    <a:pt x="137" y="246"/>
                  </a:cubicBezTo>
                  <a:cubicBezTo>
                    <a:pt x="137" y="245"/>
                    <a:pt x="136" y="245"/>
                    <a:pt x="135" y="244"/>
                  </a:cubicBezTo>
                  <a:cubicBezTo>
                    <a:pt x="134" y="243"/>
                    <a:pt x="135" y="241"/>
                    <a:pt x="135" y="240"/>
                  </a:cubicBezTo>
                  <a:cubicBezTo>
                    <a:pt x="135" y="237"/>
                    <a:pt x="136" y="235"/>
                    <a:pt x="136" y="232"/>
                  </a:cubicBezTo>
                  <a:cubicBezTo>
                    <a:pt x="136" y="227"/>
                    <a:pt x="135" y="220"/>
                    <a:pt x="134" y="215"/>
                  </a:cubicBezTo>
                  <a:cubicBezTo>
                    <a:pt x="134" y="215"/>
                    <a:pt x="134" y="215"/>
                    <a:pt x="134" y="215"/>
                  </a:cubicBezTo>
                  <a:cubicBezTo>
                    <a:pt x="132" y="209"/>
                    <a:pt x="132" y="203"/>
                    <a:pt x="130" y="197"/>
                  </a:cubicBezTo>
                  <a:cubicBezTo>
                    <a:pt x="129" y="192"/>
                    <a:pt x="127" y="187"/>
                    <a:pt x="125" y="183"/>
                  </a:cubicBezTo>
                  <a:cubicBezTo>
                    <a:pt x="123" y="178"/>
                    <a:pt x="121" y="181"/>
                    <a:pt x="121" y="185"/>
                  </a:cubicBezTo>
                  <a:cubicBezTo>
                    <a:pt x="122" y="188"/>
                    <a:pt x="126" y="205"/>
                    <a:pt x="126" y="211"/>
                  </a:cubicBezTo>
                  <a:cubicBezTo>
                    <a:pt x="127" y="216"/>
                    <a:pt x="130" y="256"/>
                    <a:pt x="130" y="261"/>
                  </a:cubicBezTo>
                  <a:cubicBezTo>
                    <a:pt x="129" y="267"/>
                    <a:pt x="131" y="268"/>
                    <a:pt x="129" y="269"/>
                  </a:cubicBezTo>
                  <a:cubicBezTo>
                    <a:pt x="127" y="271"/>
                    <a:pt x="126" y="271"/>
                    <a:pt x="126" y="275"/>
                  </a:cubicBezTo>
                  <a:cubicBezTo>
                    <a:pt x="126" y="278"/>
                    <a:pt x="124" y="299"/>
                    <a:pt x="123" y="311"/>
                  </a:cubicBezTo>
                  <a:cubicBezTo>
                    <a:pt x="121" y="322"/>
                    <a:pt x="116" y="362"/>
                    <a:pt x="114" y="370"/>
                  </a:cubicBezTo>
                  <a:cubicBezTo>
                    <a:pt x="112" y="378"/>
                    <a:pt x="110" y="378"/>
                    <a:pt x="110" y="382"/>
                  </a:cubicBezTo>
                  <a:cubicBezTo>
                    <a:pt x="109" y="387"/>
                    <a:pt x="108" y="399"/>
                    <a:pt x="107" y="401"/>
                  </a:cubicBezTo>
                  <a:cubicBezTo>
                    <a:pt x="107" y="404"/>
                    <a:pt x="105" y="405"/>
                    <a:pt x="107" y="407"/>
                  </a:cubicBezTo>
                  <a:cubicBezTo>
                    <a:pt x="109" y="409"/>
                    <a:pt x="108" y="410"/>
                    <a:pt x="106" y="413"/>
                  </a:cubicBezTo>
                  <a:cubicBezTo>
                    <a:pt x="104" y="415"/>
                    <a:pt x="102" y="422"/>
                    <a:pt x="105" y="424"/>
                  </a:cubicBezTo>
                  <a:cubicBezTo>
                    <a:pt x="107" y="425"/>
                    <a:pt x="114" y="434"/>
                    <a:pt x="117" y="438"/>
                  </a:cubicBezTo>
                  <a:cubicBezTo>
                    <a:pt x="120" y="441"/>
                    <a:pt x="124" y="444"/>
                    <a:pt x="121" y="446"/>
                  </a:cubicBezTo>
                  <a:cubicBezTo>
                    <a:pt x="119" y="448"/>
                    <a:pt x="115" y="449"/>
                    <a:pt x="107" y="449"/>
                  </a:cubicBezTo>
                  <a:cubicBezTo>
                    <a:pt x="100" y="448"/>
                    <a:pt x="94" y="445"/>
                    <a:pt x="93" y="441"/>
                  </a:cubicBezTo>
                  <a:cubicBezTo>
                    <a:pt x="92" y="438"/>
                    <a:pt x="91" y="435"/>
                    <a:pt x="89" y="433"/>
                  </a:cubicBezTo>
                  <a:cubicBezTo>
                    <a:pt x="87" y="430"/>
                    <a:pt x="85" y="431"/>
                    <a:pt x="85" y="431"/>
                  </a:cubicBezTo>
                  <a:cubicBezTo>
                    <a:pt x="84" y="432"/>
                    <a:pt x="84" y="432"/>
                    <a:pt x="81" y="430"/>
                  </a:cubicBezTo>
                  <a:cubicBezTo>
                    <a:pt x="78" y="429"/>
                    <a:pt x="74" y="427"/>
                    <a:pt x="75" y="424"/>
                  </a:cubicBezTo>
                  <a:cubicBezTo>
                    <a:pt x="75" y="420"/>
                    <a:pt x="75" y="414"/>
                    <a:pt x="75" y="411"/>
                  </a:cubicBezTo>
                  <a:cubicBezTo>
                    <a:pt x="75" y="408"/>
                    <a:pt x="74" y="404"/>
                    <a:pt x="77" y="401"/>
                  </a:cubicBezTo>
                  <a:cubicBezTo>
                    <a:pt x="79" y="397"/>
                    <a:pt x="81" y="390"/>
                    <a:pt x="81" y="387"/>
                  </a:cubicBezTo>
                  <a:cubicBezTo>
                    <a:pt x="80" y="383"/>
                    <a:pt x="79" y="375"/>
                    <a:pt x="79" y="368"/>
                  </a:cubicBezTo>
                  <a:cubicBezTo>
                    <a:pt x="80" y="361"/>
                    <a:pt x="82" y="327"/>
                    <a:pt x="82" y="314"/>
                  </a:cubicBezTo>
                  <a:cubicBezTo>
                    <a:pt x="81" y="302"/>
                    <a:pt x="79" y="302"/>
                    <a:pt x="78" y="313"/>
                  </a:cubicBezTo>
                  <a:cubicBezTo>
                    <a:pt x="76" y="325"/>
                    <a:pt x="74" y="362"/>
                    <a:pt x="74" y="368"/>
                  </a:cubicBezTo>
                  <a:cubicBezTo>
                    <a:pt x="73" y="375"/>
                    <a:pt x="72" y="383"/>
                    <a:pt x="70" y="387"/>
                  </a:cubicBezTo>
                  <a:cubicBezTo>
                    <a:pt x="69" y="390"/>
                    <a:pt x="67" y="397"/>
                    <a:pt x="69" y="400"/>
                  </a:cubicBezTo>
                  <a:cubicBezTo>
                    <a:pt x="70" y="404"/>
                    <a:pt x="75" y="418"/>
                    <a:pt x="71" y="422"/>
                  </a:cubicBezTo>
                  <a:cubicBezTo>
                    <a:pt x="68" y="426"/>
                    <a:pt x="66" y="432"/>
                    <a:pt x="65" y="435"/>
                  </a:cubicBezTo>
                  <a:cubicBezTo>
                    <a:pt x="65" y="438"/>
                    <a:pt x="65" y="444"/>
                    <a:pt x="66" y="448"/>
                  </a:cubicBezTo>
                  <a:cubicBezTo>
                    <a:pt x="67" y="453"/>
                    <a:pt x="68" y="459"/>
                    <a:pt x="65" y="460"/>
                  </a:cubicBezTo>
                  <a:cubicBezTo>
                    <a:pt x="62" y="462"/>
                    <a:pt x="45" y="463"/>
                    <a:pt x="45" y="458"/>
                  </a:cubicBezTo>
                  <a:cubicBezTo>
                    <a:pt x="44" y="453"/>
                    <a:pt x="44" y="443"/>
                    <a:pt x="45" y="440"/>
                  </a:cubicBezTo>
                  <a:cubicBezTo>
                    <a:pt x="46" y="437"/>
                    <a:pt x="47" y="436"/>
                    <a:pt x="45" y="436"/>
                  </a:cubicBezTo>
                  <a:cubicBezTo>
                    <a:pt x="43" y="437"/>
                    <a:pt x="39" y="436"/>
                    <a:pt x="40" y="430"/>
                  </a:cubicBezTo>
                  <a:cubicBezTo>
                    <a:pt x="41" y="425"/>
                    <a:pt x="37" y="411"/>
                    <a:pt x="37" y="400"/>
                  </a:cubicBezTo>
                  <a:cubicBezTo>
                    <a:pt x="37" y="389"/>
                    <a:pt x="39" y="364"/>
                    <a:pt x="41" y="352"/>
                  </a:cubicBezTo>
                  <a:cubicBezTo>
                    <a:pt x="43" y="339"/>
                    <a:pt x="36" y="315"/>
                    <a:pt x="34" y="301"/>
                  </a:cubicBezTo>
                  <a:cubicBezTo>
                    <a:pt x="33" y="287"/>
                    <a:pt x="34" y="283"/>
                    <a:pt x="34" y="276"/>
                  </a:cubicBezTo>
                  <a:cubicBezTo>
                    <a:pt x="33" y="269"/>
                    <a:pt x="33" y="267"/>
                    <a:pt x="31" y="267"/>
                  </a:cubicBezTo>
                  <a:cubicBezTo>
                    <a:pt x="29" y="267"/>
                    <a:pt x="27" y="268"/>
                    <a:pt x="28" y="269"/>
                  </a:cubicBezTo>
                  <a:cubicBezTo>
                    <a:pt x="29" y="270"/>
                    <a:pt x="32" y="269"/>
                    <a:pt x="29" y="272"/>
                  </a:cubicBezTo>
                  <a:cubicBezTo>
                    <a:pt x="27" y="275"/>
                    <a:pt x="25" y="278"/>
                    <a:pt x="23" y="275"/>
                  </a:cubicBezTo>
                  <a:cubicBezTo>
                    <a:pt x="22" y="273"/>
                    <a:pt x="17" y="274"/>
                    <a:pt x="15" y="271"/>
                  </a:cubicBezTo>
                  <a:cubicBezTo>
                    <a:pt x="12" y="268"/>
                    <a:pt x="9" y="265"/>
                    <a:pt x="8" y="260"/>
                  </a:cubicBezTo>
                  <a:cubicBezTo>
                    <a:pt x="7" y="255"/>
                    <a:pt x="8" y="253"/>
                    <a:pt x="5" y="252"/>
                  </a:cubicBezTo>
                  <a:cubicBezTo>
                    <a:pt x="3" y="250"/>
                    <a:pt x="0" y="249"/>
                    <a:pt x="1" y="243"/>
                  </a:cubicBezTo>
                  <a:cubicBezTo>
                    <a:pt x="1" y="236"/>
                    <a:pt x="2" y="210"/>
                    <a:pt x="2" y="203"/>
                  </a:cubicBezTo>
                  <a:cubicBezTo>
                    <a:pt x="2" y="195"/>
                    <a:pt x="2" y="183"/>
                    <a:pt x="4" y="173"/>
                  </a:cubicBezTo>
                  <a:cubicBezTo>
                    <a:pt x="5" y="163"/>
                    <a:pt x="7" y="156"/>
                    <a:pt x="7" y="156"/>
                  </a:cubicBezTo>
                  <a:close/>
                  <a:moveTo>
                    <a:pt x="30" y="200"/>
                  </a:moveTo>
                  <a:cubicBezTo>
                    <a:pt x="30" y="204"/>
                    <a:pt x="29" y="211"/>
                    <a:pt x="28" y="216"/>
                  </a:cubicBezTo>
                  <a:cubicBezTo>
                    <a:pt x="27" y="220"/>
                    <a:pt x="27" y="227"/>
                    <a:pt x="27" y="235"/>
                  </a:cubicBezTo>
                  <a:cubicBezTo>
                    <a:pt x="26" y="244"/>
                    <a:pt x="27" y="248"/>
                    <a:pt x="29" y="253"/>
                  </a:cubicBezTo>
                  <a:cubicBezTo>
                    <a:pt x="32" y="258"/>
                    <a:pt x="31" y="247"/>
                    <a:pt x="31" y="233"/>
                  </a:cubicBezTo>
                  <a:cubicBezTo>
                    <a:pt x="32" y="219"/>
                    <a:pt x="34" y="201"/>
                    <a:pt x="35" y="193"/>
                  </a:cubicBezTo>
                  <a:cubicBezTo>
                    <a:pt x="35" y="185"/>
                    <a:pt x="33" y="174"/>
                    <a:pt x="31" y="171"/>
                  </a:cubicBezTo>
                  <a:cubicBezTo>
                    <a:pt x="30" y="168"/>
                    <a:pt x="30" y="169"/>
                    <a:pt x="29" y="174"/>
                  </a:cubicBezTo>
                  <a:cubicBezTo>
                    <a:pt x="28" y="179"/>
                    <a:pt x="29" y="189"/>
                    <a:pt x="29" y="189"/>
                  </a:cubicBezTo>
                  <a:cubicBezTo>
                    <a:pt x="29" y="189"/>
                    <a:pt x="29" y="196"/>
                    <a:pt x="30" y="200"/>
                  </a:cubicBezTo>
                  <a:close/>
                  <a:moveTo>
                    <a:pt x="23" y="264"/>
                  </a:moveTo>
                  <a:cubicBezTo>
                    <a:pt x="24" y="266"/>
                    <a:pt x="25" y="266"/>
                    <a:pt x="26" y="265"/>
                  </a:cubicBezTo>
                  <a:cubicBezTo>
                    <a:pt x="28" y="265"/>
                    <a:pt x="25" y="259"/>
                    <a:pt x="24" y="256"/>
                  </a:cubicBezTo>
                  <a:cubicBezTo>
                    <a:pt x="24" y="253"/>
                    <a:pt x="23" y="254"/>
                    <a:pt x="21" y="256"/>
                  </a:cubicBezTo>
                  <a:cubicBezTo>
                    <a:pt x="19" y="258"/>
                    <a:pt x="22" y="261"/>
                    <a:pt x="22" y="261"/>
                  </a:cubicBezTo>
                  <a:cubicBezTo>
                    <a:pt x="22" y="261"/>
                    <a:pt x="21" y="262"/>
                    <a:pt x="23" y="264"/>
                  </a:cubicBezTo>
                  <a:close/>
                </a:path>
              </a:pathLst>
            </a:custGeom>
            <a:grpFill/>
            <a:ln w="3175" cap="flat">
              <a:noFill/>
              <a:prstDash val="solid"/>
              <a:miter lim="800000"/>
              <a:headEnd/>
              <a:tailEnd/>
            </a:ln>
          </p:spPr>
          <p:txBody>
            <a:bodyPr/>
            <a:lstStyle/>
            <a:p>
              <a:endParaRPr lang="en-US" sz="2400"/>
            </a:p>
          </p:txBody>
        </p:sp>
        <p:sp>
          <p:nvSpPr>
            <p:cNvPr id="20" name="Freeform 79"/>
            <p:cNvSpPr>
              <a:spLocks noEditPoints="1"/>
            </p:cNvSpPr>
            <p:nvPr/>
          </p:nvSpPr>
          <p:spPr bwMode="auto">
            <a:xfrm>
              <a:off x="584" y="1026"/>
              <a:ext cx="76" cy="291"/>
            </a:xfrm>
            <a:custGeom>
              <a:avLst/>
              <a:gdLst>
                <a:gd name="T0" fmla="*/ 8 w 117"/>
                <a:gd name="T1" fmla="*/ 18 h 446"/>
                <a:gd name="T2" fmla="*/ 7 w 117"/>
                <a:gd name="T3" fmla="*/ 26 h 446"/>
                <a:gd name="T4" fmla="*/ 8 w 117"/>
                <a:gd name="T5" fmla="*/ 29 h 446"/>
                <a:gd name="T6" fmla="*/ 8 w 117"/>
                <a:gd name="T7" fmla="*/ 31 h 446"/>
                <a:gd name="T8" fmla="*/ 8 w 117"/>
                <a:gd name="T9" fmla="*/ 31 h 446"/>
                <a:gd name="T10" fmla="*/ 8 w 117"/>
                <a:gd name="T11" fmla="*/ 33 h 446"/>
                <a:gd name="T12" fmla="*/ 6 w 117"/>
                <a:gd name="T13" fmla="*/ 34 h 446"/>
                <a:gd name="T14" fmla="*/ 6 w 117"/>
                <a:gd name="T15" fmla="*/ 34 h 446"/>
                <a:gd name="T16" fmla="*/ 5 w 117"/>
                <a:gd name="T17" fmla="*/ 34 h 446"/>
                <a:gd name="T18" fmla="*/ 3 w 117"/>
                <a:gd name="T19" fmla="*/ 34 h 446"/>
                <a:gd name="T20" fmla="*/ 4 w 117"/>
                <a:gd name="T21" fmla="*/ 32 h 446"/>
                <a:gd name="T22" fmla="*/ 1 w 117"/>
                <a:gd name="T23" fmla="*/ 27 h 446"/>
                <a:gd name="T24" fmla="*/ 1 w 117"/>
                <a:gd name="T25" fmla="*/ 23 h 446"/>
                <a:gd name="T26" fmla="*/ 2 w 117"/>
                <a:gd name="T27" fmla="*/ 16 h 446"/>
                <a:gd name="T28" fmla="*/ 2 w 117"/>
                <a:gd name="T29" fmla="*/ 12 h 446"/>
                <a:gd name="T30" fmla="*/ 1 w 117"/>
                <a:gd name="T31" fmla="*/ 9 h 446"/>
                <a:gd name="T32" fmla="*/ 2 w 117"/>
                <a:gd name="T33" fmla="*/ 5 h 446"/>
                <a:gd name="T34" fmla="*/ 3 w 117"/>
                <a:gd name="T35" fmla="*/ 5 h 446"/>
                <a:gd name="T36" fmla="*/ 3 w 117"/>
                <a:gd name="T37" fmla="*/ 1 h 446"/>
                <a:gd name="T38" fmla="*/ 6 w 117"/>
                <a:gd name="T39" fmla="*/ 1 h 446"/>
                <a:gd name="T40" fmla="*/ 6 w 117"/>
                <a:gd name="T41" fmla="*/ 5 h 446"/>
                <a:gd name="T42" fmla="*/ 6 w 117"/>
                <a:gd name="T43" fmla="*/ 5 h 446"/>
                <a:gd name="T44" fmla="*/ 6 w 117"/>
                <a:gd name="T45" fmla="*/ 5 h 446"/>
                <a:gd name="T46" fmla="*/ 8 w 117"/>
                <a:gd name="T47" fmla="*/ 6 h 446"/>
                <a:gd name="T48" fmla="*/ 8 w 117"/>
                <a:gd name="T49" fmla="*/ 8 h 446"/>
                <a:gd name="T50" fmla="*/ 8 w 117"/>
                <a:gd name="T51" fmla="*/ 10 h 446"/>
                <a:gd name="T52" fmla="*/ 6 w 117"/>
                <a:gd name="T53" fmla="*/ 11 h 446"/>
                <a:gd name="T54" fmla="*/ 8 w 117"/>
                <a:gd name="T55" fmla="*/ 14 h 446"/>
                <a:gd name="T56" fmla="*/ 8 w 117"/>
                <a:gd name="T57" fmla="*/ 15 h 446"/>
                <a:gd name="T58" fmla="*/ 5 w 117"/>
                <a:gd name="T59" fmla="*/ 24 h 446"/>
                <a:gd name="T60" fmla="*/ 5 w 117"/>
                <a:gd name="T61" fmla="*/ 19 h 446"/>
                <a:gd name="T62" fmla="*/ 3 w 117"/>
                <a:gd name="T63" fmla="*/ 23 h 446"/>
                <a:gd name="T64" fmla="*/ 4 w 117"/>
                <a:gd name="T65" fmla="*/ 26 h 446"/>
                <a:gd name="T66" fmla="*/ 5 w 117"/>
                <a:gd name="T67" fmla="*/ 24 h 44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17"/>
                <a:gd name="T103" fmla="*/ 0 h 446"/>
                <a:gd name="T104" fmla="*/ 117 w 117"/>
                <a:gd name="T105" fmla="*/ 446 h 44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17" h="446">
                  <a:moveTo>
                    <a:pt x="113" y="218"/>
                  </a:moveTo>
                  <a:cubicBezTo>
                    <a:pt x="113" y="223"/>
                    <a:pt x="111" y="228"/>
                    <a:pt x="110" y="233"/>
                  </a:cubicBezTo>
                  <a:cubicBezTo>
                    <a:pt x="109" y="243"/>
                    <a:pt x="105" y="281"/>
                    <a:pt x="103" y="291"/>
                  </a:cubicBezTo>
                  <a:cubicBezTo>
                    <a:pt x="100" y="300"/>
                    <a:pt x="97" y="331"/>
                    <a:pt x="94" y="338"/>
                  </a:cubicBezTo>
                  <a:cubicBezTo>
                    <a:pt x="92" y="346"/>
                    <a:pt x="88" y="354"/>
                    <a:pt x="88" y="362"/>
                  </a:cubicBezTo>
                  <a:cubicBezTo>
                    <a:pt x="87" y="371"/>
                    <a:pt x="93" y="375"/>
                    <a:pt x="98" y="382"/>
                  </a:cubicBezTo>
                  <a:cubicBezTo>
                    <a:pt x="103" y="387"/>
                    <a:pt x="105" y="392"/>
                    <a:pt x="110" y="397"/>
                  </a:cubicBezTo>
                  <a:cubicBezTo>
                    <a:pt x="114" y="400"/>
                    <a:pt x="114" y="400"/>
                    <a:pt x="114" y="400"/>
                  </a:cubicBezTo>
                  <a:cubicBezTo>
                    <a:pt x="113" y="401"/>
                    <a:pt x="113" y="401"/>
                    <a:pt x="113" y="401"/>
                  </a:cubicBezTo>
                  <a:cubicBezTo>
                    <a:pt x="113" y="401"/>
                    <a:pt x="103" y="397"/>
                    <a:pt x="102" y="396"/>
                  </a:cubicBezTo>
                  <a:cubicBezTo>
                    <a:pt x="100" y="396"/>
                    <a:pt x="98" y="398"/>
                    <a:pt x="98" y="401"/>
                  </a:cubicBezTo>
                  <a:cubicBezTo>
                    <a:pt x="97" y="403"/>
                    <a:pt x="100" y="413"/>
                    <a:pt x="102" y="419"/>
                  </a:cubicBezTo>
                  <a:cubicBezTo>
                    <a:pt x="103" y="425"/>
                    <a:pt x="98" y="431"/>
                    <a:pt x="93" y="437"/>
                  </a:cubicBezTo>
                  <a:cubicBezTo>
                    <a:pt x="89" y="443"/>
                    <a:pt x="87" y="443"/>
                    <a:pt x="84" y="443"/>
                  </a:cubicBezTo>
                  <a:cubicBezTo>
                    <a:pt x="82" y="443"/>
                    <a:pt x="82" y="440"/>
                    <a:pt x="82" y="438"/>
                  </a:cubicBezTo>
                  <a:cubicBezTo>
                    <a:pt x="82" y="436"/>
                    <a:pt x="82" y="436"/>
                    <a:pt x="80" y="437"/>
                  </a:cubicBezTo>
                  <a:cubicBezTo>
                    <a:pt x="78" y="438"/>
                    <a:pt x="74" y="436"/>
                    <a:pt x="72" y="436"/>
                  </a:cubicBezTo>
                  <a:cubicBezTo>
                    <a:pt x="70" y="435"/>
                    <a:pt x="70" y="438"/>
                    <a:pt x="69" y="441"/>
                  </a:cubicBezTo>
                  <a:cubicBezTo>
                    <a:pt x="68" y="445"/>
                    <a:pt x="58" y="445"/>
                    <a:pt x="53" y="445"/>
                  </a:cubicBezTo>
                  <a:cubicBezTo>
                    <a:pt x="48" y="446"/>
                    <a:pt x="46" y="443"/>
                    <a:pt x="44" y="441"/>
                  </a:cubicBezTo>
                  <a:cubicBezTo>
                    <a:pt x="42" y="439"/>
                    <a:pt x="46" y="430"/>
                    <a:pt x="47" y="428"/>
                  </a:cubicBezTo>
                  <a:cubicBezTo>
                    <a:pt x="49" y="427"/>
                    <a:pt x="48" y="418"/>
                    <a:pt x="49" y="415"/>
                  </a:cubicBezTo>
                  <a:cubicBezTo>
                    <a:pt x="50" y="412"/>
                    <a:pt x="45" y="406"/>
                    <a:pt x="40" y="396"/>
                  </a:cubicBezTo>
                  <a:cubicBezTo>
                    <a:pt x="36" y="386"/>
                    <a:pt x="22" y="357"/>
                    <a:pt x="18" y="348"/>
                  </a:cubicBezTo>
                  <a:cubicBezTo>
                    <a:pt x="13" y="340"/>
                    <a:pt x="4" y="320"/>
                    <a:pt x="2" y="316"/>
                  </a:cubicBezTo>
                  <a:cubicBezTo>
                    <a:pt x="0" y="312"/>
                    <a:pt x="0" y="308"/>
                    <a:pt x="1" y="304"/>
                  </a:cubicBezTo>
                  <a:cubicBezTo>
                    <a:pt x="3" y="299"/>
                    <a:pt x="7" y="283"/>
                    <a:pt x="8" y="273"/>
                  </a:cubicBezTo>
                  <a:cubicBezTo>
                    <a:pt x="10" y="263"/>
                    <a:pt x="24" y="216"/>
                    <a:pt x="25" y="210"/>
                  </a:cubicBezTo>
                  <a:cubicBezTo>
                    <a:pt x="26" y="203"/>
                    <a:pt x="30" y="181"/>
                    <a:pt x="30" y="175"/>
                  </a:cubicBezTo>
                  <a:cubicBezTo>
                    <a:pt x="30" y="169"/>
                    <a:pt x="28" y="154"/>
                    <a:pt x="27" y="149"/>
                  </a:cubicBezTo>
                  <a:cubicBezTo>
                    <a:pt x="26" y="144"/>
                    <a:pt x="20" y="146"/>
                    <a:pt x="15" y="146"/>
                  </a:cubicBezTo>
                  <a:cubicBezTo>
                    <a:pt x="10" y="145"/>
                    <a:pt x="11" y="131"/>
                    <a:pt x="11" y="123"/>
                  </a:cubicBezTo>
                  <a:cubicBezTo>
                    <a:pt x="12" y="114"/>
                    <a:pt x="16" y="100"/>
                    <a:pt x="17" y="94"/>
                  </a:cubicBezTo>
                  <a:cubicBezTo>
                    <a:pt x="18" y="88"/>
                    <a:pt x="21" y="75"/>
                    <a:pt x="24" y="70"/>
                  </a:cubicBezTo>
                  <a:cubicBezTo>
                    <a:pt x="28" y="64"/>
                    <a:pt x="34" y="66"/>
                    <a:pt x="37" y="66"/>
                  </a:cubicBezTo>
                  <a:cubicBezTo>
                    <a:pt x="40" y="67"/>
                    <a:pt x="42" y="63"/>
                    <a:pt x="43" y="60"/>
                  </a:cubicBezTo>
                  <a:cubicBezTo>
                    <a:pt x="44" y="57"/>
                    <a:pt x="42" y="53"/>
                    <a:pt x="41" y="49"/>
                  </a:cubicBezTo>
                  <a:cubicBezTo>
                    <a:pt x="40" y="45"/>
                    <a:pt x="40" y="26"/>
                    <a:pt x="40" y="20"/>
                  </a:cubicBezTo>
                  <a:cubicBezTo>
                    <a:pt x="42" y="11"/>
                    <a:pt x="54" y="3"/>
                    <a:pt x="62" y="1"/>
                  </a:cubicBezTo>
                  <a:cubicBezTo>
                    <a:pt x="66" y="0"/>
                    <a:pt x="71" y="1"/>
                    <a:pt x="75" y="2"/>
                  </a:cubicBezTo>
                  <a:cubicBezTo>
                    <a:pt x="85" y="4"/>
                    <a:pt x="87" y="17"/>
                    <a:pt x="91" y="29"/>
                  </a:cubicBezTo>
                  <a:cubicBezTo>
                    <a:pt x="94" y="42"/>
                    <a:pt x="86" y="54"/>
                    <a:pt x="85" y="55"/>
                  </a:cubicBezTo>
                  <a:cubicBezTo>
                    <a:pt x="84" y="57"/>
                    <a:pt x="83" y="57"/>
                    <a:pt x="83" y="59"/>
                  </a:cubicBezTo>
                  <a:cubicBezTo>
                    <a:pt x="84" y="61"/>
                    <a:pt x="83" y="61"/>
                    <a:pt x="84" y="61"/>
                  </a:cubicBezTo>
                  <a:cubicBezTo>
                    <a:pt x="86" y="61"/>
                    <a:pt x="85" y="62"/>
                    <a:pt x="87" y="64"/>
                  </a:cubicBezTo>
                  <a:cubicBezTo>
                    <a:pt x="88" y="66"/>
                    <a:pt x="89" y="65"/>
                    <a:pt x="91" y="66"/>
                  </a:cubicBezTo>
                  <a:cubicBezTo>
                    <a:pt x="92" y="67"/>
                    <a:pt x="94" y="68"/>
                    <a:pt x="94" y="70"/>
                  </a:cubicBezTo>
                  <a:cubicBezTo>
                    <a:pt x="95" y="71"/>
                    <a:pt x="95" y="75"/>
                    <a:pt x="97" y="76"/>
                  </a:cubicBezTo>
                  <a:cubicBezTo>
                    <a:pt x="99" y="78"/>
                    <a:pt x="107" y="80"/>
                    <a:pt x="110" y="83"/>
                  </a:cubicBezTo>
                  <a:cubicBezTo>
                    <a:pt x="113" y="85"/>
                    <a:pt x="114" y="97"/>
                    <a:pt x="113" y="100"/>
                  </a:cubicBezTo>
                  <a:cubicBezTo>
                    <a:pt x="113" y="104"/>
                    <a:pt x="113" y="112"/>
                    <a:pt x="115" y="119"/>
                  </a:cubicBezTo>
                  <a:cubicBezTo>
                    <a:pt x="117" y="126"/>
                    <a:pt x="115" y="132"/>
                    <a:pt x="111" y="139"/>
                  </a:cubicBezTo>
                  <a:cubicBezTo>
                    <a:pt x="108" y="146"/>
                    <a:pt x="100" y="142"/>
                    <a:pt x="99" y="140"/>
                  </a:cubicBezTo>
                  <a:cubicBezTo>
                    <a:pt x="98" y="138"/>
                    <a:pt x="92" y="142"/>
                    <a:pt x="90" y="142"/>
                  </a:cubicBezTo>
                  <a:cubicBezTo>
                    <a:pt x="89" y="142"/>
                    <a:pt x="92" y="155"/>
                    <a:pt x="98" y="164"/>
                  </a:cubicBezTo>
                  <a:cubicBezTo>
                    <a:pt x="101" y="169"/>
                    <a:pt x="104" y="174"/>
                    <a:pt x="107" y="180"/>
                  </a:cubicBezTo>
                  <a:cubicBezTo>
                    <a:pt x="109" y="185"/>
                    <a:pt x="109" y="190"/>
                    <a:pt x="111" y="195"/>
                  </a:cubicBezTo>
                  <a:cubicBezTo>
                    <a:pt x="111" y="197"/>
                    <a:pt x="112" y="199"/>
                    <a:pt x="112" y="201"/>
                  </a:cubicBezTo>
                  <a:cubicBezTo>
                    <a:pt x="113" y="207"/>
                    <a:pt x="113" y="213"/>
                    <a:pt x="113" y="218"/>
                  </a:cubicBezTo>
                  <a:close/>
                  <a:moveTo>
                    <a:pt x="64" y="318"/>
                  </a:moveTo>
                  <a:cubicBezTo>
                    <a:pt x="64" y="318"/>
                    <a:pt x="66" y="302"/>
                    <a:pt x="66" y="296"/>
                  </a:cubicBezTo>
                  <a:cubicBezTo>
                    <a:pt x="66" y="290"/>
                    <a:pt x="68" y="251"/>
                    <a:pt x="68" y="241"/>
                  </a:cubicBezTo>
                  <a:cubicBezTo>
                    <a:pt x="67" y="231"/>
                    <a:pt x="66" y="226"/>
                    <a:pt x="62" y="239"/>
                  </a:cubicBezTo>
                  <a:cubicBezTo>
                    <a:pt x="59" y="252"/>
                    <a:pt x="47" y="292"/>
                    <a:pt x="46" y="297"/>
                  </a:cubicBezTo>
                  <a:cubicBezTo>
                    <a:pt x="45" y="302"/>
                    <a:pt x="40" y="311"/>
                    <a:pt x="43" y="316"/>
                  </a:cubicBezTo>
                  <a:cubicBezTo>
                    <a:pt x="46" y="321"/>
                    <a:pt x="54" y="330"/>
                    <a:pt x="58" y="335"/>
                  </a:cubicBezTo>
                  <a:cubicBezTo>
                    <a:pt x="61" y="340"/>
                    <a:pt x="62" y="340"/>
                    <a:pt x="62" y="336"/>
                  </a:cubicBezTo>
                  <a:cubicBezTo>
                    <a:pt x="63" y="332"/>
                    <a:pt x="64" y="318"/>
                    <a:pt x="64" y="318"/>
                  </a:cubicBezTo>
                  <a:close/>
                </a:path>
              </a:pathLst>
            </a:custGeom>
            <a:grpFill/>
            <a:ln w="3175" cap="flat">
              <a:noFill/>
              <a:prstDash val="solid"/>
              <a:miter lim="800000"/>
              <a:headEnd/>
              <a:tailEnd/>
            </a:ln>
          </p:spPr>
          <p:txBody>
            <a:bodyPr/>
            <a:lstStyle/>
            <a:p>
              <a:endParaRPr lang="en-US" sz="2400"/>
            </a:p>
          </p:txBody>
        </p:sp>
        <p:sp>
          <p:nvSpPr>
            <p:cNvPr id="21" name="Freeform 80"/>
            <p:cNvSpPr>
              <a:spLocks noEditPoints="1"/>
            </p:cNvSpPr>
            <p:nvPr/>
          </p:nvSpPr>
          <p:spPr bwMode="auto">
            <a:xfrm>
              <a:off x="773" y="1030"/>
              <a:ext cx="105" cy="288"/>
            </a:xfrm>
            <a:custGeom>
              <a:avLst/>
              <a:gdLst>
                <a:gd name="T0" fmla="*/ 13 w 160"/>
                <a:gd name="T1" fmla="*/ 33 h 441"/>
                <a:gd name="T2" fmla="*/ 9 w 160"/>
                <a:gd name="T3" fmla="*/ 34 h 441"/>
                <a:gd name="T4" fmla="*/ 9 w 160"/>
                <a:gd name="T5" fmla="*/ 31 h 441"/>
                <a:gd name="T6" fmla="*/ 9 w 160"/>
                <a:gd name="T7" fmla="*/ 23 h 441"/>
                <a:gd name="T8" fmla="*/ 8 w 160"/>
                <a:gd name="T9" fmla="*/ 20 h 441"/>
                <a:gd name="T10" fmla="*/ 5 w 160"/>
                <a:gd name="T11" fmla="*/ 29 h 441"/>
                <a:gd name="T12" fmla="*/ 5 w 160"/>
                <a:gd name="T13" fmla="*/ 33 h 441"/>
                <a:gd name="T14" fmla="*/ 1 w 160"/>
                <a:gd name="T15" fmla="*/ 34 h 441"/>
                <a:gd name="T16" fmla="*/ 1 w 160"/>
                <a:gd name="T17" fmla="*/ 33 h 441"/>
                <a:gd name="T18" fmla="*/ 3 w 160"/>
                <a:gd name="T19" fmla="*/ 25 h 441"/>
                <a:gd name="T20" fmla="*/ 4 w 160"/>
                <a:gd name="T21" fmla="*/ 20 h 441"/>
                <a:gd name="T22" fmla="*/ 4 w 160"/>
                <a:gd name="T23" fmla="*/ 16 h 441"/>
                <a:gd name="T24" fmla="*/ 3 w 160"/>
                <a:gd name="T25" fmla="*/ 12 h 441"/>
                <a:gd name="T26" fmla="*/ 3 w 160"/>
                <a:gd name="T27" fmla="*/ 8 h 441"/>
                <a:gd name="T28" fmla="*/ 3 w 160"/>
                <a:gd name="T29" fmla="*/ 7 h 441"/>
                <a:gd name="T30" fmla="*/ 5 w 160"/>
                <a:gd name="T31" fmla="*/ 5 h 441"/>
                <a:gd name="T32" fmla="*/ 5 w 160"/>
                <a:gd name="T33" fmla="*/ 2 h 441"/>
                <a:gd name="T34" fmla="*/ 9 w 160"/>
                <a:gd name="T35" fmla="*/ 1 h 441"/>
                <a:gd name="T36" fmla="*/ 11 w 160"/>
                <a:gd name="T37" fmla="*/ 5 h 441"/>
                <a:gd name="T38" fmla="*/ 11 w 160"/>
                <a:gd name="T39" fmla="*/ 7 h 441"/>
                <a:gd name="T40" fmla="*/ 11 w 160"/>
                <a:gd name="T41" fmla="*/ 9 h 441"/>
                <a:gd name="T42" fmla="*/ 11 w 160"/>
                <a:gd name="T43" fmla="*/ 10 h 441"/>
                <a:gd name="T44" fmla="*/ 11 w 160"/>
                <a:gd name="T45" fmla="*/ 13 h 441"/>
                <a:gd name="T46" fmla="*/ 12 w 160"/>
                <a:gd name="T47" fmla="*/ 16 h 441"/>
                <a:gd name="T48" fmla="*/ 12 w 160"/>
                <a:gd name="T49" fmla="*/ 19 h 441"/>
                <a:gd name="T50" fmla="*/ 12 w 160"/>
                <a:gd name="T51" fmla="*/ 26 h 441"/>
                <a:gd name="T52" fmla="*/ 5 w 160"/>
                <a:gd name="T53" fmla="*/ 15 h 441"/>
                <a:gd name="T54" fmla="*/ 5 w 160"/>
                <a:gd name="T55" fmla="*/ 15 h 441"/>
                <a:gd name="T56" fmla="*/ 5 w 160"/>
                <a:gd name="T57" fmla="*/ 13 h 441"/>
                <a:gd name="T58" fmla="*/ 5 w 160"/>
                <a:gd name="T59" fmla="*/ 10 h 441"/>
                <a:gd name="T60" fmla="*/ 4 w 160"/>
                <a:gd name="T61" fmla="*/ 10 h 441"/>
                <a:gd name="T62" fmla="*/ 4 w 160"/>
                <a:gd name="T63" fmla="*/ 13 h 44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60"/>
                <a:gd name="T97" fmla="*/ 0 h 441"/>
                <a:gd name="T98" fmla="*/ 160 w 160"/>
                <a:gd name="T99" fmla="*/ 441 h 44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60" h="441">
                  <a:moveTo>
                    <a:pt x="154" y="393"/>
                  </a:moveTo>
                  <a:cubicBezTo>
                    <a:pt x="155" y="406"/>
                    <a:pt x="156" y="423"/>
                    <a:pt x="158" y="431"/>
                  </a:cubicBezTo>
                  <a:cubicBezTo>
                    <a:pt x="160" y="439"/>
                    <a:pt x="159" y="437"/>
                    <a:pt x="153" y="438"/>
                  </a:cubicBezTo>
                  <a:cubicBezTo>
                    <a:pt x="148" y="439"/>
                    <a:pt x="112" y="438"/>
                    <a:pt x="108" y="438"/>
                  </a:cubicBezTo>
                  <a:cubicBezTo>
                    <a:pt x="104" y="438"/>
                    <a:pt x="102" y="439"/>
                    <a:pt x="102" y="437"/>
                  </a:cubicBezTo>
                  <a:cubicBezTo>
                    <a:pt x="102" y="434"/>
                    <a:pt x="105" y="420"/>
                    <a:pt x="106" y="411"/>
                  </a:cubicBezTo>
                  <a:cubicBezTo>
                    <a:pt x="106" y="402"/>
                    <a:pt x="108" y="356"/>
                    <a:pt x="108" y="345"/>
                  </a:cubicBezTo>
                  <a:cubicBezTo>
                    <a:pt x="109" y="334"/>
                    <a:pt x="111" y="313"/>
                    <a:pt x="110" y="298"/>
                  </a:cubicBezTo>
                  <a:cubicBezTo>
                    <a:pt x="109" y="283"/>
                    <a:pt x="105" y="262"/>
                    <a:pt x="103" y="253"/>
                  </a:cubicBezTo>
                  <a:cubicBezTo>
                    <a:pt x="101" y="243"/>
                    <a:pt x="99" y="247"/>
                    <a:pt x="95" y="256"/>
                  </a:cubicBezTo>
                  <a:cubicBezTo>
                    <a:pt x="91" y="266"/>
                    <a:pt x="83" y="287"/>
                    <a:pt x="81" y="302"/>
                  </a:cubicBezTo>
                  <a:cubicBezTo>
                    <a:pt x="78" y="317"/>
                    <a:pt x="70" y="370"/>
                    <a:pt x="67" y="383"/>
                  </a:cubicBezTo>
                  <a:cubicBezTo>
                    <a:pt x="65" y="393"/>
                    <a:pt x="63" y="403"/>
                    <a:pt x="61" y="412"/>
                  </a:cubicBezTo>
                  <a:cubicBezTo>
                    <a:pt x="61" y="416"/>
                    <a:pt x="59" y="420"/>
                    <a:pt x="59" y="424"/>
                  </a:cubicBezTo>
                  <a:cubicBezTo>
                    <a:pt x="59" y="433"/>
                    <a:pt x="64" y="436"/>
                    <a:pt x="52" y="438"/>
                  </a:cubicBezTo>
                  <a:cubicBezTo>
                    <a:pt x="37" y="439"/>
                    <a:pt x="23" y="441"/>
                    <a:pt x="8" y="438"/>
                  </a:cubicBezTo>
                  <a:cubicBezTo>
                    <a:pt x="5" y="437"/>
                    <a:pt x="3" y="436"/>
                    <a:pt x="0" y="436"/>
                  </a:cubicBezTo>
                  <a:cubicBezTo>
                    <a:pt x="2" y="429"/>
                    <a:pt x="3" y="422"/>
                    <a:pt x="5" y="415"/>
                  </a:cubicBezTo>
                  <a:cubicBezTo>
                    <a:pt x="10" y="404"/>
                    <a:pt x="14" y="392"/>
                    <a:pt x="17" y="380"/>
                  </a:cubicBezTo>
                  <a:cubicBezTo>
                    <a:pt x="23" y="361"/>
                    <a:pt x="32" y="345"/>
                    <a:pt x="39" y="327"/>
                  </a:cubicBezTo>
                  <a:cubicBezTo>
                    <a:pt x="42" y="320"/>
                    <a:pt x="45" y="303"/>
                    <a:pt x="45" y="299"/>
                  </a:cubicBezTo>
                  <a:cubicBezTo>
                    <a:pt x="45" y="295"/>
                    <a:pt x="47" y="256"/>
                    <a:pt x="48" y="251"/>
                  </a:cubicBezTo>
                  <a:cubicBezTo>
                    <a:pt x="48" y="246"/>
                    <a:pt x="50" y="228"/>
                    <a:pt x="51" y="226"/>
                  </a:cubicBezTo>
                  <a:cubicBezTo>
                    <a:pt x="51" y="224"/>
                    <a:pt x="49" y="216"/>
                    <a:pt x="47" y="211"/>
                  </a:cubicBezTo>
                  <a:cubicBezTo>
                    <a:pt x="46" y="206"/>
                    <a:pt x="45" y="206"/>
                    <a:pt x="44" y="200"/>
                  </a:cubicBezTo>
                  <a:cubicBezTo>
                    <a:pt x="43" y="195"/>
                    <a:pt x="38" y="177"/>
                    <a:pt x="35" y="163"/>
                  </a:cubicBezTo>
                  <a:cubicBezTo>
                    <a:pt x="33" y="149"/>
                    <a:pt x="35" y="125"/>
                    <a:pt x="36" y="121"/>
                  </a:cubicBezTo>
                  <a:cubicBezTo>
                    <a:pt x="36" y="116"/>
                    <a:pt x="38" y="106"/>
                    <a:pt x="39" y="104"/>
                  </a:cubicBezTo>
                  <a:cubicBezTo>
                    <a:pt x="40" y="101"/>
                    <a:pt x="36" y="100"/>
                    <a:pt x="34" y="98"/>
                  </a:cubicBezTo>
                  <a:cubicBezTo>
                    <a:pt x="32" y="97"/>
                    <a:pt x="32" y="96"/>
                    <a:pt x="34" y="94"/>
                  </a:cubicBezTo>
                  <a:cubicBezTo>
                    <a:pt x="35" y="91"/>
                    <a:pt x="39" y="85"/>
                    <a:pt x="42" y="78"/>
                  </a:cubicBezTo>
                  <a:cubicBezTo>
                    <a:pt x="45" y="72"/>
                    <a:pt x="50" y="70"/>
                    <a:pt x="54" y="69"/>
                  </a:cubicBezTo>
                  <a:cubicBezTo>
                    <a:pt x="58" y="68"/>
                    <a:pt x="60" y="60"/>
                    <a:pt x="61" y="56"/>
                  </a:cubicBezTo>
                  <a:cubicBezTo>
                    <a:pt x="65" y="49"/>
                    <a:pt x="63" y="39"/>
                    <a:pt x="66" y="31"/>
                  </a:cubicBezTo>
                  <a:cubicBezTo>
                    <a:pt x="69" y="22"/>
                    <a:pt x="71" y="14"/>
                    <a:pt x="78" y="8"/>
                  </a:cubicBezTo>
                  <a:cubicBezTo>
                    <a:pt x="85" y="2"/>
                    <a:pt x="94" y="0"/>
                    <a:pt x="103" y="2"/>
                  </a:cubicBezTo>
                  <a:cubicBezTo>
                    <a:pt x="112" y="5"/>
                    <a:pt x="119" y="16"/>
                    <a:pt x="121" y="21"/>
                  </a:cubicBezTo>
                  <a:cubicBezTo>
                    <a:pt x="122" y="27"/>
                    <a:pt x="126" y="46"/>
                    <a:pt x="131" y="58"/>
                  </a:cubicBezTo>
                  <a:cubicBezTo>
                    <a:pt x="135" y="70"/>
                    <a:pt x="133" y="74"/>
                    <a:pt x="133" y="77"/>
                  </a:cubicBezTo>
                  <a:cubicBezTo>
                    <a:pt x="133" y="81"/>
                    <a:pt x="138" y="85"/>
                    <a:pt x="140" y="89"/>
                  </a:cubicBezTo>
                  <a:cubicBezTo>
                    <a:pt x="142" y="92"/>
                    <a:pt x="143" y="109"/>
                    <a:pt x="145" y="115"/>
                  </a:cubicBezTo>
                  <a:cubicBezTo>
                    <a:pt x="146" y="120"/>
                    <a:pt x="142" y="119"/>
                    <a:pt x="139" y="119"/>
                  </a:cubicBezTo>
                  <a:cubicBezTo>
                    <a:pt x="137" y="119"/>
                    <a:pt x="136" y="118"/>
                    <a:pt x="135" y="121"/>
                  </a:cubicBezTo>
                  <a:cubicBezTo>
                    <a:pt x="135" y="124"/>
                    <a:pt x="134" y="131"/>
                    <a:pt x="134" y="138"/>
                  </a:cubicBezTo>
                  <a:cubicBezTo>
                    <a:pt x="133" y="144"/>
                    <a:pt x="134" y="144"/>
                    <a:pt x="136" y="149"/>
                  </a:cubicBezTo>
                  <a:cubicBezTo>
                    <a:pt x="138" y="153"/>
                    <a:pt x="139" y="164"/>
                    <a:pt x="141" y="173"/>
                  </a:cubicBezTo>
                  <a:cubicBezTo>
                    <a:pt x="142" y="183"/>
                    <a:pt x="144" y="187"/>
                    <a:pt x="146" y="190"/>
                  </a:cubicBezTo>
                  <a:cubicBezTo>
                    <a:pt x="148" y="194"/>
                    <a:pt x="153" y="198"/>
                    <a:pt x="154" y="203"/>
                  </a:cubicBezTo>
                  <a:cubicBezTo>
                    <a:pt x="154" y="207"/>
                    <a:pt x="150" y="212"/>
                    <a:pt x="150" y="216"/>
                  </a:cubicBezTo>
                  <a:cubicBezTo>
                    <a:pt x="149" y="219"/>
                    <a:pt x="149" y="227"/>
                    <a:pt x="150" y="242"/>
                  </a:cubicBezTo>
                  <a:cubicBezTo>
                    <a:pt x="150" y="257"/>
                    <a:pt x="150" y="288"/>
                    <a:pt x="150" y="295"/>
                  </a:cubicBezTo>
                  <a:cubicBezTo>
                    <a:pt x="151" y="303"/>
                    <a:pt x="153" y="339"/>
                    <a:pt x="153" y="339"/>
                  </a:cubicBezTo>
                  <a:cubicBezTo>
                    <a:pt x="153" y="339"/>
                    <a:pt x="154" y="381"/>
                    <a:pt x="154" y="393"/>
                  </a:cubicBezTo>
                  <a:close/>
                  <a:moveTo>
                    <a:pt x="53" y="191"/>
                  </a:moveTo>
                  <a:cubicBezTo>
                    <a:pt x="54" y="198"/>
                    <a:pt x="57" y="206"/>
                    <a:pt x="58" y="207"/>
                  </a:cubicBezTo>
                  <a:cubicBezTo>
                    <a:pt x="60" y="209"/>
                    <a:pt x="62" y="196"/>
                    <a:pt x="64" y="193"/>
                  </a:cubicBezTo>
                  <a:cubicBezTo>
                    <a:pt x="65" y="189"/>
                    <a:pt x="64" y="189"/>
                    <a:pt x="62" y="189"/>
                  </a:cubicBezTo>
                  <a:cubicBezTo>
                    <a:pt x="60" y="189"/>
                    <a:pt x="61" y="180"/>
                    <a:pt x="61" y="175"/>
                  </a:cubicBezTo>
                  <a:cubicBezTo>
                    <a:pt x="61" y="171"/>
                    <a:pt x="60" y="152"/>
                    <a:pt x="60" y="145"/>
                  </a:cubicBezTo>
                  <a:cubicBezTo>
                    <a:pt x="60" y="138"/>
                    <a:pt x="56" y="128"/>
                    <a:pt x="56" y="125"/>
                  </a:cubicBezTo>
                  <a:cubicBezTo>
                    <a:pt x="55" y="123"/>
                    <a:pt x="55" y="123"/>
                    <a:pt x="54" y="125"/>
                  </a:cubicBezTo>
                  <a:cubicBezTo>
                    <a:pt x="53" y="127"/>
                    <a:pt x="53" y="133"/>
                    <a:pt x="52" y="136"/>
                  </a:cubicBezTo>
                  <a:cubicBezTo>
                    <a:pt x="51" y="138"/>
                    <a:pt x="51" y="147"/>
                    <a:pt x="51" y="151"/>
                  </a:cubicBezTo>
                  <a:cubicBezTo>
                    <a:pt x="51" y="156"/>
                    <a:pt x="52" y="171"/>
                    <a:pt x="52" y="171"/>
                  </a:cubicBezTo>
                  <a:cubicBezTo>
                    <a:pt x="52" y="171"/>
                    <a:pt x="53" y="183"/>
                    <a:pt x="53" y="191"/>
                  </a:cubicBezTo>
                  <a:close/>
                </a:path>
              </a:pathLst>
            </a:custGeom>
            <a:grpFill/>
            <a:ln w="3175" cap="flat">
              <a:noFill/>
              <a:prstDash val="solid"/>
              <a:miter lim="800000"/>
              <a:headEnd/>
              <a:tailEnd/>
            </a:ln>
          </p:spPr>
          <p:txBody>
            <a:bodyPr/>
            <a:lstStyle/>
            <a:p>
              <a:endParaRPr lang="en-US" sz="2400"/>
            </a:p>
          </p:txBody>
        </p:sp>
        <p:sp>
          <p:nvSpPr>
            <p:cNvPr id="22" name="Freeform 81"/>
            <p:cNvSpPr>
              <a:spLocks noEditPoints="1"/>
            </p:cNvSpPr>
            <p:nvPr/>
          </p:nvSpPr>
          <p:spPr bwMode="auto">
            <a:xfrm>
              <a:off x="733" y="1023"/>
              <a:ext cx="100" cy="294"/>
            </a:xfrm>
            <a:custGeom>
              <a:avLst/>
              <a:gdLst>
                <a:gd name="T0" fmla="*/ 8 w 153"/>
                <a:gd name="T1" fmla="*/ 24 h 451"/>
                <a:gd name="T2" fmla="*/ 6 w 153"/>
                <a:gd name="T3" fmla="*/ 25 h 451"/>
                <a:gd name="T4" fmla="*/ 7 w 153"/>
                <a:gd name="T5" fmla="*/ 29 h 451"/>
                <a:gd name="T6" fmla="*/ 8 w 153"/>
                <a:gd name="T7" fmla="*/ 31 h 451"/>
                <a:gd name="T8" fmla="*/ 8 w 153"/>
                <a:gd name="T9" fmla="*/ 31 h 451"/>
                <a:gd name="T10" fmla="*/ 8 w 153"/>
                <a:gd name="T11" fmla="*/ 33 h 451"/>
                <a:gd name="T12" fmla="*/ 6 w 153"/>
                <a:gd name="T13" fmla="*/ 33 h 451"/>
                <a:gd name="T14" fmla="*/ 5 w 153"/>
                <a:gd name="T15" fmla="*/ 30 h 451"/>
                <a:gd name="T16" fmla="*/ 5 w 153"/>
                <a:gd name="T17" fmla="*/ 30 h 451"/>
                <a:gd name="T18" fmla="*/ 4 w 153"/>
                <a:gd name="T19" fmla="*/ 33 h 451"/>
                <a:gd name="T20" fmla="*/ 3 w 153"/>
                <a:gd name="T21" fmla="*/ 35 h 451"/>
                <a:gd name="T22" fmla="*/ 2 w 153"/>
                <a:gd name="T23" fmla="*/ 33 h 451"/>
                <a:gd name="T24" fmla="*/ 3 w 153"/>
                <a:gd name="T25" fmla="*/ 29 h 451"/>
                <a:gd name="T26" fmla="*/ 4 w 153"/>
                <a:gd name="T27" fmla="*/ 25 h 451"/>
                <a:gd name="T28" fmla="*/ 2 w 153"/>
                <a:gd name="T29" fmla="*/ 24 h 451"/>
                <a:gd name="T30" fmla="*/ 2 w 153"/>
                <a:gd name="T31" fmla="*/ 22 h 451"/>
                <a:gd name="T32" fmla="*/ 1 w 153"/>
                <a:gd name="T33" fmla="*/ 19 h 451"/>
                <a:gd name="T34" fmla="*/ 1 w 153"/>
                <a:gd name="T35" fmla="*/ 17 h 451"/>
                <a:gd name="T36" fmla="*/ 1 w 153"/>
                <a:gd name="T37" fmla="*/ 12 h 451"/>
                <a:gd name="T38" fmla="*/ 1 w 153"/>
                <a:gd name="T39" fmla="*/ 7 h 451"/>
                <a:gd name="T40" fmla="*/ 3 w 153"/>
                <a:gd name="T41" fmla="*/ 5 h 451"/>
                <a:gd name="T42" fmla="*/ 3 w 153"/>
                <a:gd name="T43" fmla="*/ 4 h 451"/>
                <a:gd name="T44" fmla="*/ 3 w 153"/>
                <a:gd name="T45" fmla="*/ 2 h 451"/>
                <a:gd name="T46" fmla="*/ 5 w 153"/>
                <a:gd name="T47" fmla="*/ 1 h 451"/>
                <a:gd name="T48" fmla="*/ 6 w 153"/>
                <a:gd name="T49" fmla="*/ 1 h 451"/>
                <a:gd name="T50" fmla="*/ 7 w 153"/>
                <a:gd name="T51" fmla="*/ 3 h 451"/>
                <a:gd name="T52" fmla="*/ 6 w 153"/>
                <a:gd name="T53" fmla="*/ 5 h 451"/>
                <a:gd name="T54" fmla="*/ 5 w 153"/>
                <a:gd name="T55" fmla="*/ 5 h 451"/>
                <a:gd name="T56" fmla="*/ 6 w 153"/>
                <a:gd name="T57" fmla="*/ 5 h 451"/>
                <a:gd name="T58" fmla="*/ 8 w 153"/>
                <a:gd name="T59" fmla="*/ 8 h 451"/>
                <a:gd name="T60" fmla="*/ 12 w 153"/>
                <a:gd name="T61" fmla="*/ 11 h 451"/>
                <a:gd name="T62" fmla="*/ 8 w 153"/>
                <a:gd name="T63" fmla="*/ 14 h 451"/>
                <a:gd name="T64" fmla="*/ 8 w 153"/>
                <a:gd name="T65" fmla="*/ 15 h 451"/>
                <a:gd name="T66" fmla="*/ 8 w 153"/>
                <a:gd name="T67" fmla="*/ 23 h 451"/>
                <a:gd name="T68" fmla="*/ 9 w 153"/>
                <a:gd name="T69" fmla="*/ 10 h 451"/>
                <a:gd name="T70" fmla="*/ 7 w 153"/>
                <a:gd name="T71" fmla="*/ 10 h 451"/>
                <a:gd name="T72" fmla="*/ 8 w 153"/>
                <a:gd name="T73" fmla="*/ 13 h 451"/>
                <a:gd name="T74" fmla="*/ 10 w 153"/>
                <a:gd name="T75" fmla="*/ 11 h 451"/>
                <a:gd name="T76" fmla="*/ 1 w 153"/>
                <a:gd name="T77" fmla="*/ 16 h 451"/>
                <a:gd name="T78" fmla="*/ 2 w 153"/>
                <a:gd name="T79" fmla="*/ 12 h 451"/>
                <a:gd name="T80" fmla="*/ 1 w 153"/>
                <a:gd name="T81" fmla="*/ 12 h 451"/>
                <a:gd name="T82" fmla="*/ 1 w 153"/>
                <a:gd name="T83" fmla="*/ 15 h 451"/>
                <a:gd name="T84" fmla="*/ 2 w 153"/>
                <a:gd name="T85" fmla="*/ 16 h 451"/>
                <a:gd name="T86" fmla="*/ 2 w 153"/>
                <a:gd name="T87" fmla="*/ 18 h 451"/>
                <a:gd name="T88" fmla="*/ 1 w 153"/>
                <a:gd name="T89" fmla="*/ 18 h 451"/>
                <a:gd name="T90" fmla="*/ 2 w 153"/>
                <a:gd name="T91" fmla="*/ 18 h 45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53"/>
                <a:gd name="T139" fmla="*/ 0 h 451"/>
                <a:gd name="T140" fmla="*/ 153 w 153"/>
                <a:gd name="T141" fmla="*/ 451 h 451"/>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53" h="451">
                  <a:moveTo>
                    <a:pt x="111" y="311"/>
                  </a:moveTo>
                  <a:cubicBezTo>
                    <a:pt x="112" y="314"/>
                    <a:pt x="101" y="316"/>
                    <a:pt x="97" y="315"/>
                  </a:cubicBezTo>
                  <a:cubicBezTo>
                    <a:pt x="94" y="313"/>
                    <a:pt x="77" y="315"/>
                    <a:pt x="75" y="315"/>
                  </a:cubicBezTo>
                  <a:cubicBezTo>
                    <a:pt x="73" y="315"/>
                    <a:pt x="74" y="320"/>
                    <a:pt x="75" y="326"/>
                  </a:cubicBezTo>
                  <a:cubicBezTo>
                    <a:pt x="76" y="331"/>
                    <a:pt x="78" y="338"/>
                    <a:pt x="79" y="345"/>
                  </a:cubicBezTo>
                  <a:cubicBezTo>
                    <a:pt x="79" y="353"/>
                    <a:pt x="83" y="368"/>
                    <a:pt x="84" y="373"/>
                  </a:cubicBezTo>
                  <a:cubicBezTo>
                    <a:pt x="85" y="378"/>
                    <a:pt x="92" y="377"/>
                    <a:pt x="95" y="379"/>
                  </a:cubicBezTo>
                  <a:cubicBezTo>
                    <a:pt x="97" y="381"/>
                    <a:pt x="96" y="395"/>
                    <a:pt x="97" y="402"/>
                  </a:cubicBezTo>
                  <a:cubicBezTo>
                    <a:pt x="98" y="410"/>
                    <a:pt x="98" y="411"/>
                    <a:pt x="98" y="411"/>
                  </a:cubicBezTo>
                  <a:cubicBezTo>
                    <a:pt x="96" y="411"/>
                    <a:pt x="96" y="411"/>
                    <a:pt x="96" y="411"/>
                  </a:cubicBezTo>
                  <a:cubicBezTo>
                    <a:pt x="96" y="411"/>
                    <a:pt x="96" y="413"/>
                    <a:pt x="98" y="416"/>
                  </a:cubicBezTo>
                  <a:cubicBezTo>
                    <a:pt x="100" y="419"/>
                    <a:pt x="100" y="424"/>
                    <a:pt x="97" y="427"/>
                  </a:cubicBezTo>
                  <a:cubicBezTo>
                    <a:pt x="95" y="430"/>
                    <a:pt x="89" y="434"/>
                    <a:pt x="85" y="434"/>
                  </a:cubicBezTo>
                  <a:cubicBezTo>
                    <a:pt x="80" y="434"/>
                    <a:pt x="80" y="431"/>
                    <a:pt x="78" y="426"/>
                  </a:cubicBezTo>
                  <a:cubicBezTo>
                    <a:pt x="76" y="422"/>
                    <a:pt x="79" y="417"/>
                    <a:pt x="79" y="411"/>
                  </a:cubicBezTo>
                  <a:cubicBezTo>
                    <a:pt x="78" y="406"/>
                    <a:pt x="76" y="399"/>
                    <a:pt x="74" y="393"/>
                  </a:cubicBezTo>
                  <a:cubicBezTo>
                    <a:pt x="72" y="386"/>
                    <a:pt x="68" y="377"/>
                    <a:pt x="65" y="372"/>
                  </a:cubicBezTo>
                  <a:cubicBezTo>
                    <a:pt x="63" y="368"/>
                    <a:pt x="60" y="378"/>
                    <a:pt x="57" y="387"/>
                  </a:cubicBezTo>
                  <a:cubicBezTo>
                    <a:pt x="53" y="396"/>
                    <a:pt x="52" y="401"/>
                    <a:pt x="51" y="405"/>
                  </a:cubicBezTo>
                  <a:cubicBezTo>
                    <a:pt x="51" y="409"/>
                    <a:pt x="50" y="415"/>
                    <a:pt x="49" y="420"/>
                  </a:cubicBezTo>
                  <a:cubicBezTo>
                    <a:pt x="47" y="425"/>
                    <a:pt x="47" y="430"/>
                    <a:pt x="47" y="439"/>
                  </a:cubicBezTo>
                  <a:cubicBezTo>
                    <a:pt x="48" y="447"/>
                    <a:pt x="45" y="449"/>
                    <a:pt x="38" y="450"/>
                  </a:cubicBezTo>
                  <a:cubicBezTo>
                    <a:pt x="31" y="451"/>
                    <a:pt x="26" y="449"/>
                    <a:pt x="25" y="445"/>
                  </a:cubicBezTo>
                  <a:cubicBezTo>
                    <a:pt x="23" y="442"/>
                    <a:pt x="29" y="431"/>
                    <a:pt x="31" y="422"/>
                  </a:cubicBezTo>
                  <a:cubicBezTo>
                    <a:pt x="33" y="412"/>
                    <a:pt x="36" y="403"/>
                    <a:pt x="38" y="399"/>
                  </a:cubicBezTo>
                  <a:cubicBezTo>
                    <a:pt x="40" y="395"/>
                    <a:pt x="42" y="379"/>
                    <a:pt x="43" y="372"/>
                  </a:cubicBezTo>
                  <a:cubicBezTo>
                    <a:pt x="43" y="365"/>
                    <a:pt x="44" y="354"/>
                    <a:pt x="45" y="345"/>
                  </a:cubicBezTo>
                  <a:cubicBezTo>
                    <a:pt x="46" y="336"/>
                    <a:pt x="48" y="330"/>
                    <a:pt x="49" y="324"/>
                  </a:cubicBezTo>
                  <a:cubicBezTo>
                    <a:pt x="50" y="317"/>
                    <a:pt x="44" y="320"/>
                    <a:pt x="40" y="318"/>
                  </a:cubicBezTo>
                  <a:cubicBezTo>
                    <a:pt x="36" y="316"/>
                    <a:pt x="28" y="315"/>
                    <a:pt x="25" y="313"/>
                  </a:cubicBezTo>
                  <a:cubicBezTo>
                    <a:pt x="21" y="312"/>
                    <a:pt x="20" y="312"/>
                    <a:pt x="21" y="307"/>
                  </a:cubicBezTo>
                  <a:cubicBezTo>
                    <a:pt x="22" y="302"/>
                    <a:pt x="24" y="296"/>
                    <a:pt x="23" y="286"/>
                  </a:cubicBezTo>
                  <a:cubicBezTo>
                    <a:pt x="22" y="276"/>
                    <a:pt x="23" y="257"/>
                    <a:pt x="24" y="252"/>
                  </a:cubicBezTo>
                  <a:cubicBezTo>
                    <a:pt x="24" y="247"/>
                    <a:pt x="22" y="245"/>
                    <a:pt x="16" y="243"/>
                  </a:cubicBezTo>
                  <a:cubicBezTo>
                    <a:pt x="11" y="241"/>
                    <a:pt x="11" y="240"/>
                    <a:pt x="9" y="235"/>
                  </a:cubicBezTo>
                  <a:cubicBezTo>
                    <a:pt x="7" y="230"/>
                    <a:pt x="7" y="222"/>
                    <a:pt x="7" y="218"/>
                  </a:cubicBezTo>
                  <a:cubicBezTo>
                    <a:pt x="7" y="215"/>
                    <a:pt x="5" y="204"/>
                    <a:pt x="3" y="185"/>
                  </a:cubicBezTo>
                  <a:cubicBezTo>
                    <a:pt x="0" y="167"/>
                    <a:pt x="3" y="162"/>
                    <a:pt x="4" y="156"/>
                  </a:cubicBezTo>
                  <a:cubicBezTo>
                    <a:pt x="6" y="150"/>
                    <a:pt x="5" y="141"/>
                    <a:pt x="6" y="129"/>
                  </a:cubicBezTo>
                  <a:cubicBezTo>
                    <a:pt x="6" y="118"/>
                    <a:pt x="6" y="99"/>
                    <a:pt x="8" y="90"/>
                  </a:cubicBezTo>
                  <a:cubicBezTo>
                    <a:pt x="9" y="81"/>
                    <a:pt x="31" y="77"/>
                    <a:pt x="38" y="74"/>
                  </a:cubicBezTo>
                  <a:cubicBezTo>
                    <a:pt x="46" y="71"/>
                    <a:pt x="47" y="67"/>
                    <a:pt x="48" y="64"/>
                  </a:cubicBezTo>
                  <a:cubicBezTo>
                    <a:pt x="48" y="61"/>
                    <a:pt x="47" y="60"/>
                    <a:pt x="45" y="56"/>
                  </a:cubicBezTo>
                  <a:cubicBezTo>
                    <a:pt x="42" y="52"/>
                    <a:pt x="42" y="51"/>
                    <a:pt x="40" y="50"/>
                  </a:cubicBezTo>
                  <a:cubicBezTo>
                    <a:pt x="37" y="49"/>
                    <a:pt x="35" y="43"/>
                    <a:pt x="36" y="39"/>
                  </a:cubicBezTo>
                  <a:cubicBezTo>
                    <a:pt x="38" y="35"/>
                    <a:pt x="39" y="35"/>
                    <a:pt x="37" y="30"/>
                  </a:cubicBezTo>
                  <a:cubicBezTo>
                    <a:pt x="35" y="25"/>
                    <a:pt x="39" y="21"/>
                    <a:pt x="41" y="14"/>
                  </a:cubicBezTo>
                  <a:cubicBezTo>
                    <a:pt x="42" y="6"/>
                    <a:pt x="53" y="5"/>
                    <a:pt x="59" y="3"/>
                  </a:cubicBezTo>
                  <a:cubicBezTo>
                    <a:pt x="65" y="0"/>
                    <a:pt x="71" y="3"/>
                    <a:pt x="75" y="9"/>
                  </a:cubicBezTo>
                  <a:cubicBezTo>
                    <a:pt x="77" y="11"/>
                    <a:pt x="78" y="14"/>
                    <a:pt x="79" y="17"/>
                  </a:cubicBezTo>
                  <a:cubicBezTo>
                    <a:pt x="80" y="20"/>
                    <a:pt x="83" y="22"/>
                    <a:pt x="84" y="25"/>
                  </a:cubicBezTo>
                  <a:cubicBezTo>
                    <a:pt x="86" y="29"/>
                    <a:pt x="83" y="33"/>
                    <a:pt x="83" y="37"/>
                  </a:cubicBezTo>
                  <a:cubicBezTo>
                    <a:pt x="82" y="40"/>
                    <a:pt x="82" y="45"/>
                    <a:pt x="82" y="49"/>
                  </a:cubicBezTo>
                  <a:cubicBezTo>
                    <a:pt x="82" y="50"/>
                    <a:pt x="81" y="52"/>
                    <a:pt x="80" y="53"/>
                  </a:cubicBezTo>
                  <a:cubicBezTo>
                    <a:pt x="79" y="54"/>
                    <a:pt x="78" y="53"/>
                    <a:pt x="76" y="54"/>
                  </a:cubicBezTo>
                  <a:cubicBezTo>
                    <a:pt x="75" y="54"/>
                    <a:pt x="74" y="55"/>
                    <a:pt x="74" y="56"/>
                  </a:cubicBezTo>
                  <a:cubicBezTo>
                    <a:pt x="72" y="59"/>
                    <a:pt x="72" y="62"/>
                    <a:pt x="72" y="65"/>
                  </a:cubicBezTo>
                  <a:cubicBezTo>
                    <a:pt x="72" y="69"/>
                    <a:pt x="72" y="68"/>
                    <a:pt x="77" y="73"/>
                  </a:cubicBezTo>
                  <a:cubicBezTo>
                    <a:pt x="82" y="78"/>
                    <a:pt x="91" y="81"/>
                    <a:pt x="99" y="83"/>
                  </a:cubicBezTo>
                  <a:cubicBezTo>
                    <a:pt x="106" y="86"/>
                    <a:pt x="108" y="91"/>
                    <a:pt x="113" y="96"/>
                  </a:cubicBezTo>
                  <a:cubicBezTo>
                    <a:pt x="119" y="101"/>
                    <a:pt x="125" y="112"/>
                    <a:pt x="132" y="117"/>
                  </a:cubicBezTo>
                  <a:cubicBezTo>
                    <a:pt x="138" y="123"/>
                    <a:pt x="149" y="139"/>
                    <a:pt x="151" y="143"/>
                  </a:cubicBezTo>
                  <a:cubicBezTo>
                    <a:pt x="153" y="147"/>
                    <a:pt x="152" y="150"/>
                    <a:pt x="141" y="161"/>
                  </a:cubicBezTo>
                  <a:cubicBezTo>
                    <a:pt x="131" y="172"/>
                    <a:pt x="114" y="183"/>
                    <a:pt x="107" y="186"/>
                  </a:cubicBezTo>
                  <a:cubicBezTo>
                    <a:pt x="101" y="190"/>
                    <a:pt x="99" y="185"/>
                    <a:pt x="96" y="183"/>
                  </a:cubicBezTo>
                  <a:cubicBezTo>
                    <a:pt x="93" y="182"/>
                    <a:pt x="94" y="184"/>
                    <a:pt x="98" y="201"/>
                  </a:cubicBezTo>
                  <a:cubicBezTo>
                    <a:pt x="101" y="217"/>
                    <a:pt x="101" y="239"/>
                    <a:pt x="102" y="263"/>
                  </a:cubicBezTo>
                  <a:cubicBezTo>
                    <a:pt x="103" y="287"/>
                    <a:pt x="106" y="293"/>
                    <a:pt x="106" y="293"/>
                  </a:cubicBezTo>
                  <a:cubicBezTo>
                    <a:pt x="106" y="293"/>
                    <a:pt x="109" y="307"/>
                    <a:pt x="111" y="311"/>
                  </a:cubicBezTo>
                  <a:close/>
                  <a:moveTo>
                    <a:pt x="120" y="131"/>
                  </a:moveTo>
                  <a:cubicBezTo>
                    <a:pt x="120" y="131"/>
                    <a:pt x="101" y="110"/>
                    <a:pt x="98" y="112"/>
                  </a:cubicBezTo>
                  <a:cubicBezTo>
                    <a:pt x="95" y="113"/>
                    <a:pt x="91" y="123"/>
                    <a:pt x="89" y="133"/>
                  </a:cubicBezTo>
                  <a:cubicBezTo>
                    <a:pt x="87" y="143"/>
                    <a:pt x="86" y="163"/>
                    <a:pt x="90" y="166"/>
                  </a:cubicBezTo>
                  <a:cubicBezTo>
                    <a:pt x="95" y="170"/>
                    <a:pt x="103" y="176"/>
                    <a:pt x="106" y="174"/>
                  </a:cubicBezTo>
                  <a:cubicBezTo>
                    <a:pt x="109" y="171"/>
                    <a:pt x="127" y="153"/>
                    <a:pt x="130" y="150"/>
                  </a:cubicBezTo>
                  <a:cubicBezTo>
                    <a:pt x="132" y="146"/>
                    <a:pt x="134" y="145"/>
                    <a:pt x="132" y="142"/>
                  </a:cubicBezTo>
                  <a:cubicBezTo>
                    <a:pt x="129" y="140"/>
                    <a:pt x="120" y="131"/>
                    <a:pt x="120" y="131"/>
                  </a:cubicBezTo>
                  <a:close/>
                  <a:moveTo>
                    <a:pt x="20" y="204"/>
                  </a:moveTo>
                  <a:cubicBezTo>
                    <a:pt x="20" y="204"/>
                    <a:pt x="18" y="185"/>
                    <a:pt x="19" y="181"/>
                  </a:cubicBezTo>
                  <a:cubicBezTo>
                    <a:pt x="20" y="177"/>
                    <a:pt x="22" y="167"/>
                    <a:pt x="22" y="160"/>
                  </a:cubicBezTo>
                  <a:cubicBezTo>
                    <a:pt x="22" y="153"/>
                    <a:pt x="21" y="130"/>
                    <a:pt x="20" y="137"/>
                  </a:cubicBezTo>
                  <a:cubicBezTo>
                    <a:pt x="19" y="144"/>
                    <a:pt x="19" y="156"/>
                    <a:pt x="19" y="159"/>
                  </a:cubicBezTo>
                  <a:cubicBezTo>
                    <a:pt x="20" y="163"/>
                    <a:pt x="20" y="170"/>
                    <a:pt x="19" y="174"/>
                  </a:cubicBezTo>
                  <a:cubicBezTo>
                    <a:pt x="18" y="178"/>
                    <a:pt x="16" y="188"/>
                    <a:pt x="16" y="196"/>
                  </a:cubicBezTo>
                  <a:cubicBezTo>
                    <a:pt x="15" y="204"/>
                    <a:pt x="15" y="209"/>
                    <a:pt x="17" y="213"/>
                  </a:cubicBezTo>
                  <a:cubicBezTo>
                    <a:pt x="19" y="216"/>
                    <a:pt x="21" y="220"/>
                    <a:pt x="21" y="215"/>
                  </a:cubicBezTo>
                  <a:cubicBezTo>
                    <a:pt x="20" y="211"/>
                    <a:pt x="20" y="204"/>
                    <a:pt x="20" y="204"/>
                  </a:cubicBezTo>
                  <a:close/>
                  <a:moveTo>
                    <a:pt x="22" y="230"/>
                  </a:moveTo>
                  <a:cubicBezTo>
                    <a:pt x="22" y="230"/>
                    <a:pt x="20" y="227"/>
                    <a:pt x="19" y="227"/>
                  </a:cubicBezTo>
                  <a:cubicBezTo>
                    <a:pt x="18" y="228"/>
                    <a:pt x="17" y="231"/>
                    <a:pt x="19" y="234"/>
                  </a:cubicBezTo>
                  <a:cubicBezTo>
                    <a:pt x="20" y="237"/>
                    <a:pt x="22" y="241"/>
                    <a:pt x="23" y="239"/>
                  </a:cubicBezTo>
                  <a:cubicBezTo>
                    <a:pt x="24" y="236"/>
                    <a:pt x="22" y="230"/>
                    <a:pt x="22" y="230"/>
                  </a:cubicBezTo>
                  <a:close/>
                </a:path>
              </a:pathLst>
            </a:custGeom>
            <a:grpFill/>
            <a:ln w="3175" cap="flat">
              <a:noFill/>
              <a:prstDash val="solid"/>
              <a:miter lim="800000"/>
              <a:headEnd/>
              <a:tailEnd/>
            </a:ln>
          </p:spPr>
          <p:txBody>
            <a:bodyPr/>
            <a:lstStyle/>
            <a:p>
              <a:endParaRPr lang="en-US" sz="2400"/>
            </a:p>
          </p:txBody>
        </p:sp>
        <p:sp>
          <p:nvSpPr>
            <p:cNvPr id="23" name="Freeform 82"/>
            <p:cNvSpPr>
              <a:spLocks noEditPoints="1"/>
            </p:cNvSpPr>
            <p:nvPr/>
          </p:nvSpPr>
          <p:spPr bwMode="auto">
            <a:xfrm>
              <a:off x="362" y="1018"/>
              <a:ext cx="86" cy="299"/>
            </a:xfrm>
            <a:custGeom>
              <a:avLst/>
              <a:gdLst>
                <a:gd name="T0" fmla="*/ 8 w 132"/>
                <a:gd name="T1" fmla="*/ 27 h 457"/>
                <a:gd name="T2" fmla="*/ 7 w 132"/>
                <a:gd name="T3" fmla="*/ 34 h 457"/>
                <a:gd name="T4" fmla="*/ 6 w 132"/>
                <a:gd name="T5" fmla="*/ 35 h 457"/>
                <a:gd name="T6" fmla="*/ 5 w 132"/>
                <a:gd name="T7" fmla="*/ 34 h 457"/>
                <a:gd name="T8" fmla="*/ 5 w 132"/>
                <a:gd name="T9" fmla="*/ 32 h 457"/>
                <a:gd name="T10" fmla="*/ 5 w 132"/>
                <a:gd name="T11" fmla="*/ 27 h 457"/>
                <a:gd name="T12" fmla="*/ 5 w 132"/>
                <a:gd name="T13" fmla="*/ 24 h 457"/>
                <a:gd name="T14" fmla="*/ 5 w 132"/>
                <a:gd name="T15" fmla="*/ 20 h 457"/>
                <a:gd name="T16" fmla="*/ 5 w 132"/>
                <a:gd name="T17" fmla="*/ 24 h 457"/>
                <a:gd name="T18" fmla="*/ 5 w 132"/>
                <a:gd name="T19" fmla="*/ 27 h 457"/>
                <a:gd name="T20" fmla="*/ 5 w 132"/>
                <a:gd name="T21" fmla="*/ 31 h 457"/>
                <a:gd name="T22" fmla="*/ 5 w 132"/>
                <a:gd name="T23" fmla="*/ 33 h 457"/>
                <a:gd name="T24" fmla="*/ 5 w 132"/>
                <a:gd name="T25" fmla="*/ 35 h 457"/>
                <a:gd name="T26" fmla="*/ 3 w 132"/>
                <a:gd name="T27" fmla="*/ 35 h 457"/>
                <a:gd name="T28" fmla="*/ 4 w 132"/>
                <a:gd name="T29" fmla="*/ 31 h 457"/>
                <a:gd name="T30" fmla="*/ 3 w 132"/>
                <a:gd name="T31" fmla="*/ 26 h 457"/>
                <a:gd name="T32" fmla="*/ 3 w 132"/>
                <a:gd name="T33" fmla="*/ 23 h 457"/>
                <a:gd name="T34" fmla="*/ 2 w 132"/>
                <a:gd name="T35" fmla="*/ 20 h 457"/>
                <a:gd name="T36" fmla="*/ 2 w 132"/>
                <a:gd name="T37" fmla="*/ 18 h 457"/>
                <a:gd name="T38" fmla="*/ 2 w 132"/>
                <a:gd name="T39" fmla="*/ 14 h 457"/>
                <a:gd name="T40" fmla="*/ 1 w 132"/>
                <a:gd name="T41" fmla="*/ 19 h 457"/>
                <a:gd name="T42" fmla="*/ 1 w 132"/>
                <a:gd name="T43" fmla="*/ 20 h 457"/>
                <a:gd name="T44" fmla="*/ 1 w 132"/>
                <a:gd name="T45" fmla="*/ 20 h 457"/>
                <a:gd name="T46" fmla="*/ 1 w 132"/>
                <a:gd name="T47" fmla="*/ 18 h 457"/>
                <a:gd name="T48" fmla="*/ 1 w 132"/>
                <a:gd name="T49" fmla="*/ 13 h 457"/>
                <a:gd name="T50" fmla="*/ 1 w 132"/>
                <a:gd name="T51" fmla="*/ 9 h 457"/>
                <a:gd name="T52" fmla="*/ 1 w 132"/>
                <a:gd name="T53" fmla="*/ 7 h 457"/>
                <a:gd name="T54" fmla="*/ 3 w 132"/>
                <a:gd name="T55" fmla="*/ 6 h 457"/>
                <a:gd name="T56" fmla="*/ 3 w 132"/>
                <a:gd name="T57" fmla="*/ 2 h 457"/>
                <a:gd name="T58" fmla="*/ 7 w 132"/>
                <a:gd name="T59" fmla="*/ 3 h 457"/>
                <a:gd name="T60" fmla="*/ 9 w 132"/>
                <a:gd name="T61" fmla="*/ 9 h 457"/>
                <a:gd name="T62" fmla="*/ 8 w 132"/>
                <a:gd name="T63" fmla="*/ 11 h 457"/>
                <a:gd name="T64" fmla="*/ 10 w 132"/>
                <a:gd name="T65" fmla="*/ 16 h 457"/>
                <a:gd name="T66" fmla="*/ 10 w 132"/>
                <a:gd name="T67" fmla="*/ 19 h 457"/>
                <a:gd name="T68" fmla="*/ 9 w 132"/>
                <a:gd name="T69" fmla="*/ 20 h 457"/>
                <a:gd name="T70" fmla="*/ 9 w 132"/>
                <a:gd name="T71" fmla="*/ 20 h 457"/>
                <a:gd name="T72" fmla="*/ 9 w 132"/>
                <a:gd name="T73" fmla="*/ 18 h 457"/>
                <a:gd name="T74" fmla="*/ 8 w 132"/>
                <a:gd name="T75" fmla="*/ 14 h 457"/>
                <a:gd name="T76" fmla="*/ 7 w 132"/>
                <a:gd name="T77" fmla="*/ 10 h 457"/>
                <a:gd name="T78" fmla="*/ 7 w 132"/>
                <a:gd name="T79" fmla="*/ 13 h 457"/>
                <a:gd name="T80" fmla="*/ 8 w 132"/>
                <a:gd name="T81" fmla="*/ 20 h 457"/>
                <a:gd name="T82" fmla="*/ 8 w 132"/>
                <a:gd name="T83" fmla="*/ 20 h 457"/>
                <a:gd name="T84" fmla="*/ 7 w 132"/>
                <a:gd name="T85" fmla="*/ 25 h 457"/>
                <a:gd name="T86" fmla="*/ 2 w 132"/>
                <a:gd name="T87" fmla="*/ 10 h 457"/>
                <a:gd name="T88" fmla="*/ 3 w 132"/>
                <a:gd name="T89" fmla="*/ 12 h 457"/>
                <a:gd name="T90" fmla="*/ 3 w 132"/>
                <a:gd name="T91" fmla="*/ 12 h 45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2"/>
                <a:gd name="T139" fmla="*/ 0 h 457"/>
                <a:gd name="T140" fmla="*/ 132 w 132"/>
                <a:gd name="T141" fmla="*/ 457 h 45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2" h="457">
                  <a:moveTo>
                    <a:pt x="94" y="314"/>
                  </a:moveTo>
                  <a:cubicBezTo>
                    <a:pt x="94" y="321"/>
                    <a:pt x="95" y="332"/>
                    <a:pt x="96" y="346"/>
                  </a:cubicBezTo>
                  <a:cubicBezTo>
                    <a:pt x="96" y="360"/>
                    <a:pt x="87" y="392"/>
                    <a:pt x="85" y="401"/>
                  </a:cubicBezTo>
                  <a:cubicBezTo>
                    <a:pt x="84" y="410"/>
                    <a:pt x="84" y="419"/>
                    <a:pt x="85" y="426"/>
                  </a:cubicBezTo>
                  <a:cubicBezTo>
                    <a:pt x="87" y="432"/>
                    <a:pt x="89" y="438"/>
                    <a:pt x="89" y="444"/>
                  </a:cubicBezTo>
                  <a:cubicBezTo>
                    <a:pt x="88" y="450"/>
                    <a:pt x="79" y="452"/>
                    <a:pt x="76" y="452"/>
                  </a:cubicBezTo>
                  <a:cubicBezTo>
                    <a:pt x="74" y="452"/>
                    <a:pt x="72" y="451"/>
                    <a:pt x="70" y="449"/>
                  </a:cubicBezTo>
                  <a:cubicBezTo>
                    <a:pt x="68" y="447"/>
                    <a:pt x="69" y="441"/>
                    <a:pt x="70" y="438"/>
                  </a:cubicBezTo>
                  <a:cubicBezTo>
                    <a:pt x="71" y="435"/>
                    <a:pt x="70" y="432"/>
                    <a:pt x="70" y="421"/>
                  </a:cubicBezTo>
                  <a:cubicBezTo>
                    <a:pt x="70" y="411"/>
                    <a:pt x="70" y="411"/>
                    <a:pt x="72" y="408"/>
                  </a:cubicBezTo>
                  <a:cubicBezTo>
                    <a:pt x="73" y="404"/>
                    <a:pt x="73" y="397"/>
                    <a:pt x="72" y="381"/>
                  </a:cubicBezTo>
                  <a:cubicBezTo>
                    <a:pt x="71" y="366"/>
                    <a:pt x="72" y="346"/>
                    <a:pt x="72" y="342"/>
                  </a:cubicBezTo>
                  <a:cubicBezTo>
                    <a:pt x="73" y="337"/>
                    <a:pt x="72" y="332"/>
                    <a:pt x="71" y="327"/>
                  </a:cubicBezTo>
                  <a:cubicBezTo>
                    <a:pt x="70" y="322"/>
                    <a:pt x="70" y="311"/>
                    <a:pt x="70" y="302"/>
                  </a:cubicBezTo>
                  <a:cubicBezTo>
                    <a:pt x="70" y="293"/>
                    <a:pt x="70" y="262"/>
                    <a:pt x="70" y="260"/>
                  </a:cubicBezTo>
                  <a:cubicBezTo>
                    <a:pt x="70" y="257"/>
                    <a:pt x="68" y="257"/>
                    <a:pt x="65" y="257"/>
                  </a:cubicBezTo>
                  <a:cubicBezTo>
                    <a:pt x="63" y="256"/>
                    <a:pt x="63" y="257"/>
                    <a:pt x="63" y="266"/>
                  </a:cubicBezTo>
                  <a:cubicBezTo>
                    <a:pt x="63" y="275"/>
                    <a:pt x="64" y="289"/>
                    <a:pt x="65" y="300"/>
                  </a:cubicBezTo>
                  <a:cubicBezTo>
                    <a:pt x="66" y="311"/>
                    <a:pt x="67" y="319"/>
                    <a:pt x="66" y="325"/>
                  </a:cubicBezTo>
                  <a:cubicBezTo>
                    <a:pt x="65" y="331"/>
                    <a:pt x="66" y="333"/>
                    <a:pt x="66" y="339"/>
                  </a:cubicBezTo>
                  <a:cubicBezTo>
                    <a:pt x="67" y="345"/>
                    <a:pt x="67" y="354"/>
                    <a:pt x="66" y="366"/>
                  </a:cubicBezTo>
                  <a:cubicBezTo>
                    <a:pt x="65" y="377"/>
                    <a:pt x="65" y="394"/>
                    <a:pt x="65" y="398"/>
                  </a:cubicBezTo>
                  <a:cubicBezTo>
                    <a:pt x="65" y="402"/>
                    <a:pt x="67" y="406"/>
                    <a:pt x="67" y="410"/>
                  </a:cubicBezTo>
                  <a:cubicBezTo>
                    <a:pt x="68" y="414"/>
                    <a:pt x="67" y="419"/>
                    <a:pt x="66" y="422"/>
                  </a:cubicBezTo>
                  <a:cubicBezTo>
                    <a:pt x="65" y="426"/>
                    <a:pt x="65" y="436"/>
                    <a:pt x="64" y="442"/>
                  </a:cubicBezTo>
                  <a:cubicBezTo>
                    <a:pt x="64" y="448"/>
                    <a:pt x="63" y="451"/>
                    <a:pt x="60" y="454"/>
                  </a:cubicBezTo>
                  <a:cubicBezTo>
                    <a:pt x="57" y="457"/>
                    <a:pt x="54" y="457"/>
                    <a:pt x="52" y="456"/>
                  </a:cubicBezTo>
                  <a:cubicBezTo>
                    <a:pt x="50" y="456"/>
                    <a:pt x="47" y="451"/>
                    <a:pt x="46" y="444"/>
                  </a:cubicBezTo>
                  <a:cubicBezTo>
                    <a:pt x="45" y="436"/>
                    <a:pt x="52" y="420"/>
                    <a:pt x="53" y="416"/>
                  </a:cubicBezTo>
                  <a:cubicBezTo>
                    <a:pt x="53" y="412"/>
                    <a:pt x="52" y="400"/>
                    <a:pt x="52" y="396"/>
                  </a:cubicBezTo>
                  <a:cubicBezTo>
                    <a:pt x="51" y="391"/>
                    <a:pt x="46" y="372"/>
                    <a:pt x="43" y="360"/>
                  </a:cubicBezTo>
                  <a:cubicBezTo>
                    <a:pt x="41" y="349"/>
                    <a:pt x="42" y="331"/>
                    <a:pt x="44" y="328"/>
                  </a:cubicBezTo>
                  <a:cubicBezTo>
                    <a:pt x="45" y="325"/>
                    <a:pt x="44" y="319"/>
                    <a:pt x="44" y="315"/>
                  </a:cubicBezTo>
                  <a:cubicBezTo>
                    <a:pt x="43" y="310"/>
                    <a:pt x="40" y="298"/>
                    <a:pt x="38" y="290"/>
                  </a:cubicBezTo>
                  <a:cubicBezTo>
                    <a:pt x="36" y="283"/>
                    <a:pt x="31" y="263"/>
                    <a:pt x="31" y="260"/>
                  </a:cubicBezTo>
                  <a:cubicBezTo>
                    <a:pt x="30" y="257"/>
                    <a:pt x="30" y="256"/>
                    <a:pt x="29" y="256"/>
                  </a:cubicBezTo>
                  <a:cubicBezTo>
                    <a:pt x="29" y="256"/>
                    <a:pt x="27" y="257"/>
                    <a:pt x="28" y="255"/>
                  </a:cubicBezTo>
                  <a:cubicBezTo>
                    <a:pt x="28" y="253"/>
                    <a:pt x="27" y="244"/>
                    <a:pt x="23" y="228"/>
                  </a:cubicBezTo>
                  <a:cubicBezTo>
                    <a:pt x="20" y="211"/>
                    <a:pt x="27" y="192"/>
                    <a:pt x="28" y="185"/>
                  </a:cubicBezTo>
                  <a:cubicBezTo>
                    <a:pt x="29" y="178"/>
                    <a:pt x="27" y="181"/>
                    <a:pt x="25" y="188"/>
                  </a:cubicBezTo>
                  <a:cubicBezTo>
                    <a:pt x="22" y="195"/>
                    <a:pt x="13" y="227"/>
                    <a:pt x="11" y="230"/>
                  </a:cubicBezTo>
                  <a:cubicBezTo>
                    <a:pt x="10" y="233"/>
                    <a:pt x="9" y="236"/>
                    <a:pt x="11" y="239"/>
                  </a:cubicBezTo>
                  <a:cubicBezTo>
                    <a:pt x="12" y="242"/>
                    <a:pt x="11" y="250"/>
                    <a:pt x="11" y="252"/>
                  </a:cubicBezTo>
                  <a:cubicBezTo>
                    <a:pt x="12" y="254"/>
                    <a:pt x="14" y="255"/>
                    <a:pt x="16" y="256"/>
                  </a:cubicBezTo>
                  <a:cubicBezTo>
                    <a:pt x="19" y="257"/>
                    <a:pt x="17" y="259"/>
                    <a:pt x="15" y="260"/>
                  </a:cubicBezTo>
                  <a:cubicBezTo>
                    <a:pt x="13" y="261"/>
                    <a:pt x="8" y="260"/>
                    <a:pt x="4" y="259"/>
                  </a:cubicBezTo>
                  <a:cubicBezTo>
                    <a:pt x="1" y="257"/>
                    <a:pt x="3" y="256"/>
                    <a:pt x="1" y="249"/>
                  </a:cubicBezTo>
                  <a:cubicBezTo>
                    <a:pt x="0" y="242"/>
                    <a:pt x="1" y="238"/>
                    <a:pt x="2" y="233"/>
                  </a:cubicBezTo>
                  <a:cubicBezTo>
                    <a:pt x="3" y="228"/>
                    <a:pt x="5" y="216"/>
                    <a:pt x="7" y="203"/>
                  </a:cubicBezTo>
                  <a:cubicBezTo>
                    <a:pt x="9" y="191"/>
                    <a:pt x="14" y="168"/>
                    <a:pt x="15" y="165"/>
                  </a:cubicBezTo>
                  <a:cubicBezTo>
                    <a:pt x="17" y="162"/>
                    <a:pt x="16" y="152"/>
                    <a:pt x="16" y="146"/>
                  </a:cubicBezTo>
                  <a:cubicBezTo>
                    <a:pt x="16" y="140"/>
                    <a:pt x="15" y="122"/>
                    <a:pt x="15" y="120"/>
                  </a:cubicBezTo>
                  <a:cubicBezTo>
                    <a:pt x="15" y="118"/>
                    <a:pt x="12" y="118"/>
                    <a:pt x="9" y="117"/>
                  </a:cubicBezTo>
                  <a:cubicBezTo>
                    <a:pt x="7" y="116"/>
                    <a:pt x="11" y="93"/>
                    <a:pt x="11" y="89"/>
                  </a:cubicBezTo>
                  <a:cubicBezTo>
                    <a:pt x="12" y="84"/>
                    <a:pt x="16" y="82"/>
                    <a:pt x="20" y="81"/>
                  </a:cubicBezTo>
                  <a:cubicBezTo>
                    <a:pt x="25" y="79"/>
                    <a:pt x="32" y="77"/>
                    <a:pt x="35" y="75"/>
                  </a:cubicBezTo>
                  <a:cubicBezTo>
                    <a:pt x="39" y="74"/>
                    <a:pt x="34" y="70"/>
                    <a:pt x="31" y="57"/>
                  </a:cubicBezTo>
                  <a:cubicBezTo>
                    <a:pt x="28" y="46"/>
                    <a:pt x="34" y="31"/>
                    <a:pt x="38" y="21"/>
                  </a:cubicBezTo>
                  <a:cubicBezTo>
                    <a:pt x="42" y="9"/>
                    <a:pt x="54" y="0"/>
                    <a:pt x="67" y="8"/>
                  </a:cubicBezTo>
                  <a:cubicBezTo>
                    <a:pt x="71" y="10"/>
                    <a:pt x="79" y="22"/>
                    <a:pt x="85" y="43"/>
                  </a:cubicBezTo>
                  <a:cubicBezTo>
                    <a:pt x="90" y="57"/>
                    <a:pt x="80" y="77"/>
                    <a:pt x="102" y="77"/>
                  </a:cubicBezTo>
                  <a:cubicBezTo>
                    <a:pt x="106" y="77"/>
                    <a:pt x="114" y="102"/>
                    <a:pt x="115" y="107"/>
                  </a:cubicBezTo>
                  <a:cubicBezTo>
                    <a:pt x="117" y="113"/>
                    <a:pt x="113" y="114"/>
                    <a:pt x="110" y="115"/>
                  </a:cubicBezTo>
                  <a:cubicBezTo>
                    <a:pt x="107" y="116"/>
                    <a:pt x="110" y="136"/>
                    <a:pt x="110" y="140"/>
                  </a:cubicBezTo>
                  <a:cubicBezTo>
                    <a:pt x="110" y="145"/>
                    <a:pt x="114" y="159"/>
                    <a:pt x="115" y="162"/>
                  </a:cubicBezTo>
                  <a:cubicBezTo>
                    <a:pt x="116" y="166"/>
                    <a:pt x="123" y="196"/>
                    <a:pt x="125" y="207"/>
                  </a:cubicBezTo>
                  <a:cubicBezTo>
                    <a:pt x="127" y="219"/>
                    <a:pt x="130" y="229"/>
                    <a:pt x="131" y="233"/>
                  </a:cubicBezTo>
                  <a:cubicBezTo>
                    <a:pt x="132" y="237"/>
                    <a:pt x="131" y="243"/>
                    <a:pt x="130" y="248"/>
                  </a:cubicBezTo>
                  <a:cubicBezTo>
                    <a:pt x="130" y="253"/>
                    <a:pt x="129" y="254"/>
                    <a:pt x="128" y="254"/>
                  </a:cubicBezTo>
                  <a:cubicBezTo>
                    <a:pt x="127" y="255"/>
                    <a:pt x="121" y="259"/>
                    <a:pt x="119" y="259"/>
                  </a:cubicBezTo>
                  <a:cubicBezTo>
                    <a:pt x="118" y="259"/>
                    <a:pt x="117" y="257"/>
                    <a:pt x="116" y="255"/>
                  </a:cubicBezTo>
                  <a:cubicBezTo>
                    <a:pt x="115" y="253"/>
                    <a:pt x="115" y="253"/>
                    <a:pt x="117" y="252"/>
                  </a:cubicBezTo>
                  <a:cubicBezTo>
                    <a:pt x="118" y="250"/>
                    <a:pt x="118" y="247"/>
                    <a:pt x="117" y="242"/>
                  </a:cubicBezTo>
                  <a:cubicBezTo>
                    <a:pt x="117" y="236"/>
                    <a:pt x="117" y="237"/>
                    <a:pt x="119" y="232"/>
                  </a:cubicBezTo>
                  <a:cubicBezTo>
                    <a:pt x="120" y="227"/>
                    <a:pt x="119" y="227"/>
                    <a:pt x="117" y="218"/>
                  </a:cubicBezTo>
                  <a:cubicBezTo>
                    <a:pt x="115" y="209"/>
                    <a:pt x="107" y="188"/>
                    <a:pt x="103" y="179"/>
                  </a:cubicBezTo>
                  <a:cubicBezTo>
                    <a:pt x="99" y="169"/>
                    <a:pt x="98" y="163"/>
                    <a:pt x="98" y="159"/>
                  </a:cubicBezTo>
                  <a:cubicBezTo>
                    <a:pt x="98" y="155"/>
                    <a:pt x="96" y="139"/>
                    <a:pt x="95" y="125"/>
                  </a:cubicBezTo>
                  <a:cubicBezTo>
                    <a:pt x="95" y="111"/>
                    <a:pt x="92" y="138"/>
                    <a:pt x="92" y="145"/>
                  </a:cubicBezTo>
                  <a:cubicBezTo>
                    <a:pt x="93" y="153"/>
                    <a:pt x="93" y="161"/>
                    <a:pt x="94" y="166"/>
                  </a:cubicBezTo>
                  <a:cubicBezTo>
                    <a:pt x="95" y="171"/>
                    <a:pt x="101" y="189"/>
                    <a:pt x="104" y="202"/>
                  </a:cubicBezTo>
                  <a:cubicBezTo>
                    <a:pt x="107" y="215"/>
                    <a:pt x="109" y="246"/>
                    <a:pt x="109" y="251"/>
                  </a:cubicBezTo>
                  <a:cubicBezTo>
                    <a:pt x="109" y="255"/>
                    <a:pt x="108" y="257"/>
                    <a:pt x="106" y="257"/>
                  </a:cubicBezTo>
                  <a:cubicBezTo>
                    <a:pt x="105" y="257"/>
                    <a:pt x="104" y="258"/>
                    <a:pt x="103" y="262"/>
                  </a:cubicBezTo>
                  <a:cubicBezTo>
                    <a:pt x="102" y="266"/>
                    <a:pt x="95" y="303"/>
                    <a:pt x="95" y="303"/>
                  </a:cubicBezTo>
                  <a:cubicBezTo>
                    <a:pt x="95" y="303"/>
                    <a:pt x="94" y="308"/>
                    <a:pt x="94" y="314"/>
                  </a:cubicBezTo>
                  <a:close/>
                  <a:moveTo>
                    <a:pt x="33" y="147"/>
                  </a:moveTo>
                  <a:cubicBezTo>
                    <a:pt x="33" y="147"/>
                    <a:pt x="33" y="141"/>
                    <a:pt x="31" y="135"/>
                  </a:cubicBezTo>
                  <a:cubicBezTo>
                    <a:pt x="30" y="130"/>
                    <a:pt x="30" y="131"/>
                    <a:pt x="30" y="138"/>
                  </a:cubicBezTo>
                  <a:cubicBezTo>
                    <a:pt x="30" y="145"/>
                    <a:pt x="32" y="160"/>
                    <a:pt x="32" y="162"/>
                  </a:cubicBezTo>
                  <a:cubicBezTo>
                    <a:pt x="32" y="165"/>
                    <a:pt x="33" y="164"/>
                    <a:pt x="33" y="158"/>
                  </a:cubicBezTo>
                  <a:cubicBezTo>
                    <a:pt x="34" y="153"/>
                    <a:pt x="33" y="147"/>
                    <a:pt x="33" y="147"/>
                  </a:cubicBezTo>
                  <a:close/>
                </a:path>
              </a:pathLst>
            </a:custGeom>
            <a:grpFill/>
            <a:ln w="3175" cap="flat">
              <a:noFill/>
              <a:prstDash val="solid"/>
              <a:miter lim="800000"/>
              <a:headEnd/>
              <a:tailEnd/>
            </a:ln>
          </p:spPr>
          <p:txBody>
            <a:bodyPr/>
            <a:lstStyle/>
            <a:p>
              <a:endParaRPr lang="en-US" sz="2400"/>
            </a:p>
          </p:txBody>
        </p:sp>
      </p:grpSp>
      <p:sp>
        <p:nvSpPr>
          <p:cNvPr id="26" name="Footer Placeholder 3">
            <a:extLst>
              <a:ext uri="{FF2B5EF4-FFF2-40B4-BE49-F238E27FC236}">
                <a16:creationId xmlns:a16="http://schemas.microsoft.com/office/drawing/2014/main" id="{A6FB98D0-7311-435A-B55C-B81D0707C7D2}"/>
              </a:ext>
            </a:extLst>
          </p:cNvPr>
          <p:cNvSpPr>
            <a:spLocks noGrp="1"/>
          </p:cNvSpPr>
          <p:nvPr>
            <p:ph type="ftr" sz="quarter" idx="3"/>
          </p:nvPr>
        </p:nvSpPr>
        <p:spPr>
          <a:xfrm>
            <a:off x="0" y="6629400"/>
            <a:ext cx="12192000" cy="228600"/>
          </a:xfrm>
          <a:solidFill>
            <a:schemeClr val="bg2">
              <a:lumMod val="75000"/>
            </a:schemeClr>
          </a:solidFill>
        </p:spPr>
        <p:txBody>
          <a:bodyPr/>
          <a:lstStyle/>
          <a:p>
            <a:r>
              <a:rPr lang="en-US"/>
              <a:t>KP Architecture Review Board          © 2019 Kaiser Permanente          Confidential - Internal Use Only</a:t>
            </a:r>
          </a:p>
        </p:txBody>
      </p:sp>
      <p:sp>
        <p:nvSpPr>
          <p:cNvPr id="3" name="Cloud 2">
            <a:extLst>
              <a:ext uri="{FF2B5EF4-FFF2-40B4-BE49-F238E27FC236}">
                <a16:creationId xmlns:a16="http://schemas.microsoft.com/office/drawing/2014/main" id="{49CBF442-C4D6-4C9D-B6FE-0CCE2C5B81EE}"/>
              </a:ext>
            </a:extLst>
          </p:cNvPr>
          <p:cNvSpPr/>
          <p:nvPr/>
        </p:nvSpPr>
        <p:spPr>
          <a:xfrm>
            <a:off x="6654772" y="473264"/>
            <a:ext cx="2743592" cy="913596"/>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Environment stability a problem.  May be down for two days.  DE Tool hangs.</a:t>
            </a:r>
            <a:endParaRPr lang="en-US" sz="1100">
              <a:solidFill>
                <a:schemeClr val="tx1">
                  <a:lumMod val="75000"/>
                  <a:lumOff val="25000"/>
                </a:schemeClr>
              </a:solidFill>
            </a:endParaRPr>
          </a:p>
        </p:txBody>
      </p:sp>
      <p:sp>
        <p:nvSpPr>
          <p:cNvPr id="5" name="Cloud 4">
            <a:extLst>
              <a:ext uri="{FF2B5EF4-FFF2-40B4-BE49-F238E27FC236}">
                <a16:creationId xmlns:a16="http://schemas.microsoft.com/office/drawing/2014/main" id="{860677C2-CEB5-49F7-A39F-84239E2EC847}"/>
              </a:ext>
            </a:extLst>
          </p:cNvPr>
          <p:cNvSpPr/>
          <p:nvPr/>
        </p:nvSpPr>
        <p:spPr>
          <a:xfrm>
            <a:off x="9371694" y="461118"/>
            <a:ext cx="3721346" cy="1428958"/>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Automated provisioning of environments not there yet.  Not a seamless process.  Not enough transparency to the environment provisioning, and costs.</a:t>
            </a:r>
          </a:p>
        </p:txBody>
      </p:sp>
      <p:sp>
        <p:nvSpPr>
          <p:cNvPr id="6" name="Cloud 5">
            <a:extLst>
              <a:ext uri="{FF2B5EF4-FFF2-40B4-BE49-F238E27FC236}">
                <a16:creationId xmlns:a16="http://schemas.microsoft.com/office/drawing/2014/main" id="{8A302381-502F-4A60-ACDF-CB47BE1C9D9A}"/>
              </a:ext>
            </a:extLst>
          </p:cNvPr>
          <p:cNvSpPr/>
          <p:nvPr/>
        </p:nvSpPr>
        <p:spPr>
          <a:xfrm>
            <a:off x="9321180" y="3642714"/>
            <a:ext cx="3537219" cy="913596"/>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Queries unable to complete.  Could not find cause.  Suggested to partition, etc.: not practical at scale.</a:t>
            </a:r>
          </a:p>
        </p:txBody>
      </p:sp>
      <p:sp>
        <p:nvSpPr>
          <p:cNvPr id="8" name="Cloud 7">
            <a:extLst>
              <a:ext uri="{FF2B5EF4-FFF2-40B4-BE49-F238E27FC236}">
                <a16:creationId xmlns:a16="http://schemas.microsoft.com/office/drawing/2014/main" id="{F543737F-DF88-4A8E-9341-F9A4493FF998}"/>
              </a:ext>
            </a:extLst>
          </p:cNvPr>
          <p:cNvSpPr/>
          <p:nvPr/>
        </p:nvSpPr>
        <p:spPr>
          <a:xfrm>
            <a:off x="7804324" y="5135587"/>
            <a:ext cx="3025036" cy="1428958"/>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Envisioned managed data warehouse with less dependency on IT plus more capabilities.  Bill it to the end user.  So far not the case.</a:t>
            </a:r>
          </a:p>
        </p:txBody>
      </p:sp>
      <p:sp>
        <p:nvSpPr>
          <p:cNvPr id="24" name="Cloud 23">
            <a:extLst>
              <a:ext uri="{FF2B5EF4-FFF2-40B4-BE49-F238E27FC236}">
                <a16:creationId xmlns:a16="http://schemas.microsoft.com/office/drawing/2014/main" id="{4EAA9712-91D1-43E7-B2D7-640FDD48A5DB}"/>
              </a:ext>
            </a:extLst>
          </p:cNvPr>
          <p:cNvSpPr/>
          <p:nvPr/>
        </p:nvSpPr>
        <p:spPr>
          <a:xfrm>
            <a:off x="1918867" y="544574"/>
            <a:ext cx="3780181" cy="1171277"/>
          </a:xfrm>
          <a:prstGeom prst="cloud">
            <a:avLst/>
          </a:prstGeom>
          <a:ln/>
        </p:spPr>
        <p:style>
          <a:lnRef idx="2">
            <a:schemeClr val="accent6"/>
          </a:lnRef>
          <a:fillRef idx="1">
            <a:schemeClr val="lt1"/>
          </a:fillRef>
          <a:effectRef idx="0">
            <a:schemeClr val="accent6"/>
          </a:effectRef>
          <a:fontRef idx="minor">
            <a:schemeClr val="dk1"/>
          </a:fontRef>
        </p:style>
        <p:txBody>
          <a:bodyPr wrap="square">
            <a:spAutoFit/>
          </a:bodyPr>
          <a:lstStyle/>
          <a:p>
            <a:r>
              <a:rPr lang="en-US" sz="1100">
                <a:solidFill>
                  <a:schemeClr val="tx1">
                    <a:lumMod val="75000"/>
                    <a:lumOff val="25000"/>
                  </a:schemeClr>
                </a:solidFill>
                <a:latin typeface="Calibri" panose="020F0502020204030204" pitchFamily="34" charset="0"/>
              </a:rPr>
              <a:t>Recently released data engineering pipeline is not stable. Audit Balance and Control, Job Scheduler, Tagging and Security tools are still in development.</a:t>
            </a:r>
          </a:p>
        </p:txBody>
      </p:sp>
      <p:sp>
        <p:nvSpPr>
          <p:cNvPr id="25" name="Cloud Callout 24"/>
          <p:cNvSpPr/>
          <p:nvPr/>
        </p:nvSpPr>
        <p:spPr>
          <a:xfrm>
            <a:off x="1783981" y="1540340"/>
            <a:ext cx="2518249" cy="989821"/>
          </a:xfrm>
          <a:prstGeom prst="cloudCallout">
            <a:avLst>
              <a:gd name="adj1" fmla="val 51271"/>
              <a:gd name="adj2" fmla="val 84479"/>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a:solidFill>
                  <a:schemeClr val="tx1"/>
                </a:solidFill>
                <a:latin typeface="+mj-lt"/>
                <a:cs typeface="Calibri"/>
              </a:rPr>
              <a:t>Data is available on the platform.</a:t>
            </a:r>
          </a:p>
        </p:txBody>
      </p:sp>
      <p:sp>
        <p:nvSpPr>
          <p:cNvPr id="28" name="Cloud Callout 27"/>
          <p:cNvSpPr/>
          <p:nvPr/>
        </p:nvSpPr>
        <p:spPr>
          <a:xfrm>
            <a:off x="1102210" y="2883364"/>
            <a:ext cx="2518249" cy="1129163"/>
          </a:xfrm>
          <a:prstGeom prst="cloudCallout">
            <a:avLst>
              <a:gd name="adj1" fmla="val 65588"/>
              <a:gd name="adj2" fmla="val 39933"/>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dirty="0">
                <a:solidFill>
                  <a:schemeClr val="tx1"/>
                </a:solidFill>
                <a:latin typeface="+mj-lt"/>
                <a:cs typeface="Calibri"/>
              </a:rPr>
              <a:t>Data is refreshed at the required frequency.</a:t>
            </a:r>
          </a:p>
        </p:txBody>
      </p:sp>
      <p:sp>
        <p:nvSpPr>
          <p:cNvPr id="29" name="Cloud Callout 28"/>
          <p:cNvSpPr/>
          <p:nvPr/>
        </p:nvSpPr>
        <p:spPr>
          <a:xfrm>
            <a:off x="1270688" y="4311495"/>
            <a:ext cx="2518248" cy="1129163"/>
          </a:xfrm>
          <a:prstGeom prst="cloudCallout">
            <a:avLst>
              <a:gd name="adj1" fmla="val 60108"/>
              <a:gd name="adj2" fmla="val -59416"/>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a:solidFill>
                  <a:schemeClr val="tx1"/>
                </a:solidFill>
                <a:latin typeface="+mj-lt"/>
                <a:cs typeface="Calibri"/>
              </a:rPr>
              <a:t>When accessed, surface data from the correct layer.</a:t>
            </a:r>
          </a:p>
        </p:txBody>
      </p:sp>
      <p:sp>
        <p:nvSpPr>
          <p:cNvPr id="30" name="Cloud Callout 29"/>
          <p:cNvSpPr/>
          <p:nvPr/>
        </p:nvSpPr>
        <p:spPr>
          <a:xfrm>
            <a:off x="4508910" y="1092249"/>
            <a:ext cx="2855021" cy="1479312"/>
          </a:xfrm>
          <a:prstGeom prst="cloudCallout">
            <a:avLst>
              <a:gd name="adj1" fmla="val -10515"/>
              <a:gd name="adj2" fmla="val 76933"/>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dirty="0">
                <a:solidFill>
                  <a:schemeClr val="tx1"/>
                </a:solidFill>
                <a:latin typeface="+mj-lt"/>
                <a:cs typeface="Calibri"/>
              </a:rPr>
              <a:t>Tools required to access the data are available and integrated.</a:t>
            </a:r>
          </a:p>
        </p:txBody>
      </p:sp>
      <p:sp>
        <p:nvSpPr>
          <p:cNvPr id="31" name="Cloud Callout 30"/>
          <p:cNvSpPr/>
          <p:nvPr/>
        </p:nvSpPr>
        <p:spPr>
          <a:xfrm>
            <a:off x="7652770" y="1405255"/>
            <a:ext cx="2458653" cy="1162924"/>
          </a:xfrm>
          <a:prstGeom prst="cloudCallout">
            <a:avLst>
              <a:gd name="adj1" fmla="val -59981"/>
              <a:gd name="adj2" fmla="val 69649"/>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a:solidFill>
                  <a:schemeClr val="tx1"/>
                </a:solidFill>
                <a:latin typeface="+mj-lt"/>
                <a:cs typeface="Calibri"/>
              </a:rPr>
              <a:t>Data pipelines are scalable and repeatable.</a:t>
            </a:r>
          </a:p>
        </p:txBody>
      </p:sp>
      <p:sp>
        <p:nvSpPr>
          <p:cNvPr id="32" name="Cloud Callout 31"/>
          <p:cNvSpPr/>
          <p:nvPr/>
        </p:nvSpPr>
        <p:spPr>
          <a:xfrm>
            <a:off x="7844450" y="2848465"/>
            <a:ext cx="3054489" cy="1123833"/>
          </a:xfrm>
          <a:prstGeom prst="cloudCallout">
            <a:avLst>
              <a:gd name="adj1" fmla="val -60451"/>
              <a:gd name="adj2" fmla="val -2147"/>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a:solidFill>
                  <a:schemeClr val="tx1"/>
                </a:solidFill>
                <a:latin typeface="+mj-lt"/>
                <a:cs typeface="Calibri"/>
              </a:rPr>
              <a:t>Platform is available, responsive, and highly performant.</a:t>
            </a:r>
          </a:p>
        </p:txBody>
      </p:sp>
      <p:sp>
        <p:nvSpPr>
          <p:cNvPr id="33" name="Cloud Callout 32"/>
          <p:cNvSpPr/>
          <p:nvPr/>
        </p:nvSpPr>
        <p:spPr>
          <a:xfrm>
            <a:off x="3402429" y="5157775"/>
            <a:ext cx="1921915" cy="1129163"/>
          </a:xfrm>
          <a:prstGeom prst="cloudCallout">
            <a:avLst>
              <a:gd name="adj1" fmla="val 766"/>
              <a:gd name="adj2" fmla="val -108853"/>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dirty="0">
                <a:solidFill>
                  <a:schemeClr val="tx1"/>
                </a:solidFill>
                <a:latin typeface="+mj-lt"/>
                <a:cs typeface="Calibri"/>
              </a:rPr>
              <a:t>Automated testing and validation.</a:t>
            </a:r>
          </a:p>
        </p:txBody>
      </p:sp>
      <p:sp>
        <p:nvSpPr>
          <p:cNvPr id="34" name="Cloud Callout 33"/>
          <p:cNvSpPr/>
          <p:nvPr/>
        </p:nvSpPr>
        <p:spPr>
          <a:xfrm>
            <a:off x="5599197" y="5098797"/>
            <a:ext cx="2643543" cy="1401857"/>
          </a:xfrm>
          <a:prstGeom prst="cloudCallout">
            <a:avLst>
              <a:gd name="adj1" fmla="val -23239"/>
              <a:gd name="adj2" fmla="val -90831"/>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dirty="0">
                <a:solidFill>
                  <a:schemeClr val="tx1"/>
                </a:solidFill>
                <a:latin typeface="+mj-lt"/>
                <a:cs typeface="Calibri"/>
              </a:rPr>
              <a:t>Data and functional parity to existing solution.</a:t>
            </a:r>
          </a:p>
        </p:txBody>
      </p:sp>
      <p:sp>
        <p:nvSpPr>
          <p:cNvPr id="35" name="Cloud Callout 34"/>
          <p:cNvSpPr/>
          <p:nvPr/>
        </p:nvSpPr>
        <p:spPr>
          <a:xfrm>
            <a:off x="7939059" y="4141644"/>
            <a:ext cx="1848600" cy="929089"/>
          </a:xfrm>
          <a:prstGeom prst="cloudCallout">
            <a:avLst>
              <a:gd name="adj1" fmla="val -72146"/>
              <a:gd name="adj2" fmla="val -63157"/>
            </a:avLst>
          </a:prstGeom>
          <a:solidFill>
            <a:schemeClr val="accent1">
              <a:lumMod val="20000"/>
              <a:lumOff val="80000"/>
            </a:schemeClr>
          </a:solidFill>
          <a:ln>
            <a:solidFill>
              <a:schemeClr val="bg2">
                <a:lumMod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1600">
                <a:solidFill>
                  <a:schemeClr val="tx1"/>
                </a:solidFill>
                <a:latin typeface="+mj-lt"/>
                <a:cs typeface="Calibri"/>
              </a:rPr>
              <a:t>Self-service enabled.</a:t>
            </a:r>
          </a:p>
        </p:txBody>
      </p:sp>
    </p:spTree>
    <p:custDataLst>
      <p:tags r:id="rId1"/>
    </p:custDataLst>
    <p:extLst>
      <p:ext uri="{BB962C8B-B14F-4D97-AF65-F5344CB8AC3E}">
        <p14:creationId xmlns:p14="http://schemas.microsoft.com/office/powerpoint/2010/main" val="1907563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Footer Placeholder 2"/>
          <p:cNvSpPr>
            <a:spLocks noGrp="1"/>
          </p:cNvSpPr>
          <p:nvPr>
            <p:ph type="ftr" sz="quarter" idx="3"/>
          </p:nvPr>
        </p:nvSpPr>
        <p:spPr/>
        <p:txBody>
          <a:bodyPr/>
          <a:lstStyle/>
          <a:p>
            <a:r>
              <a:rPr lang="en-US" smtClean="0"/>
              <a:t>KP Architecture Review Board          © 2019 Kaiser Permanente          Confidential - Internal Use Only</a:t>
            </a:r>
            <a:endParaRPr lang="en-US"/>
          </a:p>
        </p:txBody>
      </p:sp>
      <p:sp>
        <p:nvSpPr>
          <p:cNvPr id="4" name="TextBox 3"/>
          <p:cNvSpPr txBox="1"/>
          <p:nvPr/>
        </p:nvSpPr>
        <p:spPr>
          <a:xfrm>
            <a:off x="772732" y="1648496"/>
            <a:ext cx="9775065" cy="3046988"/>
          </a:xfrm>
          <a:prstGeom prst="rect">
            <a:avLst/>
          </a:prstGeom>
          <a:noFill/>
        </p:spPr>
        <p:txBody>
          <a:bodyPr wrap="square" rtlCol="0">
            <a:spAutoFit/>
          </a:bodyPr>
          <a:lstStyle/>
          <a:p>
            <a:r>
              <a:rPr lang="en-US" sz="2400" dirty="0" smtClean="0"/>
              <a:t>Review and finalize key recommendations</a:t>
            </a:r>
          </a:p>
          <a:p>
            <a:pPr marL="800100" lvl="1" indent="-342900">
              <a:buFont typeface="Arial" panose="020B0604020202020204" pitchFamily="34" charset="0"/>
              <a:buChar char="•"/>
            </a:pPr>
            <a:r>
              <a:rPr lang="en-US" sz="2400" dirty="0" smtClean="0"/>
              <a:t>Choose right-fit technology option with KP specific criteria to meet Tenant needs</a:t>
            </a:r>
          </a:p>
          <a:p>
            <a:pPr marL="800100" lvl="1" indent="-342900">
              <a:buFont typeface="Arial" panose="020B0604020202020204" pitchFamily="34" charset="0"/>
              <a:buChar char="•"/>
            </a:pPr>
            <a:r>
              <a:rPr lang="en-US" sz="2400" dirty="0" smtClean="0"/>
              <a:t>Deep-dive in to the different toolkits, compare with industry tools and suggest way-forward</a:t>
            </a:r>
          </a:p>
          <a:p>
            <a:pPr marL="800100" lvl="1" indent="-342900">
              <a:buFont typeface="Arial" panose="020B0604020202020204" pitchFamily="34" charset="0"/>
              <a:buChar char="•"/>
            </a:pPr>
            <a:r>
              <a:rPr lang="en-US" sz="2400" dirty="0" smtClean="0"/>
              <a:t>Review engagement model for Tenant collaboration to delivery business benefits and outcomes</a:t>
            </a:r>
          </a:p>
          <a:p>
            <a:pPr marL="342900" indent="-342900">
              <a:buFont typeface="Arial" panose="020B0604020202020204" pitchFamily="34" charset="0"/>
              <a:buChar char="•"/>
            </a:pPr>
            <a:r>
              <a:rPr lang="en-US" sz="2400" dirty="0" smtClean="0"/>
              <a:t>Develop actionable implementation roadmap</a:t>
            </a:r>
            <a:endParaRPr lang="en-US" sz="2400" dirty="0"/>
          </a:p>
        </p:txBody>
      </p:sp>
    </p:spTree>
    <p:extLst>
      <p:ext uri="{BB962C8B-B14F-4D97-AF65-F5344CB8AC3E}">
        <p14:creationId xmlns:p14="http://schemas.microsoft.com/office/powerpoint/2010/main" val="3695714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D63630-9436-43B6-A0A7-D2ACCFAF2516}"/>
              </a:ext>
            </a:extLst>
          </p:cNvPr>
          <p:cNvSpPr>
            <a:spLocks noGrp="1"/>
          </p:cNvSpPr>
          <p:nvPr>
            <p:ph type="title"/>
          </p:nvPr>
        </p:nvSpPr>
        <p:spPr/>
        <p:txBody>
          <a:bodyPr/>
          <a:lstStyle/>
          <a:p>
            <a:r>
              <a:rPr lang="en-US"/>
              <a:t>Architecture Review</a:t>
            </a:r>
          </a:p>
        </p:txBody>
      </p:sp>
      <p:sp>
        <p:nvSpPr>
          <p:cNvPr id="5" name="Text Placeholder 4">
            <a:extLst>
              <a:ext uri="{FF2B5EF4-FFF2-40B4-BE49-F238E27FC236}">
                <a16:creationId xmlns:a16="http://schemas.microsoft.com/office/drawing/2014/main" id="{8D890863-561A-42DE-AB1B-475FF5939E3E}"/>
              </a:ext>
            </a:extLst>
          </p:cNvPr>
          <p:cNvSpPr>
            <a:spLocks noGrp="1"/>
          </p:cNvSpPr>
          <p:nvPr>
            <p:ph type="body" idx="1"/>
          </p:nvPr>
        </p:nvSpPr>
        <p:spPr/>
        <p:txBody>
          <a:bodyPr/>
          <a:lstStyle/>
          <a:p>
            <a:r>
              <a:rPr lang="en-US"/>
              <a:t>KP ARB Review Analytics 2.0</a:t>
            </a:r>
          </a:p>
        </p:txBody>
      </p:sp>
      <p:sp>
        <p:nvSpPr>
          <p:cNvPr id="3" name="Footer Placeholder 2">
            <a:extLst>
              <a:ext uri="{FF2B5EF4-FFF2-40B4-BE49-F238E27FC236}">
                <a16:creationId xmlns:a16="http://schemas.microsoft.com/office/drawing/2014/main" id="{7E049E3C-95BE-45B9-B832-4A36874477CB}"/>
              </a:ext>
            </a:extLst>
          </p:cNvPr>
          <p:cNvSpPr>
            <a:spLocks noGrp="1"/>
          </p:cNvSpPr>
          <p:nvPr>
            <p:ph type="ftr" sz="quarter" idx="3"/>
          </p:nvPr>
        </p:nvSpPr>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9370820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7883" y="0"/>
            <a:ext cx="12192000" cy="685800"/>
          </a:xfrm>
        </p:spPr>
        <p:txBody>
          <a:bodyPr>
            <a:normAutofit/>
          </a:bodyPr>
          <a:lstStyle/>
          <a:p>
            <a:r>
              <a:rPr lang="en-US" sz="2800" b="1"/>
              <a:t>Business </a:t>
            </a:r>
            <a:r>
              <a:rPr lang="en-US"/>
              <a:t>Case </a:t>
            </a:r>
            <a:r>
              <a:rPr lang="en-US" sz="2800" b="1"/>
              <a:t>Investment Drivers</a:t>
            </a:r>
          </a:p>
        </p:txBody>
      </p:sp>
      <p:sp>
        <p:nvSpPr>
          <p:cNvPr id="2" name="Footer Placeholder 1"/>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CBE7B9F-BB0A-4AC8-9438-75B65B9CC855}"/>
              </a:ext>
            </a:extLst>
          </p:cNvPr>
          <p:cNvGraphicFramePr>
            <a:graphicFrameLocks noGrp="1"/>
          </p:cNvGraphicFramePr>
          <p:nvPr>
            <p:extLst>
              <p:ext uri="{D42A27DB-BD31-4B8C-83A1-F6EECF244321}">
                <p14:modId xmlns:p14="http://schemas.microsoft.com/office/powerpoint/2010/main" val="4273111948"/>
              </p:ext>
            </p:extLst>
          </p:nvPr>
        </p:nvGraphicFramePr>
        <p:xfrm>
          <a:off x="-1" y="838200"/>
          <a:ext cx="12192001" cy="4023360"/>
        </p:xfrm>
        <a:graphic>
          <a:graphicData uri="http://schemas.openxmlformats.org/drawingml/2006/table">
            <a:tbl>
              <a:tblPr firstCol="1"/>
              <a:tblGrid>
                <a:gridCol w="1088854">
                  <a:extLst>
                    <a:ext uri="{9D8B030D-6E8A-4147-A177-3AD203B41FA5}">
                      <a16:colId xmlns:a16="http://schemas.microsoft.com/office/drawing/2014/main" val="1378282324"/>
                    </a:ext>
                  </a:extLst>
                </a:gridCol>
                <a:gridCol w="11103147">
                  <a:extLst>
                    <a:ext uri="{9D8B030D-6E8A-4147-A177-3AD203B41FA5}">
                      <a16:colId xmlns:a16="http://schemas.microsoft.com/office/drawing/2014/main" val="1583230361"/>
                    </a:ext>
                  </a:extLst>
                </a:gridCol>
              </a:tblGrid>
              <a:tr h="4023360">
                <a:tc>
                  <a:txBody>
                    <a:bodyPr/>
                    <a:lstStyle>
                      <a:lvl1pPr defTabSz="966788">
                        <a:spcBef>
                          <a:spcPct val="40000"/>
                        </a:spcBef>
                        <a:buClr>
                          <a:srgbClr val="006699"/>
                        </a:buClr>
                        <a:buSzPct val="59000"/>
                        <a:buFont typeface="Wingdings" panose="05000000000000000000" pitchFamily="2" charset="2"/>
                        <a:defRPr sz="1200">
                          <a:solidFill>
                            <a:schemeClr val="tx1"/>
                          </a:solidFill>
                          <a:latin typeface="Arial" panose="020B0604020202020204" pitchFamily="34" charset="0"/>
                          <a:ea typeface="ＭＳ Ｐゴシック" panose="020B0600070205080204" pitchFamily="34" charset="-128"/>
                        </a:defRPr>
                      </a:lvl1pPr>
                      <a:lvl2pPr marL="37931725" indent="-37474525" defTabSz="966788">
                        <a:spcBef>
                          <a:spcPct val="40000"/>
                        </a:spcBef>
                        <a:buClr>
                          <a:srgbClr val="006699"/>
                        </a:buClr>
                        <a:buSzPct val="59000"/>
                        <a:buFont typeface="Wingdings" panose="05000000000000000000" pitchFamily="2" charset="2"/>
                        <a:defRPr sz="1000">
                          <a:solidFill>
                            <a:schemeClr val="tx1"/>
                          </a:solidFill>
                          <a:latin typeface="Arial" panose="020B0604020202020204" pitchFamily="34" charset="0"/>
                          <a:ea typeface="ＭＳ Ｐゴシック" panose="020B0600070205080204" pitchFamily="34" charset="-128"/>
                        </a:defRPr>
                      </a:lvl2pPr>
                      <a:lvl3pPr>
                        <a:spcBef>
                          <a:spcPct val="40000"/>
                        </a:spcBef>
                        <a:defRPr sz="1000">
                          <a:solidFill>
                            <a:schemeClr val="tx1"/>
                          </a:solidFill>
                          <a:latin typeface="Arial" panose="020B0604020202020204" pitchFamily="34" charset="0"/>
                          <a:ea typeface="ＭＳ Ｐゴシック" panose="020B0600070205080204" pitchFamily="34" charset="-128"/>
                        </a:defRPr>
                      </a:lvl3pPr>
                      <a:lvl4pPr>
                        <a:spcBef>
                          <a:spcPct val="20000"/>
                        </a:spcBef>
                        <a:defRPr sz="1000">
                          <a:solidFill>
                            <a:schemeClr val="tx1"/>
                          </a:solidFill>
                          <a:latin typeface="Arial" panose="020B0604020202020204" pitchFamily="34" charset="0"/>
                          <a:ea typeface="ＭＳ Ｐゴシック" panose="020B0600070205080204" pitchFamily="34" charset="-128"/>
                        </a:defRPr>
                      </a:lvl4pPr>
                      <a:lvl5pPr>
                        <a:spcBef>
                          <a:spcPct val="20000"/>
                        </a:spcBef>
                        <a:defRPr sz="1700">
                          <a:solidFill>
                            <a:schemeClr val="tx1"/>
                          </a:solidFill>
                          <a:latin typeface="Arial" panose="020B0604020202020204" pitchFamily="34" charset="0"/>
                          <a:ea typeface="ＭＳ Ｐゴシック" panose="020B0600070205080204" pitchFamily="34" charset="-128"/>
                        </a:defRPr>
                      </a:lvl5pPr>
                      <a:lvl6pPr marL="4572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6pPr>
                      <a:lvl7pPr marL="9144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7pPr>
                      <a:lvl8pPr marL="13716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8pPr>
                      <a:lvl9pPr marL="18288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9pPr>
                    </a:lstStyle>
                    <a:p>
                      <a:pPr marL="0" marR="0" lvl="0" indent="0" algn="r" defTabSz="966788" rtl="0" eaLnBrk="0" fontAlgn="base" latinLnBrk="0" hangingPunct="0">
                        <a:lnSpc>
                          <a:spcPct val="100000"/>
                        </a:lnSpc>
                        <a:spcBef>
                          <a:spcPts val="300"/>
                        </a:spcBef>
                        <a:spcAft>
                          <a:spcPct val="0"/>
                        </a:spcAft>
                        <a:buClr>
                          <a:srgbClr val="006699"/>
                        </a:buClr>
                        <a:buSzTx/>
                        <a:buFont typeface="Wingdings" panose="05000000000000000000" pitchFamily="2" charset="2"/>
                        <a:buNone/>
                        <a:tabLst/>
                      </a:pPr>
                      <a:r>
                        <a:rPr kumimoji="0" lang="en-US" altLang="en-US" sz="1400" b="1" i="0" u="none" strike="noStrike" cap="none" normalizeH="0" baseline="0">
                          <a:ln>
                            <a:noFill/>
                          </a:ln>
                          <a:solidFill>
                            <a:schemeClr val="tx1"/>
                          </a:solidFill>
                          <a:effectLst/>
                          <a:latin typeface="+mn-lt"/>
                          <a:ea typeface="ＭＳ Ｐゴシック" panose="020B0600070205080204" pitchFamily="34" charset="-128"/>
                        </a:rPr>
                        <a:t>Investment Drivers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lvl1pPr marL="171450" indent="-171450" defTabSz="966788">
                        <a:spcBef>
                          <a:spcPct val="40000"/>
                        </a:spcBef>
                        <a:buClr>
                          <a:srgbClr val="006699"/>
                        </a:buClr>
                        <a:buSzPct val="59000"/>
                        <a:buFont typeface="Wingdings" panose="05000000000000000000" pitchFamily="2" charset="2"/>
                        <a:defRPr sz="1200">
                          <a:solidFill>
                            <a:schemeClr val="tx1"/>
                          </a:solidFill>
                          <a:latin typeface="Arial" panose="020B0604020202020204" pitchFamily="34" charset="0"/>
                          <a:ea typeface="ＭＳ Ｐゴシック" panose="020B0600070205080204" pitchFamily="34" charset="-128"/>
                        </a:defRPr>
                      </a:lvl1pPr>
                      <a:lvl2pPr marL="541338" indent="-119063" defTabSz="966788">
                        <a:spcBef>
                          <a:spcPct val="40000"/>
                        </a:spcBef>
                        <a:buClr>
                          <a:srgbClr val="006699"/>
                        </a:buClr>
                        <a:buSzPct val="59000"/>
                        <a:buFont typeface="Wingdings" panose="05000000000000000000" pitchFamily="2" charset="2"/>
                        <a:defRPr sz="1000">
                          <a:solidFill>
                            <a:schemeClr val="tx1"/>
                          </a:solidFill>
                          <a:latin typeface="Arial" panose="020B0604020202020204" pitchFamily="34" charset="0"/>
                          <a:ea typeface="ＭＳ Ｐゴシック" panose="020B0600070205080204" pitchFamily="34" charset="-128"/>
                        </a:defRPr>
                      </a:lvl2pPr>
                      <a:lvl3pPr>
                        <a:spcBef>
                          <a:spcPct val="40000"/>
                        </a:spcBef>
                        <a:defRPr sz="1000">
                          <a:solidFill>
                            <a:schemeClr val="tx1"/>
                          </a:solidFill>
                          <a:latin typeface="Arial" panose="020B0604020202020204" pitchFamily="34" charset="0"/>
                          <a:ea typeface="ＭＳ Ｐゴシック" panose="020B0600070205080204" pitchFamily="34" charset="-128"/>
                        </a:defRPr>
                      </a:lvl3pPr>
                      <a:lvl4pPr>
                        <a:spcBef>
                          <a:spcPct val="20000"/>
                        </a:spcBef>
                        <a:defRPr sz="1000">
                          <a:solidFill>
                            <a:schemeClr val="tx1"/>
                          </a:solidFill>
                          <a:latin typeface="Arial" panose="020B0604020202020204" pitchFamily="34" charset="0"/>
                          <a:ea typeface="ＭＳ Ｐゴシック" panose="020B0600070205080204" pitchFamily="34" charset="-128"/>
                        </a:defRPr>
                      </a:lvl4pPr>
                      <a:lvl5pPr>
                        <a:spcBef>
                          <a:spcPct val="20000"/>
                        </a:spcBef>
                        <a:defRPr sz="1700">
                          <a:solidFill>
                            <a:schemeClr val="tx1"/>
                          </a:solidFill>
                          <a:latin typeface="Arial" panose="020B0604020202020204" pitchFamily="34" charset="0"/>
                          <a:ea typeface="ＭＳ Ｐゴシック" panose="020B0600070205080204" pitchFamily="34" charset="-128"/>
                        </a:defRPr>
                      </a:lvl5pPr>
                      <a:lvl6pPr marL="4572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6pPr>
                      <a:lvl7pPr marL="9144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7pPr>
                      <a:lvl8pPr marL="13716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8pPr>
                      <a:lvl9pPr marL="18288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9pPr>
                    </a:lstStyle>
                    <a:p>
                      <a:pPr marL="0" marR="0" lvl="0" indent="0" algn="l" defTabSz="966788" rtl="0" eaLnBrk="0" fontAlgn="base" latinLnBrk="0" hangingPunct="0">
                        <a:lnSpc>
                          <a:spcPct val="95000"/>
                        </a:lnSpc>
                        <a:spcBef>
                          <a:spcPts val="300"/>
                        </a:spcBef>
                        <a:spcAft>
                          <a:spcPct val="0"/>
                        </a:spcAft>
                        <a:buClrTx/>
                        <a:buSzTx/>
                        <a:buFont typeface="Wingdings" panose="05000000000000000000" pitchFamily="2" charset="2"/>
                        <a:buNone/>
                        <a:tabLst/>
                        <a:defRPr/>
                      </a:pPr>
                      <a:r>
                        <a:rPr lang="en-US" sz="1400" b="1" i="0" kern="1200">
                          <a:solidFill>
                            <a:schemeClr val="tx1"/>
                          </a:solidFill>
                          <a:effectLst/>
                          <a:latin typeface="+mn-lt"/>
                          <a:ea typeface="ＭＳ Ｐゴシック" panose="020B0600070205080204" pitchFamily="34" charset="-128"/>
                          <a:cs typeface="+mn-cs"/>
                        </a:rPr>
                        <a:t>Strategic Drivers</a:t>
                      </a:r>
                      <a:endParaRPr lang="en-US" sz="1400" b="1" spc="-65">
                        <a:solidFill>
                          <a:schemeClr val="tx1"/>
                        </a:solidFill>
                        <a:latin typeface="+mn-lt"/>
                        <a:cs typeface="Calibri"/>
                      </a:endParaRP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KP’s Shared Agenda, particularly the Affordability Bold Move, and other strategic initiatives have many unmet data and analytic needs.</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Creating predictive models and taking advantage of other advanced analytic techniques is a significant challenge because KP’s rich data is not readily accessible. Furthermore, analysts lack consistent and enabled technologies for machine learning, deep learning and artificial intelligence.</a:t>
                      </a:r>
                    </a:p>
                    <a:p>
                      <a:pPr marL="0" marR="0" lvl="0" indent="0" algn="l" defTabSz="966788" rtl="0" eaLnBrk="0" fontAlgn="base" latinLnBrk="0" hangingPunct="0">
                        <a:lnSpc>
                          <a:spcPct val="95000"/>
                        </a:lnSpc>
                        <a:spcBef>
                          <a:spcPts val="1200"/>
                        </a:spcBef>
                        <a:spcAft>
                          <a:spcPct val="0"/>
                        </a:spcAft>
                        <a:buClrTx/>
                        <a:buSzTx/>
                        <a:buFont typeface="Wingdings" panose="05000000000000000000" pitchFamily="2" charset="2"/>
                        <a:buNone/>
                        <a:tabLst/>
                        <a:defRPr/>
                      </a:pPr>
                      <a:r>
                        <a:rPr lang="en-US" sz="1400" b="1" i="0" kern="1200">
                          <a:solidFill>
                            <a:schemeClr val="tx1"/>
                          </a:solidFill>
                          <a:effectLst/>
                          <a:latin typeface="+mn-lt"/>
                          <a:ea typeface="ＭＳ Ｐゴシック" panose="020B0600070205080204" pitchFamily="34" charset="-128"/>
                          <a:cs typeface="+mn-cs"/>
                        </a:rPr>
                        <a:t>Operational Drivers</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Complexity of KP’s data infrastructure and processes make it challenging for decision makers to access right insights in a timely fashion. This results in decisions being made without the necessary information.</a:t>
                      </a:r>
                    </a:p>
                    <a:p>
                      <a:pPr marL="0" marR="0" lvl="0" indent="0" algn="l" defTabSz="966788" rtl="0" eaLnBrk="0" fontAlgn="base" latinLnBrk="0" hangingPunct="0">
                        <a:lnSpc>
                          <a:spcPct val="95000"/>
                        </a:lnSpc>
                        <a:spcBef>
                          <a:spcPts val="1200"/>
                        </a:spcBef>
                        <a:spcAft>
                          <a:spcPct val="0"/>
                        </a:spcAft>
                        <a:buClrTx/>
                        <a:buSzTx/>
                        <a:buFont typeface="Wingdings" panose="05000000000000000000" pitchFamily="2" charset="2"/>
                        <a:buNone/>
                        <a:tabLst/>
                        <a:defRPr/>
                      </a:pPr>
                      <a:r>
                        <a:rPr lang="en-US" sz="1400" b="1" i="0" kern="1200">
                          <a:solidFill>
                            <a:schemeClr val="tx1"/>
                          </a:solidFill>
                          <a:effectLst/>
                          <a:latin typeface="+mn-lt"/>
                          <a:ea typeface="ＭＳ Ｐゴシック" panose="020B0600070205080204" pitchFamily="34" charset="-128"/>
                          <a:cs typeface="+mn-cs"/>
                        </a:rPr>
                        <a:t>Financial Drivers</a:t>
                      </a:r>
                      <a:endParaRPr lang="en-US" sz="1400" i="0" kern="1200">
                        <a:solidFill>
                          <a:schemeClr val="tx1"/>
                        </a:solidFill>
                        <a:effectLst/>
                        <a:latin typeface="+mn-lt"/>
                        <a:ea typeface="ＭＳ Ｐゴシック" panose="020B0600070205080204" pitchFamily="34" charset="-128"/>
                        <a:cs typeface="+mn-cs"/>
                      </a:endParaRP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Between the Finance and Decision Support (includes former Management Information Analytics, Decision Support Services and Northwest Data and Information Management Enhancement) departments, there are 25 supported analytic assets; these assets are complex and expensive to support and have a high level of duplication.</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Exorbitant resources, time and effort are required to get consistent, high quality, program-wide data.</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lang="en-US" sz="1400" i="0" kern="1200">
                          <a:solidFill>
                            <a:schemeClr val="tx1"/>
                          </a:solidFill>
                          <a:effectLst/>
                          <a:latin typeface="+mn-lt"/>
                          <a:ea typeface="ＭＳ Ｐゴシック" panose="020B0600070205080204" pitchFamily="34" charset="-128"/>
                          <a:cs typeface="+mn-cs"/>
                        </a:rPr>
                        <a:t>KP’s most valuable analysts spend the majority of their time preparing and cleansing data, instead of driving value by developing new insights.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05150978"/>
                  </a:ext>
                </a:extLst>
              </a:tr>
            </a:tbl>
          </a:graphicData>
        </a:graphic>
      </p:graphicFrame>
    </p:spTree>
    <p:custDataLst>
      <p:tags r:id="rId1"/>
    </p:custDataLst>
    <p:extLst>
      <p:ext uri="{BB962C8B-B14F-4D97-AF65-F5344CB8AC3E}">
        <p14:creationId xmlns:p14="http://schemas.microsoft.com/office/powerpoint/2010/main" val="2593280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7969FADF-14E9-4068-9E7E-26C0BB0AB958}"/>
              </a:ext>
            </a:extLst>
          </p:cNvPr>
          <p:cNvSpPr>
            <a:spLocks noGrp="1" noChangeArrowheads="1"/>
          </p:cNvSpPr>
          <p:nvPr>
            <p:ph type="title"/>
          </p:nvPr>
        </p:nvSpPr>
        <p:spPr>
          <a:solidFill>
            <a:schemeClr val="accent3">
              <a:lumMod val="50000"/>
            </a:schemeClr>
          </a:solidFill>
        </p:spPr>
        <p:txBody>
          <a:bodyPr anchor="ctr">
            <a:normAutofit/>
          </a:bodyPr>
          <a:lstStyle/>
          <a:p>
            <a:r>
              <a:rPr lang="en-US" altLang="en-US"/>
              <a:t>Business Case Executive Summary</a:t>
            </a:r>
          </a:p>
        </p:txBody>
      </p:sp>
      <p:graphicFrame>
        <p:nvGraphicFramePr>
          <p:cNvPr id="5" name="Group 143">
            <a:extLst>
              <a:ext uri="{FF2B5EF4-FFF2-40B4-BE49-F238E27FC236}">
                <a16:creationId xmlns:a16="http://schemas.microsoft.com/office/drawing/2014/main" id="{6FF287C7-B546-4C02-933E-1B2756EA2233}"/>
              </a:ext>
            </a:extLst>
          </p:cNvPr>
          <p:cNvGraphicFramePr>
            <a:graphicFrameLocks noGrp="1"/>
          </p:cNvGraphicFramePr>
          <p:nvPr>
            <p:extLst>
              <p:ext uri="{D42A27DB-BD31-4B8C-83A1-F6EECF244321}">
                <p14:modId xmlns:p14="http://schemas.microsoft.com/office/powerpoint/2010/main" val="1565907715"/>
              </p:ext>
            </p:extLst>
          </p:nvPr>
        </p:nvGraphicFramePr>
        <p:xfrm>
          <a:off x="1" y="685800"/>
          <a:ext cx="12192000" cy="6172200"/>
        </p:xfrm>
        <a:graphic>
          <a:graphicData uri="http://schemas.openxmlformats.org/drawingml/2006/table">
            <a:tbl>
              <a:tblPr firstCol="1">
                <a:tableStyleId>{F2DE63D5-997A-4646-A377-4702673A728D}</a:tableStyleId>
              </a:tblPr>
              <a:tblGrid>
                <a:gridCol w="1004078">
                  <a:extLst>
                    <a:ext uri="{9D8B030D-6E8A-4147-A177-3AD203B41FA5}">
                      <a16:colId xmlns:a16="http://schemas.microsoft.com/office/drawing/2014/main" val="20000"/>
                    </a:ext>
                  </a:extLst>
                </a:gridCol>
                <a:gridCol w="11187922">
                  <a:extLst>
                    <a:ext uri="{9D8B030D-6E8A-4147-A177-3AD203B41FA5}">
                      <a16:colId xmlns:a16="http://schemas.microsoft.com/office/drawing/2014/main" val="20001"/>
                    </a:ext>
                  </a:extLst>
                </a:gridCol>
              </a:tblGrid>
              <a:tr h="4592073">
                <a:tc>
                  <a:txBody>
                    <a:bodyPr/>
                    <a:lstStyle/>
                    <a:p>
                      <a:pPr marL="0" marR="0" lvl="0" indent="0" algn="r" defTabSz="966788" rtl="0" eaLnBrk="0" fontAlgn="base" latinLnBrk="0" hangingPunct="0">
                        <a:lnSpc>
                          <a:spcPct val="100000"/>
                        </a:lnSpc>
                        <a:spcBef>
                          <a:spcPts val="300"/>
                        </a:spcBef>
                        <a:spcAft>
                          <a:spcPct val="0"/>
                        </a:spcAft>
                        <a:buClr>
                          <a:srgbClr val="006699"/>
                        </a:buClr>
                        <a:buSzTx/>
                        <a:buFont typeface="Wingdings" panose="05000000000000000000" pitchFamily="2" charset="2"/>
                        <a:buNone/>
                        <a:tabLst/>
                      </a:pPr>
                      <a:r>
                        <a:rPr kumimoji="0" lang="en-US" altLang="en-US" sz="1200" u="none" strike="noStrike" cap="none" normalizeH="0" baseline="0">
                          <a:ln>
                            <a:noFill/>
                          </a:ln>
                          <a:effectLst/>
                          <a:latin typeface="+mn-lt"/>
                        </a:rPr>
                        <a:t>Project Description</a:t>
                      </a:r>
                      <a:endParaRPr kumimoji="0" lang="en-US" altLang="en-US" sz="1200" b="1" i="0" u="none" strike="noStrike" cap="none" normalizeH="0" baseline="0">
                        <a:ln>
                          <a:noFill/>
                        </a:ln>
                        <a:solidFill>
                          <a:schemeClr val="tx1"/>
                        </a:solidFill>
                        <a:effectLst/>
                        <a:latin typeface="+mn-lt"/>
                        <a:ea typeface="ＭＳ Ｐゴシック" panose="020B0600070205080204" pitchFamily="34" charset="-128"/>
                      </a:endParaRPr>
                    </a:p>
                  </a:txBody>
                  <a:tcPr horzOverflow="overflow"/>
                </a:tc>
                <a:tc>
                  <a:txBody>
                    <a:bodyPr/>
                    <a:lstStyle/>
                    <a:p>
                      <a:pPr marL="171450" marR="0" lvl="0"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Analytics 2.0 (A2O) delivers efficiencies:</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Creating a shared, re-usable analytics digital foundation that includes program wide (all regions), health plan, finance and operational data and shared data management and analytic services on a single platform.</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The analytics digital foundation can be re-used, reducing the expense of future analytic projects, and avoiding duplicative cost of data management, storage and computation. A2O will develop tools, training and support to migrate new and existing analytic systems to the foundation.</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kumimoji="0" lang="en-US" altLang="en-US" sz="1200" u="none" strike="noStrike" cap="none" normalizeH="0" baseline="0">
                          <a:ln>
                            <a:noFill/>
                          </a:ln>
                          <a:effectLst/>
                          <a:latin typeface="+mn-lt"/>
                        </a:rPr>
                        <a:t>Integrating onto the analytics digital foundation, and retiring </a:t>
                      </a:r>
                      <a:r>
                        <a:rPr lang="en-US" sz="1200" kern="1200">
                          <a:effectLst/>
                          <a:latin typeface="+mn-lt"/>
                        </a:rPr>
                        <a:t>25 analytic systems, supported by Finance and Decision Support (includes former Management Information Analytics, Decision Support Services and Northwest Data and Information Management Enhancement).</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Conforming and rationalizing duplicative data, business rules and definitions, bringing consistency and comparability to program wide metrics and enabling benchmarking. Delivers a shared dimensional data model, allowing KP to easily, and consistently evolve analytics and metrics to new areas.</a:t>
                      </a:r>
                    </a:p>
                    <a:p>
                      <a:pPr marL="171450" marR="0" lvl="0"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A2O delivers enhanced capabilities:</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Creates new analytic tenants on the analytics digital foundation, with new dashboards and program wide metrics that support apples-to-apples comparison of key performance indicators for Regional Presidents, national and regional senior executives and regional and functional leaders.</a:t>
                      </a:r>
                    </a:p>
                    <a:p>
                      <a:pPr marL="1018093" marR="0" lvl="2"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Presidents dashboard, highly reliable operating model, operating plan dashboard</a:t>
                      </a:r>
                    </a:p>
                    <a:p>
                      <a:pPr marL="1018093" marR="0" lvl="2"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50+ program wide metrics across 10 domains (quality, service, access) with drill to detail</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Develops new and extended analytic and data management services, including a common portal, integrated master and reference data, a shared data catalog and integrated data quality and validation rules. </a:t>
                      </a:r>
                    </a:p>
                    <a:p>
                      <a:pPr marL="594771" marR="0" lvl="1" indent="-171450" algn="l" defTabSz="966788" rtl="0" eaLnBrk="0" fontAlgn="base" latinLnBrk="0" hangingPunct="0">
                        <a:lnSpc>
                          <a:spcPct val="100000"/>
                        </a:lnSpc>
                        <a:spcBef>
                          <a:spcPts val="900"/>
                        </a:spcBef>
                        <a:spcAft>
                          <a:spcPct val="0"/>
                        </a:spcAft>
                        <a:buClrTx/>
                        <a:buSzTx/>
                        <a:buFont typeface="Wingdings" panose="05000000000000000000" pitchFamily="2" charset="2"/>
                        <a:buChar char="§"/>
                        <a:tabLst/>
                        <a:defRPr/>
                      </a:pPr>
                      <a:r>
                        <a:rPr lang="en-US" sz="1200" kern="1200">
                          <a:effectLst/>
                          <a:latin typeface="+mn-lt"/>
                        </a:rPr>
                        <a:t>Supports open source software and creation of standard data schemas, allowing KP to leverage industry predictive models and artificial intelligence libraries.</a:t>
                      </a:r>
                      <a:endParaRPr lang="en-US" sz="1200" b="0" i="0" kern="1200">
                        <a:solidFill>
                          <a:schemeClr val="tx1"/>
                        </a:solidFill>
                        <a:effectLst/>
                        <a:latin typeface="+mn-lt"/>
                        <a:ea typeface="ＭＳ Ｐゴシック" panose="020B0600070205080204" pitchFamily="34" charset="-128"/>
                        <a:cs typeface="+mn-cs"/>
                      </a:endParaRPr>
                    </a:p>
                  </a:txBody>
                  <a:tcPr horzOverflow="overflow"/>
                </a:tc>
                <a:extLst>
                  <a:ext uri="{0D108BD9-81ED-4DB2-BD59-A6C34878D82A}">
                    <a16:rowId xmlns:a16="http://schemas.microsoft.com/office/drawing/2014/main" val="10000"/>
                  </a:ext>
                </a:extLst>
              </a:tr>
              <a:tr h="1580127">
                <a:tc>
                  <a:txBody>
                    <a:bodyPr/>
                    <a:lstStyle>
                      <a:lvl1pPr defTabSz="966788">
                        <a:spcBef>
                          <a:spcPct val="40000"/>
                        </a:spcBef>
                        <a:buClr>
                          <a:srgbClr val="006699"/>
                        </a:buClr>
                        <a:buSzPct val="59000"/>
                        <a:buFont typeface="Wingdings" panose="05000000000000000000" pitchFamily="2" charset="2"/>
                        <a:defRPr sz="1200">
                          <a:solidFill>
                            <a:schemeClr val="tx1"/>
                          </a:solidFill>
                          <a:latin typeface="Arial" panose="020B0604020202020204" pitchFamily="34" charset="0"/>
                          <a:ea typeface="ＭＳ Ｐゴシック" panose="020B0600070205080204" pitchFamily="34" charset="-128"/>
                        </a:defRPr>
                      </a:lvl1pPr>
                      <a:lvl2pPr marL="37931725" indent="-37474525" defTabSz="966788">
                        <a:spcBef>
                          <a:spcPct val="40000"/>
                        </a:spcBef>
                        <a:buClr>
                          <a:srgbClr val="006699"/>
                        </a:buClr>
                        <a:buSzPct val="59000"/>
                        <a:buFont typeface="Wingdings" panose="05000000000000000000" pitchFamily="2" charset="2"/>
                        <a:defRPr sz="1000">
                          <a:solidFill>
                            <a:schemeClr val="tx1"/>
                          </a:solidFill>
                          <a:latin typeface="Arial" panose="020B0604020202020204" pitchFamily="34" charset="0"/>
                          <a:ea typeface="ＭＳ Ｐゴシック" panose="020B0600070205080204" pitchFamily="34" charset="-128"/>
                        </a:defRPr>
                      </a:lvl2pPr>
                      <a:lvl3pPr>
                        <a:spcBef>
                          <a:spcPct val="40000"/>
                        </a:spcBef>
                        <a:defRPr sz="1000">
                          <a:solidFill>
                            <a:schemeClr val="tx1"/>
                          </a:solidFill>
                          <a:latin typeface="Arial" panose="020B0604020202020204" pitchFamily="34" charset="0"/>
                          <a:ea typeface="ＭＳ Ｐゴシック" panose="020B0600070205080204" pitchFamily="34" charset="-128"/>
                        </a:defRPr>
                      </a:lvl3pPr>
                      <a:lvl4pPr>
                        <a:spcBef>
                          <a:spcPct val="20000"/>
                        </a:spcBef>
                        <a:defRPr sz="1000">
                          <a:solidFill>
                            <a:schemeClr val="tx1"/>
                          </a:solidFill>
                          <a:latin typeface="Arial" panose="020B0604020202020204" pitchFamily="34" charset="0"/>
                          <a:ea typeface="ＭＳ Ｐゴシック" panose="020B0600070205080204" pitchFamily="34" charset="-128"/>
                        </a:defRPr>
                      </a:lvl4pPr>
                      <a:lvl5pPr>
                        <a:spcBef>
                          <a:spcPct val="20000"/>
                        </a:spcBef>
                        <a:defRPr sz="1700">
                          <a:solidFill>
                            <a:schemeClr val="tx1"/>
                          </a:solidFill>
                          <a:latin typeface="Arial" panose="020B0604020202020204" pitchFamily="34" charset="0"/>
                          <a:ea typeface="ＭＳ Ｐゴシック" panose="020B0600070205080204" pitchFamily="34" charset="-128"/>
                        </a:defRPr>
                      </a:lvl5pPr>
                      <a:lvl6pPr marL="4572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6pPr>
                      <a:lvl7pPr marL="9144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7pPr>
                      <a:lvl8pPr marL="13716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8pPr>
                      <a:lvl9pPr marL="18288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9pPr>
                    </a:lstStyle>
                    <a:p>
                      <a:pPr marL="0" marR="0" lvl="0" indent="0" algn="r" defTabSz="966788" rtl="0" eaLnBrk="0" fontAlgn="base" latinLnBrk="0" hangingPunct="0">
                        <a:lnSpc>
                          <a:spcPct val="100000"/>
                        </a:lnSpc>
                        <a:spcBef>
                          <a:spcPts val="300"/>
                        </a:spcBef>
                        <a:spcAft>
                          <a:spcPct val="0"/>
                        </a:spcAft>
                        <a:buClr>
                          <a:srgbClr val="006699"/>
                        </a:buClr>
                        <a:buSzTx/>
                        <a:buFont typeface="Wingdings" panose="05000000000000000000" pitchFamily="2" charset="2"/>
                        <a:buNone/>
                        <a:tabLst/>
                        <a:defRPr/>
                      </a:pPr>
                      <a:r>
                        <a:rPr kumimoji="0" lang="en-US" altLang="en-US" sz="1200" u="none" strike="noStrike" cap="none" normalizeH="0" baseline="0">
                          <a:ln>
                            <a:noFill/>
                          </a:ln>
                          <a:effectLst/>
                          <a:latin typeface="+mn-lt"/>
                        </a:rPr>
                        <a:t>Key Benefits</a:t>
                      </a:r>
                      <a:endParaRPr kumimoji="0" lang="en-US" altLang="en-US" sz="1200" b="1" i="0" u="none" strike="noStrike" cap="none" normalizeH="0" baseline="0">
                        <a:ln>
                          <a:noFill/>
                        </a:ln>
                        <a:solidFill>
                          <a:schemeClr val="tx1"/>
                        </a:solidFill>
                        <a:effectLst/>
                        <a:latin typeface="+mn-lt"/>
                        <a:ea typeface="ＭＳ Ｐゴシック" panose="020B0600070205080204" pitchFamily="34" charset="-128"/>
                      </a:endParaRPr>
                    </a:p>
                  </a:txBody>
                  <a:tcPr horzOverflow="overflow"/>
                </a:tc>
                <a:tc>
                  <a:txBody>
                    <a:bodyPr/>
                    <a:lstStyle>
                      <a:lvl1pPr marL="171450" indent="-171450" defTabSz="966788">
                        <a:spcBef>
                          <a:spcPct val="40000"/>
                        </a:spcBef>
                        <a:buClr>
                          <a:srgbClr val="006699"/>
                        </a:buClr>
                        <a:buSzPct val="59000"/>
                        <a:buFont typeface="Wingdings" panose="05000000000000000000" pitchFamily="2" charset="2"/>
                        <a:defRPr sz="1200">
                          <a:solidFill>
                            <a:schemeClr val="tx1"/>
                          </a:solidFill>
                          <a:latin typeface="Arial" panose="020B0604020202020204" pitchFamily="34" charset="0"/>
                          <a:ea typeface="ＭＳ Ｐゴシック" panose="020B0600070205080204" pitchFamily="34" charset="-128"/>
                        </a:defRPr>
                      </a:lvl1pPr>
                      <a:lvl2pPr marL="37931725" indent="-37474525" defTabSz="966788">
                        <a:spcBef>
                          <a:spcPct val="40000"/>
                        </a:spcBef>
                        <a:buClr>
                          <a:srgbClr val="006699"/>
                        </a:buClr>
                        <a:buSzPct val="59000"/>
                        <a:buFont typeface="Wingdings" panose="05000000000000000000" pitchFamily="2" charset="2"/>
                        <a:defRPr sz="1000">
                          <a:solidFill>
                            <a:schemeClr val="tx1"/>
                          </a:solidFill>
                          <a:latin typeface="Arial" panose="020B0604020202020204" pitchFamily="34" charset="0"/>
                          <a:ea typeface="ＭＳ Ｐゴシック" panose="020B0600070205080204" pitchFamily="34" charset="-128"/>
                        </a:defRPr>
                      </a:lvl2pPr>
                      <a:lvl3pPr>
                        <a:spcBef>
                          <a:spcPct val="40000"/>
                        </a:spcBef>
                        <a:defRPr sz="1000">
                          <a:solidFill>
                            <a:schemeClr val="tx1"/>
                          </a:solidFill>
                          <a:latin typeface="Arial" panose="020B0604020202020204" pitchFamily="34" charset="0"/>
                          <a:ea typeface="ＭＳ Ｐゴシック" panose="020B0600070205080204" pitchFamily="34" charset="-128"/>
                        </a:defRPr>
                      </a:lvl3pPr>
                      <a:lvl4pPr>
                        <a:spcBef>
                          <a:spcPct val="20000"/>
                        </a:spcBef>
                        <a:defRPr sz="1000">
                          <a:solidFill>
                            <a:schemeClr val="tx1"/>
                          </a:solidFill>
                          <a:latin typeface="Arial" panose="020B0604020202020204" pitchFamily="34" charset="0"/>
                          <a:ea typeface="ＭＳ Ｐゴシック" panose="020B0600070205080204" pitchFamily="34" charset="-128"/>
                        </a:defRPr>
                      </a:lvl4pPr>
                      <a:lvl5pPr>
                        <a:spcBef>
                          <a:spcPct val="20000"/>
                        </a:spcBef>
                        <a:defRPr sz="1700">
                          <a:solidFill>
                            <a:schemeClr val="tx1"/>
                          </a:solidFill>
                          <a:latin typeface="Arial" panose="020B0604020202020204" pitchFamily="34" charset="0"/>
                          <a:ea typeface="ＭＳ Ｐゴシック" panose="020B0600070205080204" pitchFamily="34" charset="-128"/>
                        </a:defRPr>
                      </a:lvl5pPr>
                      <a:lvl6pPr marL="4572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6pPr>
                      <a:lvl7pPr marL="9144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7pPr>
                      <a:lvl8pPr marL="13716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8pPr>
                      <a:lvl9pPr marL="1828800" fontAlgn="base">
                        <a:spcBef>
                          <a:spcPct val="20000"/>
                        </a:spcBef>
                        <a:spcAft>
                          <a:spcPct val="0"/>
                        </a:spcAft>
                        <a:defRPr sz="1700">
                          <a:solidFill>
                            <a:schemeClr val="tx1"/>
                          </a:solidFill>
                          <a:latin typeface="Arial" panose="020B0604020202020204" pitchFamily="34" charset="0"/>
                          <a:ea typeface="ＭＳ Ｐゴシック" panose="020B0600070205080204" pitchFamily="34" charset="-128"/>
                        </a:defRPr>
                      </a:lvl9pPr>
                    </a:lstStyle>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kumimoji="0" lang="en-US" altLang="en-US" sz="1200" u="none" strike="noStrike" kern="1200" cap="none" normalizeH="0" baseline="0">
                          <a:ln>
                            <a:noFill/>
                          </a:ln>
                          <a:effectLst/>
                          <a:latin typeface="+mn-lt"/>
                        </a:rPr>
                        <a:t>Reduces the size of the analytic infrastructure by rationalizing and integrating data. Consolidates regional and functional data onto a common technical platform.</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kumimoji="0" lang="en-US" altLang="en-US" sz="1200" u="none" strike="noStrike" kern="1200" cap="none" normalizeH="0" baseline="0">
                          <a:ln>
                            <a:noFill/>
                          </a:ln>
                          <a:effectLst/>
                          <a:latin typeface="+mn-lt"/>
                        </a:rPr>
                        <a:t>Establishes single source that targeted decision makers can rely upon.  </a:t>
                      </a:r>
                      <a:r>
                        <a:rPr kumimoji="0" lang="en-US" altLang="en-US" sz="1200" u="none" strike="noStrike" cap="none" normalizeH="0" baseline="0">
                          <a:ln>
                            <a:noFill/>
                          </a:ln>
                          <a:effectLst/>
                          <a:latin typeface="+mn-lt"/>
                        </a:rPr>
                        <a:t>Improves quality, consistency and timeliness of information for decision-makers. </a:t>
                      </a:r>
                      <a:r>
                        <a:rPr kumimoji="0" lang="en-US" altLang="en-US" sz="1200" u="none" strike="noStrike" kern="1200" cap="none" normalizeH="0" baseline="0">
                          <a:ln>
                            <a:noFill/>
                          </a:ln>
                          <a:effectLst/>
                          <a:latin typeface="+mn-lt"/>
                        </a:rPr>
                        <a:t>Enables development of innovative, near-time analytic models.</a:t>
                      </a:r>
                      <a:endParaRPr kumimoji="0" lang="en-US" altLang="en-US" sz="1200" u="none" strike="noStrike" cap="none" normalizeH="0" baseline="0">
                        <a:ln>
                          <a:noFill/>
                        </a:ln>
                        <a:effectLst/>
                        <a:latin typeface="+mn-lt"/>
                      </a:endParaRP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kumimoji="0" lang="en-US" altLang="en-US" sz="1200" u="none" strike="noStrike" cap="none" normalizeH="0" baseline="0">
                          <a:ln>
                            <a:noFill/>
                          </a:ln>
                          <a:effectLst/>
                          <a:latin typeface="+mn-lt"/>
                        </a:rPr>
                        <a:t>Enables broader self-service capabilities that allow decision makers to answer their own questions.</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kumimoji="0" lang="en-US" altLang="en-US" sz="1200" u="none" strike="noStrike" cap="none" normalizeH="0" baseline="0">
                          <a:ln>
                            <a:noFill/>
                          </a:ln>
                          <a:effectLst/>
                          <a:latin typeface="+mn-lt"/>
                        </a:rPr>
                        <a:t>Supports KP’s strategic priorities, particularly affordability, by enabling expedited identification and evaluation of opportunities.</a:t>
                      </a: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defRPr/>
                      </a:pPr>
                      <a:r>
                        <a:rPr kumimoji="0" lang="en-US" altLang="en-US" sz="1200" u="none" strike="noStrike" cap="none" normalizeH="0" baseline="0">
                          <a:ln>
                            <a:noFill/>
                          </a:ln>
                          <a:effectLst/>
                          <a:latin typeface="+mn-lt"/>
                        </a:rPr>
                        <a:t>Reduces time spent on data preparation and cleansing, increases insights and analytic yield. </a:t>
                      </a:r>
                      <a:r>
                        <a:rPr kumimoji="0" lang="en-US" sz="1200" u="none" strike="noStrike" kern="1200" cap="none" normalizeH="0" baseline="0">
                          <a:ln>
                            <a:noFill/>
                          </a:ln>
                          <a:effectLst/>
                          <a:latin typeface="+mn-lt"/>
                        </a:rPr>
                        <a:t>Speeds up development of new capabilities by reusing technology infrastructure.</a:t>
                      </a:r>
                      <a:endParaRPr kumimoji="0" lang="en-US" altLang="en-US" sz="1200" u="none" strike="noStrike" cap="none" normalizeH="0" baseline="0">
                        <a:ln>
                          <a:noFill/>
                        </a:ln>
                        <a:effectLst/>
                        <a:latin typeface="+mn-lt"/>
                      </a:endParaRPr>
                    </a:p>
                    <a:p>
                      <a:pPr marL="171450" marR="0" lvl="0" indent="-171450" algn="l" defTabSz="966788" rtl="0" eaLnBrk="0" fontAlgn="base" latinLnBrk="0" hangingPunct="0">
                        <a:lnSpc>
                          <a:spcPct val="95000"/>
                        </a:lnSpc>
                        <a:spcBef>
                          <a:spcPts val="300"/>
                        </a:spcBef>
                        <a:spcAft>
                          <a:spcPct val="0"/>
                        </a:spcAft>
                        <a:buClrTx/>
                        <a:buSzTx/>
                        <a:buFont typeface="Wingdings" panose="05000000000000000000" pitchFamily="2" charset="2"/>
                        <a:buChar char="§"/>
                        <a:tabLst/>
                      </a:pPr>
                      <a:r>
                        <a:rPr kumimoji="0" lang="en-US" altLang="en-US" sz="1200" u="none" strike="noStrike" kern="1200" cap="none" normalizeH="0" baseline="0">
                          <a:ln>
                            <a:noFill/>
                          </a:ln>
                          <a:effectLst/>
                          <a:latin typeface="+mn-lt"/>
                        </a:rPr>
                        <a:t>Enables reuse of the analytics digital foundation (foundation services and foundation data).  </a:t>
                      </a:r>
                      <a:r>
                        <a:rPr kumimoji="0" lang="en-US" altLang="en-US" sz="1200" u="none" strike="noStrike" cap="none" normalizeH="0" baseline="0">
                          <a:ln>
                            <a:noFill/>
                          </a:ln>
                          <a:effectLst/>
                          <a:latin typeface="+mn-lt"/>
                        </a:rPr>
                        <a:t>Reduces IT and business staff required to administer analytic systems.</a:t>
                      </a:r>
                      <a:endParaRPr kumimoji="0" lang="en-US" altLang="en-US" sz="1200" b="0" i="0" u="none" strike="noStrike" cap="none" normalizeH="0" baseline="0">
                        <a:ln>
                          <a:noFill/>
                        </a:ln>
                        <a:solidFill>
                          <a:schemeClr val="tx1"/>
                        </a:solidFill>
                        <a:effectLst/>
                        <a:latin typeface="+mn-lt"/>
                        <a:ea typeface="ＭＳ Ｐゴシック" panose="020B0600070205080204" pitchFamily="34" charset="-128"/>
                      </a:endParaRPr>
                    </a:p>
                  </a:txBody>
                  <a:tcPr horzOverflow="overflow"/>
                </a:tc>
                <a:extLst>
                  <a:ext uri="{0D108BD9-81ED-4DB2-BD59-A6C34878D82A}">
                    <a16:rowId xmlns:a16="http://schemas.microsoft.com/office/drawing/2014/main" val="3969151101"/>
                  </a:ext>
                </a:extLst>
              </a:tr>
            </a:tbl>
          </a:graphicData>
        </a:graphic>
      </p:graphicFrame>
    </p:spTree>
    <p:custDataLst>
      <p:tags r:id="rId1"/>
    </p:custDataLst>
    <p:extLst>
      <p:ext uri="{BB962C8B-B14F-4D97-AF65-F5344CB8AC3E}">
        <p14:creationId xmlns:p14="http://schemas.microsoft.com/office/powerpoint/2010/main" val="2481554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p:txBody>
          <a:bodyPr>
            <a:normAutofit/>
          </a:bodyPr>
          <a:lstStyle/>
          <a:p>
            <a:r>
              <a:rPr lang="en-US"/>
              <a:t>ADF Personas and </a:t>
            </a:r>
            <a:r>
              <a:rPr lang="en-US" sz="2800" b="1"/>
              <a:t>Architecturally-Significant Scenarios (     )</a:t>
            </a:r>
          </a:p>
        </p:txBody>
      </p:sp>
      <p:sp>
        <p:nvSpPr>
          <p:cNvPr id="2" name="Footer Placeholder 1"/>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pic>
        <p:nvPicPr>
          <p:cNvPr id="31" name="Picture 30">
            <a:extLst>
              <a:ext uri="{FF2B5EF4-FFF2-40B4-BE49-F238E27FC236}">
                <a16:creationId xmlns:a16="http://schemas.microsoft.com/office/drawing/2014/main" id="{870BF251-6CFA-4738-BD17-7E3171392F57}"/>
              </a:ext>
            </a:extLst>
          </p:cNvPr>
          <p:cNvPicPr>
            <a:picLocks noChangeAspect="1"/>
          </p:cNvPicPr>
          <p:nvPr/>
        </p:nvPicPr>
        <p:blipFill>
          <a:blip r:embed="rId3"/>
          <a:stretch>
            <a:fillRect/>
          </a:stretch>
        </p:blipFill>
        <p:spPr>
          <a:xfrm>
            <a:off x="-8744" y="838200"/>
            <a:ext cx="12209488" cy="5501094"/>
          </a:xfrm>
          <a:prstGeom prst="rect">
            <a:avLst/>
          </a:prstGeom>
        </p:spPr>
      </p:pic>
      <p:sp>
        <p:nvSpPr>
          <p:cNvPr id="4" name="Star: 5 Points 3">
            <a:extLst>
              <a:ext uri="{FF2B5EF4-FFF2-40B4-BE49-F238E27FC236}">
                <a16:creationId xmlns:a16="http://schemas.microsoft.com/office/drawing/2014/main" id="{6DD5B0F8-0EB4-4560-8CE1-5492AE1E06F9}"/>
              </a:ext>
            </a:extLst>
          </p:cNvPr>
          <p:cNvSpPr/>
          <p:nvPr/>
        </p:nvSpPr>
        <p:spPr>
          <a:xfrm>
            <a:off x="4267200" y="2680032"/>
            <a:ext cx="381000" cy="381000"/>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Star: 5 Points 57">
            <a:extLst>
              <a:ext uri="{FF2B5EF4-FFF2-40B4-BE49-F238E27FC236}">
                <a16:creationId xmlns:a16="http://schemas.microsoft.com/office/drawing/2014/main" id="{67D9CDFB-37D8-41C1-A57E-CF2F87EF6966}"/>
              </a:ext>
            </a:extLst>
          </p:cNvPr>
          <p:cNvSpPr/>
          <p:nvPr/>
        </p:nvSpPr>
        <p:spPr>
          <a:xfrm>
            <a:off x="8382000" y="2697753"/>
            <a:ext cx="381000" cy="381000"/>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tar: 5 Points 59">
            <a:extLst>
              <a:ext uri="{FF2B5EF4-FFF2-40B4-BE49-F238E27FC236}">
                <a16:creationId xmlns:a16="http://schemas.microsoft.com/office/drawing/2014/main" id="{6A6A7AC2-E398-48AC-BEAE-CF13260D85C1}"/>
              </a:ext>
            </a:extLst>
          </p:cNvPr>
          <p:cNvSpPr/>
          <p:nvPr/>
        </p:nvSpPr>
        <p:spPr>
          <a:xfrm>
            <a:off x="8331495" y="137706"/>
            <a:ext cx="381000" cy="381000"/>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Star: 5 Points 60">
            <a:extLst>
              <a:ext uri="{FF2B5EF4-FFF2-40B4-BE49-F238E27FC236}">
                <a16:creationId xmlns:a16="http://schemas.microsoft.com/office/drawing/2014/main" id="{CEF3227C-11E8-4183-88EA-024AD81F5E50}"/>
              </a:ext>
            </a:extLst>
          </p:cNvPr>
          <p:cNvSpPr/>
          <p:nvPr/>
        </p:nvSpPr>
        <p:spPr>
          <a:xfrm>
            <a:off x="228600" y="4419600"/>
            <a:ext cx="381000" cy="381000"/>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694554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Quality Goals and Non-Functional Requirements</a:t>
            </a:r>
          </a:p>
        </p:txBody>
      </p:sp>
      <p:sp>
        <p:nvSpPr>
          <p:cNvPr id="4" name="Slide Number Placeholder 3"/>
          <p:cNvSpPr>
            <a:spLocks noGrp="1"/>
          </p:cNvSpPr>
          <p:nvPr>
            <p:ph type="sldNum" sz="quarter" idx="4"/>
          </p:nvPr>
        </p:nvSpPr>
        <p:spPr bwMode="gray">
          <a:xfrm>
            <a:off x="0" y="6645275"/>
            <a:ext cx="863600" cy="228600"/>
          </a:xfrm>
          <a:prstGeom prst="rect">
            <a:avLst/>
          </a:prstGeom>
          <a:noFill/>
          <a:ln>
            <a:noFill/>
          </a:ln>
          <a:effectLst/>
          <a:extLst>
            <a:ext uri="{909E8E84-426E-40dd-AFC4-6F175D3DCCD1}"/>
            <a:ext uri="{91240B29-F687-4f45-9708-019B960494DF}"/>
            <a:ext uri="{AF507438-7753-43e0-B8FC-AC1667EBCBE1}"/>
            <a:ext uri="{FAA26D3D-D897-4be2-8F04-BA451C77F1D7}"/>
          </a:extLst>
        </p:spPr>
        <p:txBody>
          <a:bodyPr vert="horz" wrap="square" lIns="91440" tIns="45720" rIns="91440" bIns="45720" numCol="1" anchor="t" anchorCtr="0" compatLnSpc="1">
            <a:prstTxWarp prst="textNoShape">
              <a:avLst/>
            </a:prstTxWarp>
            <a:spAutoFit/>
          </a:bodyPr>
          <a:lstStyle>
            <a:defPPr>
              <a:defRPr lang="en-US"/>
            </a:defPPr>
            <a:lvl1pPr algn="ctr" rtl="0" eaLnBrk="1" fontAlgn="base" hangingPunct="1">
              <a:spcBef>
                <a:spcPct val="0"/>
              </a:spcBef>
              <a:spcAft>
                <a:spcPct val="0"/>
              </a:spcAft>
              <a:defRPr sz="900" b="0" i="0" kern="1200" smtClean="0">
                <a:solidFill>
                  <a:schemeClr val="bg1">
                    <a:lumMod val="50000"/>
                  </a:schemeClr>
                </a:solidFill>
                <a:latin typeface="Arial" panose="020B0604020202020204" pitchFamily="34" charset="0"/>
                <a:ea typeface="MS PGothic" panose="020B0600070205080204"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9pPr>
          </a:lstStyle>
          <a:p>
            <a:pPr>
              <a:defRPr/>
            </a:pPr>
            <a:r>
              <a:rPr lang="en-US" altLang="en-US"/>
              <a:t>::  </a:t>
            </a:r>
            <a:fld id="{53E68406-C1E0-4E33-86B1-64ADBA32BFC5}" type="slidenum">
              <a:rPr lang="en-US" altLang="en-US" smtClean="0"/>
              <a:pPr>
                <a:defRPr/>
              </a:pPr>
              <a:t>19</a:t>
            </a:fld>
            <a:r>
              <a:rPr lang="en-US" altLang="en-US"/>
              <a:t>  ::</a:t>
            </a:r>
          </a:p>
        </p:txBody>
      </p:sp>
      <p:grpSp>
        <p:nvGrpSpPr>
          <p:cNvPr id="11" name="Group 10">
            <a:extLst>
              <a:ext uri="{FF2B5EF4-FFF2-40B4-BE49-F238E27FC236}">
                <a16:creationId xmlns:a16="http://schemas.microsoft.com/office/drawing/2014/main" id="{0B434634-43EE-44EE-AB07-67EEE01427B5}"/>
              </a:ext>
            </a:extLst>
          </p:cNvPr>
          <p:cNvGrpSpPr/>
          <p:nvPr/>
        </p:nvGrpSpPr>
        <p:grpSpPr>
          <a:xfrm>
            <a:off x="1935270" y="4521838"/>
            <a:ext cx="8205791" cy="1120333"/>
            <a:chOff x="411269" y="4593092"/>
            <a:chExt cx="8205791" cy="1120333"/>
          </a:xfrm>
        </p:grpSpPr>
        <p:sp>
          <p:nvSpPr>
            <p:cNvPr id="95" name="object 4">
              <a:extLst>
                <a:ext uri="{FF2B5EF4-FFF2-40B4-BE49-F238E27FC236}">
                  <a16:creationId xmlns:a16="http://schemas.microsoft.com/office/drawing/2014/main" id="{59B800EE-6B65-416E-B208-544E2545F7C4}"/>
                </a:ext>
              </a:extLst>
            </p:cNvPr>
            <p:cNvSpPr txBox="1"/>
            <p:nvPr/>
          </p:nvSpPr>
          <p:spPr>
            <a:xfrm>
              <a:off x="1045964" y="4674679"/>
              <a:ext cx="3251172" cy="1004121"/>
            </a:xfrm>
            <a:prstGeom prst="rect">
              <a:avLst/>
            </a:prstGeom>
          </p:spPr>
          <p:txBody>
            <a:bodyPr vert="horz" wrap="square" lIns="0" tIns="0" rIns="0" bIns="0" rtlCol="0">
              <a:spAutoFit/>
            </a:bodyPr>
            <a:lstStyle/>
            <a:p>
              <a:pPr marL="12700">
                <a:lnSpc>
                  <a:spcPct val="85000"/>
                </a:lnSpc>
              </a:pPr>
              <a:r>
                <a:rPr lang="en-US" sz="1400" b="1">
                  <a:solidFill>
                    <a:srgbClr val="2B87B2"/>
                  </a:solidFill>
                  <a:ea typeface="Chronicle Display Black" charset="0"/>
                  <a:cs typeface="Chronicle Display Black" charset="0"/>
                </a:rPr>
                <a:t>DATA LOADS</a:t>
              </a:r>
            </a:p>
            <a:p>
              <a:pPr marL="12700">
                <a:lnSpc>
                  <a:spcPct val="85000"/>
                </a:lnSpc>
              </a:pPr>
              <a:endParaRPr lang="en-US" sz="100" b="1">
                <a:ea typeface="Chronicle Display Black" charset="0"/>
                <a:cs typeface="Chronicle Display Black" charset="0"/>
              </a:endParaRPr>
            </a:p>
            <a:p>
              <a:pPr marL="184150" indent="-171450">
                <a:buFont typeface="Arial" panose="020B0604020202020204" pitchFamily="34" charset="0"/>
                <a:buChar char="•"/>
              </a:pPr>
              <a:r>
                <a:rPr lang="en-US" sz="1050">
                  <a:ea typeface="Open Sans" charset="0"/>
                  <a:cs typeface="Open Sans" charset="0"/>
                </a:rPr>
                <a:t>Typical run time (duration) for jobs across all assets varied from </a:t>
              </a:r>
              <a:r>
                <a:rPr lang="en-US" sz="1050" b="1">
                  <a:ea typeface="Open Sans" charset="0"/>
                  <a:cs typeface="Open Sans" charset="0"/>
                </a:rPr>
                <a:t>3 hours to 15 hours</a:t>
              </a:r>
              <a:r>
                <a:rPr lang="en-US" sz="1050">
                  <a:ea typeface="Open Sans" charset="0"/>
                  <a:cs typeface="Open Sans" charset="0"/>
                </a:rPr>
                <a:t>. For PLAR, it could take up to 200 hours for the jobs to complete</a:t>
              </a:r>
            </a:p>
            <a:p>
              <a:pPr marL="184150" indent="-171450">
                <a:buFont typeface="Arial" panose="020B0604020202020204" pitchFamily="34" charset="0"/>
                <a:buChar char="•"/>
              </a:pPr>
              <a:r>
                <a:rPr lang="en-US" sz="1050">
                  <a:ea typeface="Open Sans" charset="0"/>
                  <a:cs typeface="Open Sans" charset="0"/>
                </a:rPr>
                <a:t>Cut-off time for jobs vary between </a:t>
              </a:r>
              <a:r>
                <a:rPr lang="en-US" sz="1050" b="1">
                  <a:ea typeface="Open Sans" charset="0"/>
                  <a:cs typeface="Open Sans" charset="0"/>
                </a:rPr>
                <a:t>3am PST</a:t>
              </a:r>
              <a:r>
                <a:rPr lang="en-US" sz="1050">
                  <a:ea typeface="Open Sans" charset="0"/>
                  <a:cs typeface="Open Sans" charset="0"/>
                </a:rPr>
                <a:t> and </a:t>
              </a:r>
              <a:r>
                <a:rPr lang="en-US" sz="1050" b="1">
                  <a:ea typeface="Open Sans" charset="0"/>
                  <a:cs typeface="Open Sans" charset="0"/>
                </a:rPr>
                <a:t>9am PST</a:t>
              </a:r>
              <a:r>
                <a:rPr lang="en-US" sz="1050">
                  <a:ea typeface="Open Sans" charset="0"/>
                  <a:cs typeface="Open Sans" charset="0"/>
                </a:rPr>
                <a:t>. Some jobs do not require cut-off time</a:t>
              </a:r>
            </a:p>
          </p:txBody>
        </p:sp>
        <p:grpSp>
          <p:nvGrpSpPr>
            <p:cNvPr id="6" name="Group 5">
              <a:extLst>
                <a:ext uri="{FF2B5EF4-FFF2-40B4-BE49-F238E27FC236}">
                  <a16:creationId xmlns:a16="http://schemas.microsoft.com/office/drawing/2014/main" id="{E9F4F805-2405-4C1C-88A6-54D9469B8563}"/>
                </a:ext>
              </a:extLst>
            </p:cNvPr>
            <p:cNvGrpSpPr/>
            <p:nvPr/>
          </p:nvGrpSpPr>
          <p:grpSpPr>
            <a:xfrm>
              <a:off x="411269" y="4625918"/>
              <a:ext cx="368814" cy="397184"/>
              <a:chOff x="598121" y="4885120"/>
              <a:chExt cx="197419" cy="212605"/>
            </a:xfrm>
            <a:solidFill>
              <a:schemeClr val="accent3">
                <a:lumMod val="75000"/>
              </a:schemeClr>
            </a:solidFill>
          </p:grpSpPr>
          <p:sp>
            <p:nvSpPr>
              <p:cNvPr id="104" name="Freeform 172">
                <a:extLst>
                  <a:ext uri="{FF2B5EF4-FFF2-40B4-BE49-F238E27FC236}">
                    <a16:creationId xmlns:a16="http://schemas.microsoft.com/office/drawing/2014/main" id="{F9CBE406-3FF6-481A-B476-2A7F46DFBEC6}"/>
                  </a:ext>
                </a:extLst>
              </p:cNvPr>
              <p:cNvSpPr>
                <a:spLocks/>
              </p:cNvSpPr>
              <p:nvPr/>
            </p:nvSpPr>
            <p:spPr bwMode="auto">
              <a:xfrm>
                <a:off x="598121" y="5049405"/>
                <a:ext cx="197419" cy="48320"/>
              </a:xfrm>
              <a:custGeom>
                <a:avLst/>
                <a:gdLst>
                  <a:gd name="T0" fmla="*/ 278 w 287"/>
                  <a:gd name="T1" fmla="*/ 0 h 69"/>
                  <a:gd name="T2" fmla="*/ 278 w 287"/>
                  <a:gd name="T3" fmla="*/ 0 h 69"/>
                  <a:gd name="T4" fmla="*/ 274 w 287"/>
                  <a:gd name="T5" fmla="*/ 1 h 69"/>
                  <a:gd name="T6" fmla="*/ 272 w 287"/>
                  <a:gd name="T7" fmla="*/ 2 h 69"/>
                  <a:gd name="T8" fmla="*/ 270 w 287"/>
                  <a:gd name="T9" fmla="*/ 5 h 69"/>
                  <a:gd name="T10" fmla="*/ 269 w 287"/>
                  <a:gd name="T11" fmla="*/ 9 h 69"/>
                  <a:gd name="T12" fmla="*/ 269 w 287"/>
                  <a:gd name="T13" fmla="*/ 52 h 69"/>
                  <a:gd name="T14" fmla="*/ 18 w 287"/>
                  <a:gd name="T15" fmla="*/ 52 h 69"/>
                  <a:gd name="T16" fmla="*/ 18 w 287"/>
                  <a:gd name="T17" fmla="*/ 9 h 69"/>
                  <a:gd name="T18" fmla="*/ 18 w 287"/>
                  <a:gd name="T19" fmla="*/ 9 h 69"/>
                  <a:gd name="T20" fmla="*/ 16 w 287"/>
                  <a:gd name="T21" fmla="*/ 5 h 69"/>
                  <a:gd name="T22" fmla="*/ 15 w 287"/>
                  <a:gd name="T23" fmla="*/ 2 h 69"/>
                  <a:gd name="T24" fmla="*/ 12 w 287"/>
                  <a:gd name="T25" fmla="*/ 1 h 69"/>
                  <a:gd name="T26" fmla="*/ 8 w 287"/>
                  <a:gd name="T27" fmla="*/ 0 h 69"/>
                  <a:gd name="T28" fmla="*/ 8 w 287"/>
                  <a:gd name="T29" fmla="*/ 0 h 69"/>
                  <a:gd name="T30" fmla="*/ 6 w 287"/>
                  <a:gd name="T31" fmla="*/ 1 h 69"/>
                  <a:gd name="T32" fmla="*/ 3 w 287"/>
                  <a:gd name="T33" fmla="*/ 2 h 69"/>
                  <a:gd name="T34" fmla="*/ 0 w 287"/>
                  <a:gd name="T35" fmla="*/ 5 h 69"/>
                  <a:gd name="T36" fmla="*/ 0 w 287"/>
                  <a:gd name="T37" fmla="*/ 9 h 69"/>
                  <a:gd name="T38" fmla="*/ 0 w 287"/>
                  <a:gd name="T39" fmla="*/ 60 h 69"/>
                  <a:gd name="T40" fmla="*/ 0 w 287"/>
                  <a:gd name="T41" fmla="*/ 60 h 69"/>
                  <a:gd name="T42" fmla="*/ 0 w 287"/>
                  <a:gd name="T43" fmla="*/ 64 h 69"/>
                  <a:gd name="T44" fmla="*/ 3 w 287"/>
                  <a:gd name="T45" fmla="*/ 67 h 69"/>
                  <a:gd name="T46" fmla="*/ 6 w 287"/>
                  <a:gd name="T47" fmla="*/ 68 h 69"/>
                  <a:gd name="T48" fmla="*/ 8 w 287"/>
                  <a:gd name="T49" fmla="*/ 69 h 69"/>
                  <a:gd name="T50" fmla="*/ 278 w 287"/>
                  <a:gd name="T51" fmla="*/ 69 h 69"/>
                  <a:gd name="T52" fmla="*/ 278 w 287"/>
                  <a:gd name="T53" fmla="*/ 69 h 69"/>
                  <a:gd name="T54" fmla="*/ 281 w 287"/>
                  <a:gd name="T55" fmla="*/ 68 h 69"/>
                  <a:gd name="T56" fmla="*/ 284 w 287"/>
                  <a:gd name="T57" fmla="*/ 67 h 69"/>
                  <a:gd name="T58" fmla="*/ 287 w 287"/>
                  <a:gd name="T59" fmla="*/ 64 h 69"/>
                  <a:gd name="T60" fmla="*/ 287 w 287"/>
                  <a:gd name="T61" fmla="*/ 60 h 69"/>
                  <a:gd name="T62" fmla="*/ 287 w 287"/>
                  <a:gd name="T63" fmla="*/ 9 h 69"/>
                  <a:gd name="T64" fmla="*/ 287 w 287"/>
                  <a:gd name="T65" fmla="*/ 9 h 69"/>
                  <a:gd name="T66" fmla="*/ 287 w 287"/>
                  <a:gd name="T67" fmla="*/ 5 h 69"/>
                  <a:gd name="T68" fmla="*/ 284 w 287"/>
                  <a:gd name="T69" fmla="*/ 2 h 69"/>
                  <a:gd name="T70" fmla="*/ 281 w 287"/>
                  <a:gd name="T71" fmla="*/ 1 h 69"/>
                  <a:gd name="T72" fmla="*/ 278 w 287"/>
                  <a:gd name="T73" fmla="*/ 0 h 69"/>
                  <a:gd name="T74" fmla="*/ 278 w 287"/>
                  <a:gd name="T7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7" h="69">
                    <a:moveTo>
                      <a:pt x="278" y="0"/>
                    </a:moveTo>
                    <a:lnTo>
                      <a:pt x="278" y="0"/>
                    </a:lnTo>
                    <a:lnTo>
                      <a:pt x="274" y="1"/>
                    </a:lnTo>
                    <a:lnTo>
                      <a:pt x="272" y="2"/>
                    </a:lnTo>
                    <a:lnTo>
                      <a:pt x="270" y="5"/>
                    </a:lnTo>
                    <a:lnTo>
                      <a:pt x="269" y="9"/>
                    </a:lnTo>
                    <a:lnTo>
                      <a:pt x="269" y="52"/>
                    </a:lnTo>
                    <a:lnTo>
                      <a:pt x="18" y="52"/>
                    </a:lnTo>
                    <a:lnTo>
                      <a:pt x="18" y="9"/>
                    </a:lnTo>
                    <a:lnTo>
                      <a:pt x="18" y="9"/>
                    </a:lnTo>
                    <a:lnTo>
                      <a:pt x="16" y="5"/>
                    </a:lnTo>
                    <a:lnTo>
                      <a:pt x="15" y="2"/>
                    </a:lnTo>
                    <a:lnTo>
                      <a:pt x="12" y="1"/>
                    </a:lnTo>
                    <a:lnTo>
                      <a:pt x="8" y="0"/>
                    </a:lnTo>
                    <a:lnTo>
                      <a:pt x="8" y="0"/>
                    </a:lnTo>
                    <a:lnTo>
                      <a:pt x="6" y="1"/>
                    </a:lnTo>
                    <a:lnTo>
                      <a:pt x="3" y="2"/>
                    </a:lnTo>
                    <a:lnTo>
                      <a:pt x="0" y="5"/>
                    </a:lnTo>
                    <a:lnTo>
                      <a:pt x="0" y="9"/>
                    </a:lnTo>
                    <a:lnTo>
                      <a:pt x="0" y="60"/>
                    </a:lnTo>
                    <a:lnTo>
                      <a:pt x="0" y="60"/>
                    </a:lnTo>
                    <a:lnTo>
                      <a:pt x="0" y="64"/>
                    </a:lnTo>
                    <a:lnTo>
                      <a:pt x="3" y="67"/>
                    </a:lnTo>
                    <a:lnTo>
                      <a:pt x="6" y="68"/>
                    </a:lnTo>
                    <a:lnTo>
                      <a:pt x="8" y="69"/>
                    </a:lnTo>
                    <a:lnTo>
                      <a:pt x="278" y="69"/>
                    </a:lnTo>
                    <a:lnTo>
                      <a:pt x="278" y="69"/>
                    </a:lnTo>
                    <a:lnTo>
                      <a:pt x="281" y="68"/>
                    </a:lnTo>
                    <a:lnTo>
                      <a:pt x="284" y="67"/>
                    </a:lnTo>
                    <a:lnTo>
                      <a:pt x="287" y="64"/>
                    </a:lnTo>
                    <a:lnTo>
                      <a:pt x="287" y="60"/>
                    </a:lnTo>
                    <a:lnTo>
                      <a:pt x="287" y="9"/>
                    </a:lnTo>
                    <a:lnTo>
                      <a:pt x="287" y="9"/>
                    </a:lnTo>
                    <a:lnTo>
                      <a:pt x="287" y="5"/>
                    </a:lnTo>
                    <a:lnTo>
                      <a:pt x="284" y="2"/>
                    </a:lnTo>
                    <a:lnTo>
                      <a:pt x="281" y="1"/>
                    </a:lnTo>
                    <a:lnTo>
                      <a:pt x="278" y="0"/>
                    </a:lnTo>
                    <a:lnTo>
                      <a:pt x="278" y="0"/>
                    </a:lnTo>
                    <a:close/>
                  </a:path>
                </a:pathLst>
              </a:custGeom>
              <a:grpFill/>
              <a:ln w="9525">
                <a:solidFill>
                  <a:schemeClr val="bg2">
                    <a:lumMod val="60000"/>
                    <a:lumOff val="4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73">
                <a:extLst>
                  <a:ext uri="{FF2B5EF4-FFF2-40B4-BE49-F238E27FC236}">
                    <a16:creationId xmlns:a16="http://schemas.microsoft.com/office/drawing/2014/main" id="{162CC59A-CFD6-46D8-9D3A-8521B8CD4544}"/>
                  </a:ext>
                </a:extLst>
              </p:cNvPr>
              <p:cNvSpPr>
                <a:spLocks/>
              </p:cNvSpPr>
              <p:nvPr/>
            </p:nvSpPr>
            <p:spPr bwMode="auto">
              <a:xfrm>
                <a:off x="634015" y="4885120"/>
                <a:ext cx="127011" cy="169809"/>
              </a:xfrm>
              <a:custGeom>
                <a:avLst/>
                <a:gdLst>
                  <a:gd name="T0" fmla="*/ 3 w 184"/>
                  <a:gd name="T1" fmla="*/ 98 h 244"/>
                  <a:gd name="T2" fmla="*/ 3 w 184"/>
                  <a:gd name="T3" fmla="*/ 98 h 244"/>
                  <a:gd name="T4" fmla="*/ 7 w 184"/>
                  <a:gd name="T5" fmla="*/ 99 h 244"/>
                  <a:gd name="T6" fmla="*/ 10 w 184"/>
                  <a:gd name="T7" fmla="*/ 100 h 244"/>
                  <a:gd name="T8" fmla="*/ 12 w 184"/>
                  <a:gd name="T9" fmla="*/ 99 h 244"/>
                  <a:gd name="T10" fmla="*/ 15 w 184"/>
                  <a:gd name="T11" fmla="*/ 98 h 244"/>
                  <a:gd name="T12" fmla="*/ 84 w 184"/>
                  <a:gd name="T13" fmla="*/ 29 h 244"/>
                  <a:gd name="T14" fmla="*/ 84 w 184"/>
                  <a:gd name="T15" fmla="*/ 236 h 244"/>
                  <a:gd name="T16" fmla="*/ 84 w 184"/>
                  <a:gd name="T17" fmla="*/ 236 h 244"/>
                  <a:gd name="T18" fmla="*/ 85 w 184"/>
                  <a:gd name="T19" fmla="*/ 240 h 244"/>
                  <a:gd name="T20" fmla="*/ 86 w 184"/>
                  <a:gd name="T21" fmla="*/ 243 h 244"/>
                  <a:gd name="T22" fmla="*/ 89 w 184"/>
                  <a:gd name="T23" fmla="*/ 244 h 244"/>
                  <a:gd name="T24" fmla="*/ 93 w 184"/>
                  <a:gd name="T25" fmla="*/ 244 h 244"/>
                  <a:gd name="T26" fmla="*/ 93 w 184"/>
                  <a:gd name="T27" fmla="*/ 244 h 244"/>
                  <a:gd name="T28" fmla="*/ 96 w 184"/>
                  <a:gd name="T29" fmla="*/ 244 h 244"/>
                  <a:gd name="T30" fmla="*/ 98 w 184"/>
                  <a:gd name="T31" fmla="*/ 243 h 244"/>
                  <a:gd name="T32" fmla="*/ 100 w 184"/>
                  <a:gd name="T33" fmla="*/ 240 h 244"/>
                  <a:gd name="T34" fmla="*/ 101 w 184"/>
                  <a:gd name="T35" fmla="*/ 236 h 244"/>
                  <a:gd name="T36" fmla="*/ 101 w 184"/>
                  <a:gd name="T37" fmla="*/ 29 h 244"/>
                  <a:gd name="T38" fmla="*/ 170 w 184"/>
                  <a:gd name="T39" fmla="*/ 98 h 244"/>
                  <a:gd name="T40" fmla="*/ 170 w 184"/>
                  <a:gd name="T41" fmla="*/ 98 h 244"/>
                  <a:gd name="T42" fmla="*/ 172 w 184"/>
                  <a:gd name="T43" fmla="*/ 99 h 244"/>
                  <a:gd name="T44" fmla="*/ 175 w 184"/>
                  <a:gd name="T45" fmla="*/ 100 h 244"/>
                  <a:gd name="T46" fmla="*/ 175 w 184"/>
                  <a:gd name="T47" fmla="*/ 100 h 244"/>
                  <a:gd name="T48" fmla="*/ 179 w 184"/>
                  <a:gd name="T49" fmla="*/ 99 h 244"/>
                  <a:gd name="T50" fmla="*/ 182 w 184"/>
                  <a:gd name="T51" fmla="*/ 98 h 244"/>
                  <a:gd name="T52" fmla="*/ 182 w 184"/>
                  <a:gd name="T53" fmla="*/ 98 h 244"/>
                  <a:gd name="T54" fmla="*/ 183 w 184"/>
                  <a:gd name="T55" fmla="*/ 95 h 244"/>
                  <a:gd name="T56" fmla="*/ 184 w 184"/>
                  <a:gd name="T57" fmla="*/ 91 h 244"/>
                  <a:gd name="T58" fmla="*/ 183 w 184"/>
                  <a:gd name="T59" fmla="*/ 88 h 244"/>
                  <a:gd name="T60" fmla="*/ 182 w 184"/>
                  <a:gd name="T61" fmla="*/ 86 h 244"/>
                  <a:gd name="T62" fmla="*/ 98 w 184"/>
                  <a:gd name="T63" fmla="*/ 2 h 244"/>
                  <a:gd name="T64" fmla="*/ 98 w 184"/>
                  <a:gd name="T65" fmla="*/ 2 h 244"/>
                  <a:gd name="T66" fmla="*/ 96 w 184"/>
                  <a:gd name="T67" fmla="*/ 1 h 244"/>
                  <a:gd name="T68" fmla="*/ 96 w 184"/>
                  <a:gd name="T69" fmla="*/ 1 h 244"/>
                  <a:gd name="T70" fmla="*/ 93 w 184"/>
                  <a:gd name="T71" fmla="*/ 0 h 244"/>
                  <a:gd name="T72" fmla="*/ 89 w 184"/>
                  <a:gd name="T73" fmla="*/ 1 h 244"/>
                  <a:gd name="T74" fmla="*/ 89 w 184"/>
                  <a:gd name="T75" fmla="*/ 1 h 244"/>
                  <a:gd name="T76" fmla="*/ 88 w 184"/>
                  <a:gd name="T77" fmla="*/ 1 h 244"/>
                  <a:gd name="T78" fmla="*/ 88 w 184"/>
                  <a:gd name="T79" fmla="*/ 1 h 244"/>
                  <a:gd name="T80" fmla="*/ 86 w 184"/>
                  <a:gd name="T81" fmla="*/ 2 h 244"/>
                  <a:gd name="T82" fmla="*/ 3 w 184"/>
                  <a:gd name="T83" fmla="*/ 86 h 244"/>
                  <a:gd name="T84" fmla="*/ 3 w 184"/>
                  <a:gd name="T85" fmla="*/ 86 h 244"/>
                  <a:gd name="T86" fmla="*/ 2 w 184"/>
                  <a:gd name="T87" fmla="*/ 88 h 244"/>
                  <a:gd name="T88" fmla="*/ 0 w 184"/>
                  <a:gd name="T89" fmla="*/ 91 h 244"/>
                  <a:gd name="T90" fmla="*/ 2 w 184"/>
                  <a:gd name="T91" fmla="*/ 95 h 244"/>
                  <a:gd name="T92" fmla="*/ 3 w 184"/>
                  <a:gd name="T93" fmla="*/ 98 h 244"/>
                  <a:gd name="T94" fmla="*/ 3 w 184"/>
                  <a:gd name="T95" fmla="*/ 98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4" h="244">
                    <a:moveTo>
                      <a:pt x="3" y="98"/>
                    </a:moveTo>
                    <a:lnTo>
                      <a:pt x="3" y="98"/>
                    </a:lnTo>
                    <a:lnTo>
                      <a:pt x="7" y="99"/>
                    </a:lnTo>
                    <a:lnTo>
                      <a:pt x="10" y="100"/>
                    </a:lnTo>
                    <a:lnTo>
                      <a:pt x="12" y="99"/>
                    </a:lnTo>
                    <a:lnTo>
                      <a:pt x="15" y="98"/>
                    </a:lnTo>
                    <a:lnTo>
                      <a:pt x="84" y="29"/>
                    </a:lnTo>
                    <a:lnTo>
                      <a:pt x="84" y="236"/>
                    </a:lnTo>
                    <a:lnTo>
                      <a:pt x="84" y="236"/>
                    </a:lnTo>
                    <a:lnTo>
                      <a:pt x="85" y="240"/>
                    </a:lnTo>
                    <a:lnTo>
                      <a:pt x="86" y="243"/>
                    </a:lnTo>
                    <a:lnTo>
                      <a:pt x="89" y="244"/>
                    </a:lnTo>
                    <a:lnTo>
                      <a:pt x="93" y="244"/>
                    </a:lnTo>
                    <a:lnTo>
                      <a:pt x="93" y="244"/>
                    </a:lnTo>
                    <a:lnTo>
                      <a:pt x="96" y="244"/>
                    </a:lnTo>
                    <a:lnTo>
                      <a:pt x="98" y="243"/>
                    </a:lnTo>
                    <a:lnTo>
                      <a:pt x="100" y="240"/>
                    </a:lnTo>
                    <a:lnTo>
                      <a:pt x="101" y="236"/>
                    </a:lnTo>
                    <a:lnTo>
                      <a:pt x="101" y="29"/>
                    </a:lnTo>
                    <a:lnTo>
                      <a:pt x="170" y="98"/>
                    </a:lnTo>
                    <a:lnTo>
                      <a:pt x="170" y="98"/>
                    </a:lnTo>
                    <a:lnTo>
                      <a:pt x="172" y="99"/>
                    </a:lnTo>
                    <a:lnTo>
                      <a:pt x="175" y="100"/>
                    </a:lnTo>
                    <a:lnTo>
                      <a:pt x="175" y="100"/>
                    </a:lnTo>
                    <a:lnTo>
                      <a:pt x="179" y="99"/>
                    </a:lnTo>
                    <a:lnTo>
                      <a:pt x="182" y="98"/>
                    </a:lnTo>
                    <a:lnTo>
                      <a:pt x="182" y="98"/>
                    </a:lnTo>
                    <a:lnTo>
                      <a:pt x="183" y="95"/>
                    </a:lnTo>
                    <a:lnTo>
                      <a:pt x="184" y="91"/>
                    </a:lnTo>
                    <a:lnTo>
                      <a:pt x="183" y="88"/>
                    </a:lnTo>
                    <a:lnTo>
                      <a:pt x="182" y="86"/>
                    </a:lnTo>
                    <a:lnTo>
                      <a:pt x="98" y="2"/>
                    </a:lnTo>
                    <a:lnTo>
                      <a:pt x="98" y="2"/>
                    </a:lnTo>
                    <a:lnTo>
                      <a:pt x="96" y="1"/>
                    </a:lnTo>
                    <a:lnTo>
                      <a:pt x="96" y="1"/>
                    </a:lnTo>
                    <a:lnTo>
                      <a:pt x="93" y="0"/>
                    </a:lnTo>
                    <a:lnTo>
                      <a:pt x="89" y="1"/>
                    </a:lnTo>
                    <a:lnTo>
                      <a:pt x="89" y="1"/>
                    </a:lnTo>
                    <a:lnTo>
                      <a:pt x="88" y="1"/>
                    </a:lnTo>
                    <a:lnTo>
                      <a:pt x="88" y="1"/>
                    </a:lnTo>
                    <a:lnTo>
                      <a:pt x="86" y="2"/>
                    </a:lnTo>
                    <a:lnTo>
                      <a:pt x="3" y="86"/>
                    </a:lnTo>
                    <a:lnTo>
                      <a:pt x="3" y="86"/>
                    </a:lnTo>
                    <a:lnTo>
                      <a:pt x="2" y="88"/>
                    </a:lnTo>
                    <a:lnTo>
                      <a:pt x="0" y="91"/>
                    </a:lnTo>
                    <a:lnTo>
                      <a:pt x="2" y="95"/>
                    </a:lnTo>
                    <a:lnTo>
                      <a:pt x="3" y="98"/>
                    </a:lnTo>
                    <a:lnTo>
                      <a:pt x="3" y="98"/>
                    </a:lnTo>
                    <a:close/>
                  </a:path>
                </a:pathLst>
              </a:custGeom>
              <a:grpFill/>
              <a:ln w="9525">
                <a:solidFill>
                  <a:schemeClr val="bg2">
                    <a:lumMod val="60000"/>
                    <a:lumOff val="4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6" name="object 4">
              <a:extLst>
                <a:ext uri="{FF2B5EF4-FFF2-40B4-BE49-F238E27FC236}">
                  <a16:creationId xmlns:a16="http://schemas.microsoft.com/office/drawing/2014/main" id="{596A7A35-0B07-4EFB-AFC4-31BBB36CD65A}"/>
                </a:ext>
              </a:extLst>
            </p:cNvPr>
            <p:cNvSpPr txBox="1"/>
            <p:nvPr/>
          </p:nvSpPr>
          <p:spPr>
            <a:xfrm>
              <a:off x="5365888" y="4674679"/>
              <a:ext cx="3251172" cy="1038746"/>
            </a:xfrm>
            <a:prstGeom prst="rect">
              <a:avLst/>
            </a:prstGeom>
          </p:spPr>
          <p:txBody>
            <a:bodyPr vert="horz" wrap="square" lIns="0" tIns="0" rIns="0" bIns="0" rtlCol="0">
              <a:spAutoFit/>
            </a:bodyPr>
            <a:lstStyle/>
            <a:p>
              <a:pPr marL="12700"/>
              <a:r>
                <a:rPr lang="en-US" sz="1400" b="1">
                  <a:solidFill>
                    <a:srgbClr val="2B87B2"/>
                  </a:solidFill>
                  <a:ea typeface="Chronicle Display Black" charset="0"/>
                  <a:cs typeface="Chronicle Display Black" charset="0"/>
                </a:rPr>
                <a:t>SECURITY</a:t>
              </a:r>
              <a:endParaRPr lang="en-US" sz="1600" b="1">
                <a:solidFill>
                  <a:srgbClr val="2B87B2"/>
                </a:solidFill>
                <a:ea typeface="Chronicle Display Black" charset="0"/>
                <a:cs typeface="Chronicle Display Black" charset="0"/>
              </a:endParaRPr>
            </a:p>
            <a:p>
              <a:pPr marL="12700"/>
              <a:endParaRPr lang="en-US" sz="100" b="1">
                <a:ea typeface="Chronicle Display Black" charset="0"/>
                <a:cs typeface="Chronicle Display Black" charset="0"/>
              </a:endParaRPr>
            </a:p>
            <a:p>
              <a:pPr marL="184150" indent="-171450">
                <a:buFont typeface="Arial" panose="020B0604020202020204" pitchFamily="34" charset="0"/>
                <a:buChar char="•"/>
              </a:pPr>
              <a:r>
                <a:rPr lang="en-US" sz="1050">
                  <a:ea typeface="Open Sans" charset="0"/>
                  <a:cs typeface="Open Sans" charset="0"/>
                </a:rPr>
                <a:t>Security is set-up via: DB level, Role-base, Tool-Base, Authentication and Authorization, etc.</a:t>
              </a:r>
            </a:p>
            <a:p>
              <a:pPr marL="184150" indent="-171450">
                <a:buFont typeface="Arial" panose="020B0604020202020204" pitchFamily="34" charset="0"/>
                <a:buChar char="•"/>
              </a:pPr>
              <a:r>
                <a:rPr lang="en-US" sz="1050">
                  <a:ea typeface="Open Sans" charset="0"/>
                  <a:cs typeface="Open Sans" charset="0"/>
                </a:rPr>
                <a:t>Internal teams are responsible for the security such as: KPIM, SAE, KPIT, etc.</a:t>
              </a:r>
            </a:p>
            <a:p>
              <a:pPr marL="184150" indent="-171450">
                <a:buFont typeface="Arial" panose="020B0604020202020204" pitchFamily="34" charset="0"/>
                <a:buChar char="•"/>
              </a:pPr>
              <a:r>
                <a:rPr lang="en-US" sz="1050">
                  <a:ea typeface="Open Sans" charset="0"/>
                  <a:cs typeface="Open Sans" charset="0"/>
                </a:rPr>
                <a:t>Each asset has its own tool/process for auditing</a:t>
              </a:r>
            </a:p>
          </p:txBody>
        </p:sp>
        <p:grpSp>
          <p:nvGrpSpPr>
            <p:cNvPr id="7" name="Group 6">
              <a:extLst>
                <a:ext uri="{FF2B5EF4-FFF2-40B4-BE49-F238E27FC236}">
                  <a16:creationId xmlns:a16="http://schemas.microsoft.com/office/drawing/2014/main" id="{F48C4378-E9AB-4689-957D-CBB5D48731F1}"/>
                </a:ext>
              </a:extLst>
            </p:cNvPr>
            <p:cNvGrpSpPr/>
            <p:nvPr/>
          </p:nvGrpSpPr>
          <p:grpSpPr>
            <a:xfrm>
              <a:off x="4755491" y="4593092"/>
              <a:ext cx="323985" cy="462837"/>
              <a:chOff x="4930043" y="4869653"/>
              <a:chExt cx="173423" cy="247748"/>
            </a:xfrm>
            <a:solidFill>
              <a:schemeClr val="accent3">
                <a:lumMod val="75000"/>
              </a:schemeClr>
            </a:solidFill>
          </p:grpSpPr>
          <p:sp>
            <p:nvSpPr>
              <p:cNvPr id="113" name="Freeform 289">
                <a:extLst>
                  <a:ext uri="{FF2B5EF4-FFF2-40B4-BE49-F238E27FC236}">
                    <a16:creationId xmlns:a16="http://schemas.microsoft.com/office/drawing/2014/main" id="{4B1A3E98-ED20-442E-8BF5-0D78148B0FA6}"/>
                  </a:ext>
                </a:extLst>
              </p:cNvPr>
              <p:cNvSpPr>
                <a:spLocks noEditPoints="1"/>
              </p:cNvSpPr>
              <p:nvPr/>
            </p:nvSpPr>
            <p:spPr bwMode="auto">
              <a:xfrm>
                <a:off x="4930043" y="4974258"/>
                <a:ext cx="173423" cy="143143"/>
              </a:xfrm>
              <a:custGeom>
                <a:avLst/>
                <a:gdLst>
                  <a:gd name="T0" fmla="*/ 10 w 252"/>
                  <a:gd name="T1" fmla="*/ 0 h 208"/>
                  <a:gd name="T2" fmla="*/ 6 w 252"/>
                  <a:gd name="T3" fmla="*/ 1 h 208"/>
                  <a:gd name="T4" fmla="*/ 1 w 252"/>
                  <a:gd name="T5" fmla="*/ 7 h 208"/>
                  <a:gd name="T6" fmla="*/ 0 w 252"/>
                  <a:gd name="T7" fmla="*/ 198 h 208"/>
                  <a:gd name="T8" fmla="*/ 1 w 252"/>
                  <a:gd name="T9" fmla="*/ 202 h 208"/>
                  <a:gd name="T10" fmla="*/ 6 w 252"/>
                  <a:gd name="T11" fmla="*/ 208 h 208"/>
                  <a:gd name="T12" fmla="*/ 242 w 252"/>
                  <a:gd name="T13" fmla="*/ 208 h 208"/>
                  <a:gd name="T14" fmla="*/ 246 w 252"/>
                  <a:gd name="T15" fmla="*/ 208 h 208"/>
                  <a:gd name="T16" fmla="*/ 251 w 252"/>
                  <a:gd name="T17" fmla="*/ 202 h 208"/>
                  <a:gd name="T18" fmla="*/ 252 w 252"/>
                  <a:gd name="T19" fmla="*/ 11 h 208"/>
                  <a:gd name="T20" fmla="*/ 251 w 252"/>
                  <a:gd name="T21" fmla="*/ 7 h 208"/>
                  <a:gd name="T22" fmla="*/ 246 w 252"/>
                  <a:gd name="T23" fmla="*/ 1 h 208"/>
                  <a:gd name="T24" fmla="*/ 242 w 252"/>
                  <a:gd name="T25" fmla="*/ 0 h 208"/>
                  <a:gd name="T26" fmla="*/ 137 w 252"/>
                  <a:gd name="T27" fmla="*/ 155 h 208"/>
                  <a:gd name="T28" fmla="*/ 121 w 252"/>
                  <a:gd name="T29" fmla="*/ 121 h 208"/>
                  <a:gd name="T30" fmla="*/ 115 w 252"/>
                  <a:gd name="T31" fmla="*/ 120 h 208"/>
                  <a:gd name="T32" fmla="*/ 104 w 252"/>
                  <a:gd name="T33" fmla="*/ 113 h 208"/>
                  <a:gd name="T34" fmla="*/ 98 w 252"/>
                  <a:gd name="T35" fmla="*/ 105 h 208"/>
                  <a:gd name="T36" fmla="*/ 94 w 252"/>
                  <a:gd name="T37" fmla="*/ 94 h 208"/>
                  <a:gd name="T38" fmla="*/ 94 w 252"/>
                  <a:gd name="T39" fmla="*/ 89 h 208"/>
                  <a:gd name="T40" fmla="*/ 96 w 252"/>
                  <a:gd name="T41" fmla="*/ 75 h 208"/>
                  <a:gd name="T42" fmla="*/ 103 w 252"/>
                  <a:gd name="T43" fmla="*/ 64 h 208"/>
                  <a:gd name="T44" fmla="*/ 114 w 252"/>
                  <a:gd name="T45" fmla="*/ 58 h 208"/>
                  <a:gd name="T46" fmla="*/ 126 w 252"/>
                  <a:gd name="T47" fmla="*/ 55 h 208"/>
                  <a:gd name="T48" fmla="*/ 133 w 252"/>
                  <a:gd name="T49" fmla="*/ 56 h 208"/>
                  <a:gd name="T50" fmla="*/ 145 w 252"/>
                  <a:gd name="T51" fmla="*/ 60 h 208"/>
                  <a:gd name="T52" fmla="*/ 153 w 252"/>
                  <a:gd name="T53" fmla="*/ 70 h 208"/>
                  <a:gd name="T54" fmla="*/ 158 w 252"/>
                  <a:gd name="T55" fmla="*/ 82 h 208"/>
                  <a:gd name="T56" fmla="*/ 160 w 252"/>
                  <a:gd name="T57" fmla="*/ 89 h 208"/>
                  <a:gd name="T58" fmla="*/ 157 w 252"/>
                  <a:gd name="T59" fmla="*/ 99 h 208"/>
                  <a:gd name="T60" fmla="*/ 151 w 252"/>
                  <a:gd name="T61" fmla="*/ 110 h 208"/>
                  <a:gd name="T62" fmla="*/ 142 w 252"/>
                  <a:gd name="T63" fmla="*/ 117 h 208"/>
                  <a:gd name="T64" fmla="*/ 131 w 252"/>
                  <a:gd name="T65" fmla="*/ 12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2" h="208">
                    <a:moveTo>
                      <a:pt x="242" y="0"/>
                    </a:moveTo>
                    <a:lnTo>
                      <a:pt x="10" y="0"/>
                    </a:lnTo>
                    <a:lnTo>
                      <a:pt x="10" y="0"/>
                    </a:lnTo>
                    <a:lnTo>
                      <a:pt x="6" y="1"/>
                    </a:lnTo>
                    <a:lnTo>
                      <a:pt x="4" y="4"/>
                    </a:lnTo>
                    <a:lnTo>
                      <a:pt x="1" y="7"/>
                    </a:lnTo>
                    <a:lnTo>
                      <a:pt x="0" y="11"/>
                    </a:lnTo>
                    <a:lnTo>
                      <a:pt x="0" y="198"/>
                    </a:lnTo>
                    <a:lnTo>
                      <a:pt x="0" y="198"/>
                    </a:lnTo>
                    <a:lnTo>
                      <a:pt x="1" y="202"/>
                    </a:lnTo>
                    <a:lnTo>
                      <a:pt x="4" y="206"/>
                    </a:lnTo>
                    <a:lnTo>
                      <a:pt x="6" y="208"/>
                    </a:lnTo>
                    <a:lnTo>
                      <a:pt x="10" y="208"/>
                    </a:lnTo>
                    <a:lnTo>
                      <a:pt x="242" y="208"/>
                    </a:lnTo>
                    <a:lnTo>
                      <a:pt x="242" y="208"/>
                    </a:lnTo>
                    <a:lnTo>
                      <a:pt x="246" y="208"/>
                    </a:lnTo>
                    <a:lnTo>
                      <a:pt x="250" y="206"/>
                    </a:lnTo>
                    <a:lnTo>
                      <a:pt x="251" y="202"/>
                    </a:lnTo>
                    <a:lnTo>
                      <a:pt x="252" y="198"/>
                    </a:lnTo>
                    <a:lnTo>
                      <a:pt x="252" y="11"/>
                    </a:lnTo>
                    <a:lnTo>
                      <a:pt x="252" y="11"/>
                    </a:lnTo>
                    <a:lnTo>
                      <a:pt x="251" y="7"/>
                    </a:lnTo>
                    <a:lnTo>
                      <a:pt x="250" y="4"/>
                    </a:lnTo>
                    <a:lnTo>
                      <a:pt x="246" y="1"/>
                    </a:lnTo>
                    <a:lnTo>
                      <a:pt x="242" y="0"/>
                    </a:lnTo>
                    <a:lnTo>
                      <a:pt x="242" y="0"/>
                    </a:lnTo>
                    <a:close/>
                    <a:moveTo>
                      <a:pt x="131" y="121"/>
                    </a:moveTo>
                    <a:lnTo>
                      <a:pt x="137" y="155"/>
                    </a:lnTo>
                    <a:lnTo>
                      <a:pt x="115" y="155"/>
                    </a:lnTo>
                    <a:lnTo>
                      <a:pt x="121" y="121"/>
                    </a:lnTo>
                    <a:lnTo>
                      <a:pt x="121" y="121"/>
                    </a:lnTo>
                    <a:lnTo>
                      <a:pt x="115" y="120"/>
                    </a:lnTo>
                    <a:lnTo>
                      <a:pt x="110" y="117"/>
                    </a:lnTo>
                    <a:lnTo>
                      <a:pt x="104" y="113"/>
                    </a:lnTo>
                    <a:lnTo>
                      <a:pt x="100" y="110"/>
                    </a:lnTo>
                    <a:lnTo>
                      <a:pt x="98" y="105"/>
                    </a:lnTo>
                    <a:lnTo>
                      <a:pt x="95" y="99"/>
                    </a:lnTo>
                    <a:lnTo>
                      <a:pt x="94" y="94"/>
                    </a:lnTo>
                    <a:lnTo>
                      <a:pt x="94" y="89"/>
                    </a:lnTo>
                    <a:lnTo>
                      <a:pt x="94" y="89"/>
                    </a:lnTo>
                    <a:lnTo>
                      <a:pt x="94" y="82"/>
                    </a:lnTo>
                    <a:lnTo>
                      <a:pt x="96" y="75"/>
                    </a:lnTo>
                    <a:lnTo>
                      <a:pt x="99" y="70"/>
                    </a:lnTo>
                    <a:lnTo>
                      <a:pt x="103" y="64"/>
                    </a:lnTo>
                    <a:lnTo>
                      <a:pt x="107" y="60"/>
                    </a:lnTo>
                    <a:lnTo>
                      <a:pt x="114" y="58"/>
                    </a:lnTo>
                    <a:lnTo>
                      <a:pt x="119" y="56"/>
                    </a:lnTo>
                    <a:lnTo>
                      <a:pt x="126" y="55"/>
                    </a:lnTo>
                    <a:lnTo>
                      <a:pt x="126" y="55"/>
                    </a:lnTo>
                    <a:lnTo>
                      <a:pt x="133" y="56"/>
                    </a:lnTo>
                    <a:lnTo>
                      <a:pt x="139" y="58"/>
                    </a:lnTo>
                    <a:lnTo>
                      <a:pt x="145" y="60"/>
                    </a:lnTo>
                    <a:lnTo>
                      <a:pt x="149" y="64"/>
                    </a:lnTo>
                    <a:lnTo>
                      <a:pt x="153" y="70"/>
                    </a:lnTo>
                    <a:lnTo>
                      <a:pt x="157" y="75"/>
                    </a:lnTo>
                    <a:lnTo>
                      <a:pt x="158" y="82"/>
                    </a:lnTo>
                    <a:lnTo>
                      <a:pt x="160" y="89"/>
                    </a:lnTo>
                    <a:lnTo>
                      <a:pt x="160" y="89"/>
                    </a:lnTo>
                    <a:lnTo>
                      <a:pt x="158" y="94"/>
                    </a:lnTo>
                    <a:lnTo>
                      <a:pt x="157" y="99"/>
                    </a:lnTo>
                    <a:lnTo>
                      <a:pt x="154" y="105"/>
                    </a:lnTo>
                    <a:lnTo>
                      <a:pt x="151" y="110"/>
                    </a:lnTo>
                    <a:lnTo>
                      <a:pt x="147" y="113"/>
                    </a:lnTo>
                    <a:lnTo>
                      <a:pt x="142" y="117"/>
                    </a:lnTo>
                    <a:lnTo>
                      <a:pt x="137" y="120"/>
                    </a:lnTo>
                    <a:lnTo>
                      <a:pt x="131" y="121"/>
                    </a:lnTo>
                    <a:lnTo>
                      <a:pt x="131"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290">
                <a:extLst>
                  <a:ext uri="{FF2B5EF4-FFF2-40B4-BE49-F238E27FC236}">
                    <a16:creationId xmlns:a16="http://schemas.microsoft.com/office/drawing/2014/main" id="{ADC22115-88BD-4F7B-8358-2232C996C50F}"/>
                  </a:ext>
                </a:extLst>
              </p:cNvPr>
              <p:cNvSpPr>
                <a:spLocks/>
              </p:cNvSpPr>
              <p:nvPr/>
            </p:nvSpPr>
            <p:spPr bwMode="auto">
              <a:xfrm>
                <a:off x="4964452" y="4869653"/>
                <a:ext cx="104604" cy="89465"/>
              </a:xfrm>
              <a:custGeom>
                <a:avLst/>
                <a:gdLst>
                  <a:gd name="T0" fmla="*/ 18 w 150"/>
                  <a:gd name="T1" fmla="*/ 75 h 129"/>
                  <a:gd name="T2" fmla="*/ 18 w 150"/>
                  <a:gd name="T3" fmla="*/ 75 h 129"/>
                  <a:gd name="T4" fmla="*/ 20 w 150"/>
                  <a:gd name="T5" fmla="*/ 65 h 129"/>
                  <a:gd name="T6" fmla="*/ 23 w 150"/>
                  <a:gd name="T7" fmla="*/ 54 h 129"/>
                  <a:gd name="T8" fmla="*/ 28 w 150"/>
                  <a:gd name="T9" fmla="*/ 44 h 129"/>
                  <a:gd name="T10" fmla="*/ 35 w 150"/>
                  <a:gd name="T11" fmla="*/ 36 h 129"/>
                  <a:gd name="T12" fmla="*/ 44 w 150"/>
                  <a:gd name="T13" fmla="*/ 30 h 129"/>
                  <a:gd name="T14" fmla="*/ 53 w 150"/>
                  <a:gd name="T15" fmla="*/ 24 h 129"/>
                  <a:gd name="T16" fmla="*/ 64 w 150"/>
                  <a:gd name="T17" fmla="*/ 20 h 129"/>
                  <a:gd name="T18" fmla="*/ 75 w 150"/>
                  <a:gd name="T19" fmla="*/ 19 h 129"/>
                  <a:gd name="T20" fmla="*/ 75 w 150"/>
                  <a:gd name="T21" fmla="*/ 19 h 129"/>
                  <a:gd name="T22" fmla="*/ 87 w 150"/>
                  <a:gd name="T23" fmla="*/ 20 h 129"/>
                  <a:gd name="T24" fmla="*/ 96 w 150"/>
                  <a:gd name="T25" fmla="*/ 24 h 129"/>
                  <a:gd name="T26" fmla="*/ 107 w 150"/>
                  <a:gd name="T27" fmla="*/ 30 h 129"/>
                  <a:gd name="T28" fmla="*/ 115 w 150"/>
                  <a:gd name="T29" fmla="*/ 36 h 129"/>
                  <a:gd name="T30" fmla="*/ 122 w 150"/>
                  <a:gd name="T31" fmla="*/ 44 h 129"/>
                  <a:gd name="T32" fmla="*/ 127 w 150"/>
                  <a:gd name="T33" fmla="*/ 54 h 129"/>
                  <a:gd name="T34" fmla="*/ 130 w 150"/>
                  <a:gd name="T35" fmla="*/ 65 h 129"/>
                  <a:gd name="T36" fmla="*/ 131 w 150"/>
                  <a:gd name="T37" fmla="*/ 75 h 129"/>
                  <a:gd name="T38" fmla="*/ 131 w 150"/>
                  <a:gd name="T39" fmla="*/ 129 h 129"/>
                  <a:gd name="T40" fmla="*/ 150 w 150"/>
                  <a:gd name="T41" fmla="*/ 129 h 129"/>
                  <a:gd name="T42" fmla="*/ 150 w 150"/>
                  <a:gd name="T43" fmla="*/ 75 h 129"/>
                  <a:gd name="T44" fmla="*/ 150 w 150"/>
                  <a:gd name="T45" fmla="*/ 75 h 129"/>
                  <a:gd name="T46" fmla="*/ 149 w 150"/>
                  <a:gd name="T47" fmla="*/ 61 h 129"/>
                  <a:gd name="T48" fmla="*/ 145 w 150"/>
                  <a:gd name="T49" fmla="*/ 47 h 129"/>
                  <a:gd name="T50" fmla="*/ 138 w 150"/>
                  <a:gd name="T51" fmla="*/ 34 h 129"/>
                  <a:gd name="T52" fmla="*/ 129 w 150"/>
                  <a:gd name="T53" fmla="*/ 23 h 129"/>
                  <a:gd name="T54" fmla="*/ 117 w 150"/>
                  <a:gd name="T55" fmla="*/ 13 h 129"/>
                  <a:gd name="T56" fmla="*/ 105 w 150"/>
                  <a:gd name="T57" fmla="*/ 7 h 129"/>
                  <a:gd name="T58" fmla="*/ 90 w 150"/>
                  <a:gd name="T59" fmla="*/ 1 h 129"/>
                  <a:gd name="T60" fmla="*/ 75 w 150"/>
                  <a:gd name="T61" fmla="*/ 0 h 129"/>
                  <a:gd name="T62" fmla="*/ 75 w 150"/>
                  <a:gd name="T63" fmla="*/ 0 h 129"/>
                  <a:gd name="T64" fmla="*/ 60 w 150"/>
                  <a:gd name="T65" fmla="*/ 1 h 129"/>
                  <a:gd name="T66" fmla="*/ 45 w 150"/>
                  <a:gd name="T67" fmla="*/ 7 h 129"/>
                  <a:gd name="T68" fmla="*/ 33 w 150"/>
                  <a:gd name="T69" fmla="*/ 13 h 129"/>
                  <a:gd name="T70" fmla="*/ 21 w 150"/>
                  <a:gd name="T71" fmla="*/ 23 h 129"/>
                  <a:gd name="T72" fmla="*/ 13 w 150"/>
                  <a:gd name="T73" fmla="*/ 34 h 129"/>
                  <a:gd name="T74" fmla="*/ 5 w 150"/>
                  <a:gd name="T75" fmla="*/ 47 h 129"/>
                  <a:gd name="T76" fmla="*/ 1 w 150"/>
                  <a:gd name="T77" fmla="*/ 61 h 129"/>
                  <a:gd name="T78" fmla="*/ 0 w 150"/>
                  <a:gd name="T79" fmla="*/ 75 h 129"/>
                  <a:gd name="T80" fmla="*/ 0 w 150"/>
                  <a:gd name="T81" fmla="*/ 129 h 129"/>
                  <a:gd name="T82" fmla="*/ 18 w 150"/>
                  <a:gd name="T83" fmla="*/ 129 h 129"/>
                  <a:gd name="T84" fmla="*/ 18 w 150"/>
                  <a:gd name="T85" fmla="*/ 7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0" h="129">
                    <a:moveTo>
                      <a:pt x="18" y="75"/>
                    </a:moveTo>
                    <a:lnTo>
                      <a:pt x="18" y="75"/>
                    </a:lnTo>
                    <a:lnTo>
                      <a:pt x="20" y="65"/>
                    </a:lnTo>
                    <a:lnTo>
                      <a:pt x="23" y="54"/>
                    </a:lnTo>
                    <a:lnTo>
                      <a:pt x="28" y="44"/>
                    </a:lnTo>
                    <a:lnTo>
                      <a:pt x="35" y="36"/>
                    </a:lnTo>
                    <a:lnTo>
                      <a:pt x="44" y="30"/>
                    </a:lnTo>
                    <a:lnTo>
                      <a:pt x="53" y="24"/>
                    </a:lnTo>
                    <a:lnTo>
                      <a:pt x="64" y="20"/>
                    </a:lnTo>
                    <a:lnTo>
                      <a:pt x="75" y="19"/>
                    </a:lnTo>
                    <a:lnTo>
                      <a:pt x="75" y="19"/>
                    </a:lnTo>
                    <a:lnTo>
                      <a:pt x="87" y="20"/>
                    </a:lnTo>
                    <a:lnTo>
                      <a:pt x="96" y="24"/>
                    </a:lnTo>
                    <a:lnTo>
                      <a:pt x="107" y="30"/>
                    </a:lnTo>
                    <a:lnTo>
                      <a:pt x="115" y="36"/>
                    </a:lnTo>
                    <a:lnTo>
                      <a:pt x="122" y="44"/>
                    </a:lnTo>
                    <a:lnTo>
                      <a:pt x="127" y="54"/>
                    </a:lnTo>
                    <a:lnTo>
                      <a:pt x="130" y="65"/>
                    </a:lnTo>
                    <a:lnTo>
                      <a:pt x="131" y="75"/>
                    </a:lnTo>
                    <a:lnTo>
                      <a:pt x="131" y="129"/>
                    </a:lnTo>
                    <a:lnTo>
                      <a:pt x="150" y="129"/>
                    </a:lnTo>
                    <a:lnTo>
                      <a:pt x="150" y="75"/>
                    </a:lnTo>
                    <a:lnTo>
                      <a:pt x="150" y="75"/>
                    </a:lnTo>
                    <a:lnTo>
                      <a:pt x="149" y="61"/>
                    </a:lnTo>
                    <a:lnTo>
                      <a:pt x="145" y="47"/>
                    </a:lnTo>
                    <a:lnTo>
                      <a:pt x="138" y="34"/>
                    </a:lnTo>
                    <a:lnTo>
                      <a:pt x="129" y="23"/>
                    </a:lnTo>
                    <a:lnTo>
                      <a:pt x="117" y="13"/>
                    </a:lnTo>
                    <a:lnTo>
                      <a:pt x="105" y="7"/>
                    </a:lnTo>
                    <a:lnTo>
                      <a:pt x="90" y="1"/>
                    </a:lnTo>
                    <a:lnTo>
                      <a:pt x="75" y="0"/>
                    </a:lnTo>
                    <a:lnTo>
                      <a:pt x="75" y="0"/>
                    </a:lnTo>
                    <a:lnTo>
                      <a:pt x="60" y="1"/>
                    </a:lnTo>
                    <a:lnTo>
                      <a:pt x="45" y="7"/>
                    </a:lnTo>
                    <a:lnTo>
                      <a:pt x="33" y="13"/>
                    </a:lnTo>
                    <a:lnTo>
                      <a:pt x="21" y="23"/>
                    </a:lnTo>
                    <a:lnTo>
                      <a:pt x="13" y="34"/>
                    </a:lnTo>
                    <a:lnTo>
                      <a:pt x="5" y="47"/>
                    </a:lnTo>
                    <a:lnTo>
                      <a:pt x="1" y="61"/>
                    </a:lnTo>
                    <a:lnTo>
                      <a:pt x="0" y="75"/>
                    </a:lnTo>
                    <a:lnTo>
                      <a:pt x="0" y="129"/>
                    </a:lnTo>
                    <a:lnTo>
                      <a:pt x="18" y="129"/>
                    </a:lnTo>
                    <a:lnTo>
                      <a:pt x="18"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 name="Group 11">
            <a:extLst>
              <a:ext uri="{FF2B5EF4-FFF2-40B4-BE49-F238E27FC236}">
                <a16:creationId xmlns:a16="http://schemas.microsoft.com/office/drawing/2014/main" id="{E3E49BC0-B6A1-4B4D-95A7-15318CDFD085}"/>
              </a:ext>
            </a:extLst>
          </p:cNvPr>
          <p:cNvGrpSpPr/>
          <p:nvPr/>
        </p:nvGrpSpPr>
        <p:grpSpPr>
          <a:xfrm>
            <a:off x="1923664" y="3080268"/>
            <a:ext cx="8217397" cy="1451130"/>
            <a:chOff x="399663" y="3031074"/>
            <a:chExt cx="8217397" cy="1451130"/>
          </a:xfrm>
        </p:grpSpPr>
        <p:sp>
          <p:nvSpPr>
            <p:cNvPr id="94" name="object 4">
              <a:extLst>
                <a:ext uri="{FF2B5EF4-FFF2-40B4-BE49-F238E27FC236}">
                  <a16:creationId xmlns:a16="http://schemas.microsoft.com/office/drawing/2014/main" id="{652A95B3-7AD0-480E-905D-D98D56EC9ABA}"/>
                </a:ext>
              </a:extLst>
            </p:cNvPr>
            <p:cNvSpPr txBox="1"/>
            <p:nvPr/>
          </p:nvSpPr>
          <p:spPr>
            <a:xfrm>
              <a:off x="5365888" y="3154918"/>
              <a:ext cx="3251172" cy="842538"/>
            </a:xfrm>
            <a:prstGeom prst="rect">
              <a:avLst/>
            </a:prstGeom>
          </p:spPr>
          <p:txBody>
            <a:bodyPr vert="horz" wrap="square" lIns="0" tIns="0" rIns="0" bIns="0" rtlCol="0">
              <a:spAutoFit/>
            </a:bodyPr>
            <a:lstStyle/>
            <a:p>
              <a:pPr marL="12700">
                <a:lnSpc>
                  <a:spcPct val="85000"/>
                </a:lnSpc>
              </a:pPr>
              <a:r>
                <a:rPr lang="en-US" sz="1400" b="1">
                  <a:solidFill>
                    <a:srgbClr val="2B87B2"/>
                  </a:solidFill>
                  <a:ea typeface="Chronicle Display Black" charset="0"/>
                  <a:cs typeface="Chronicle Display Black" charset="0"/>
                </a:rPr>
                <a:t>SCALABILITY &amp; PERFORMANCE</a:t>
              </a:r>
            </a:p>
            <a:p>
              <a:pPr marL="12700">
                <a:lnSpc>
                  <a:spcPct val="85000"/>
                </a:lnSpc>
              </a:pPr>
              <a:endParaRPr lang="en-US" sz="100">
                <a:ea typeface="Chronicle Display Black" charset="0"/>
                <a:cs typeface="Chronicle Display Black" charset="0"/>
              </a:endParaRPr>
            </a:p>
            <a:p>
              <a:pPr marL="184150" indent="-171450">
                <a:buFont typeface="Arial" panose="020B0604020202020204" pitchFamily="34" charset="0"/>
                <a:buChar char="•"/>
              </a:pPr>
              <a:r>
                <a:rPr lang="en-US" sz="1050">
                  <a:ea typeface="Open Sans" charset="0"/>
                  <a:cs typeface="Open Sans" charset="0"/>
                </a:rPr>
                <a:t>Currently, KPIT, SAE and Shared Analytics are the teams to keep the assets scalable and high performing </a:t>
              </a:r>
            </a:p>
            <a:p>
              <a:pPr marL="184150" indent="-171450">
                <a:buFont typeface="Arial" panose="020B0604020202020204" pitchFamily="34" charset="0"/>
                <a:buChar char="•"/>
              </a:pPr>
              <a:r>
                <a:rPr lang="en-US" sz="1050">
                  <a:ea typeface="Open Sans" charset="0"/>
                  <a:cs typeface="Open Sans" charset="0"/>
                </a:rPr>
                <a:t>Upgrade Environment &amp; Purchase New Server Space are the two common methods to improve the performance</a:t>
              </a:r>
            </a:p>
          </p:txBody>
        </p:sp>
        <p:grpSp>
          <p:nvGrpSpPr>
            <p:cNvPr id="8" name="Group 7">
              <a:extLst>
                <a:ext uri="{FF2B5EF4-FFF2-40B4-BE49-F238E27FC236}">
                  <a16:creationId xmlns:a16="http://schemas.microsoft.com/office/drawing/2014/main" id="{A98220CD-DCAD-4EEF-A1C4-E849B4A1BFBF}"/>
                </a:ext>
              </a:extLst>
            </p:cNvPr>
            <p:cNvGrpSpPr/>
            <p:nvPr/>
          </p:nvGrpSpPr>
          <p:grpSpPr>
            <a:xfrm>
              <a:off x="4705350" y="3036858"/>
              <a:ext cx="424267" cy="411410"/>
              <a:chOff x="4902515" y="3097944"/>
              <a:chExt cx="227102" cy="220220"/>
            </a:xfrm>
            <a:solidFill>
              <a:schemeClr val="accent3">
                <a:lumMod val="75000"/>
              </a:schemeClr>
            </a:solidFill>
          </p:grpSpPr>
          <p:sp>
            <p:nvSpPr>
              <p:cNvPr id="117" name="Freeform 206">
                <a:extLst>
                  <a:ext uri="{FF2B5EF4-FFF2-40B4-BE49-F238E27FC236}">
                    <a16:creationId xmlns:a16="http://schemas.microsoft.com/office/drawing/2014/main" id="{D9CFE9BD-DD14-467F-B47A-75DF259C635D}"/>
                  </a:ext>
                </a:extLst>
              </p:cNvPr>
              <p:cNvSpPr>
                <a:spLocks/>
              </p:cNvSpPr>
              <p:nvPr/>
            </p:nvSpPr>
            <p:spPr bwMode="auto">
              <a:xfrm>
                <a:off x="5009872" y="3124096"/>
                <a:ext cx="119745" cy="12388"/>
              </a:xfrm>
              <a:custGeom>
                <a:avLst/>
                <a:gdLst>
                  <a:gd name="T0" fmla="*/ 164 w 173"/>
                  <a:gd name="T1" fmla="*/ 19 h 19"/>
                  <a:gd name="T2" fmla="*/ 164 w 173"/>
                  <a:gd name="T3" fmla="*/ 19 h 19"/>
                  <a:gd name="T4" fmla="*/ 168 w 173"/>
                  <a:gd name="T5" fmla="*/ 18 h 19"/>
                  <a:gd name="T6" fmla="*/ 170 w 173"/>
                  <a:gd name="T7" fmla="*/ 16 h 19"/>
                  <a:gd name="T8" fmla="*/ 172 w 173"/>
                  <a:gd name="T9" fmla="*/ 12 h 19"/>
                  <a:gd name="T10" fmla="*/ 173 w 173"/>
                  <a:gd name="T11" fmla="*/ 10 h 19"/>
                  <a:gd name="T12" fmla="*/ 173 w 173"/>
                  <a:gd name="T13" fmla="*/ 10 h 19"/>
                  <a:gd name="T14" fmla="*/ 172 w 173"/>
                  <a:gd name="T15" fmla="*/ 6 h 19"/>
                  <a:gd name="T16" fmla="*/ 170 w 173"/>
                  <a:gd name="T17" fmla="*/ 3 h 19"/>
                  <a:gd name="T18" fmla="*/ 168 w 173"/>
                  <a:gd name="T19" fmla="*/ 0 h 19"/>
                  <a:gd name="T20" fmla="*/ 164 w 173"/>
                  <a:gd name="T21" fmla="*/ 0 h 19"/>
                  <a:gd name="T22" fmla="*/ 0 w 173"/>
                  <a:gd name="T23" fmla="*/ 0 h 19"/>
                  <a:gd name="T24" fmla="*/ 0 w 173"/>
                  <a:gd name="T25" fmla="*/ 19 h 19"/>
                  <a:gd name="T26" fmla="*/ 164 w 173"/>
                  <a:gd name="T2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19">
                    <a:moveTo>
                      <a:pt x="164" y="19"/>
                    </a:moveTo>
                    <a:lnTo>
                      <a:pt x="164" y="19"/>
                    </a:lnTo>
                    <a:lnTo>
                      <a:pt x="168" y="18"/>
                    </a:lnTo>
                    <a:lnTo>
                      <a:pt x="170" y="16"/>
                    </a:lnTo>
                    <a:lnTo>
                      <a:pt x="172" y="12"/>
                    </a:lnTo>
                    <a:lnTo>
                      <a:pt x="173" y="10"/>
                    </a:lnTo>
                    <a:lnTo>
                      <a:pt x="173" y="10"/>
                    </a:lnTo>
                    <a:lnTo>
                      <a:pt x="172" y="6"/>
                    </a:lnTo>
                    <a:lnTo>
                      <a:pt x="170" y="3"/>
                    </a:lnTo>
                    <a:lnTo>
                      <a:pt x="168" y="0"/>
                    </a:lnTo>
                    <a:lnTo>
                      <a:pt x="164" y="0"/>
                    </a:lnTo>
                    <a:lnTo>
                      <a:pt x="0" y="0"/>
                    </a:lnTo>
                    <a:lnTo>
                      <a:pt x="0" y="19"/>
                    </a:lnTo>
                    <a:lnTo>
                      <a:pt x="16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207">
                <a:extLst>
                  <a:ext uri="{FF2B5EF4-FFF2-40B4-BE49-F238E27FC236}">
                    <a16:creationId xmlns:a16="http://schemas.microsoft.com/office/drawing/2014/main" id="{E8342B3F-6E48-4FED-B55F-F64C8ADED4BA}"/>
                  </a:ext>
                </a:extLst>
              </p:cNvPr>
              <p:cNvSpPr>
                <a:spLocks/>
              </p:cNvSpPr>
              <p:nvPr/>
            </p:nvSpPr>
            <p:spPr bwMode="auto">
              <a:xfrm>
                <a:off x="4902515" y="3097944"/>
                <a:ext cx="96346" cy="63313"/>
              </a:xfrm>
              <a:custGeom>
                <a:avLst/>
                <a:gdLst>
                  <a:gd name="T0" fmla="*/ 138 w 138"/>
                  <a:gd name="T1" fmla="*/ 88 h 92"/>
                  <a:gd name="T2" fmla="*/ 138 w 138"/>
                  <a:gd name="T3" fmla="*/ 5 h 92"/>
                  <a:gd name="T4" fmla="*/ 138 w 138"/>
                  <a:gd name="T5" fmla="*/ 5 h 92"/>
                  <a:gd name="T6" fmla="*/ 138 w 138"/>
                  <a:gd name="T7" fmla="*/ 2 h 92"/>
                  <a:gd name="T8" fmla="*/ 137 w 138"/>
                  <a:gd name="T9" fmla="*/ 1 h 92"/>
                  <a:gd name="T10" fmla="*/ 135 w 138"/>
                  <a:gd name="T11" fmla="*/ 0 h 92"/>
                  <a:gd name="T12" fmla="*/ 133 w 138"/>
                  <a:gd name="T13" fmla="*/ 0 h 92"/>
                  <a:gd name="T14" fmla="*/ 82 w 138"/>
                  <a:gd name="T15" fmla="*/ 0 h 92"/>
                  <a:gd name="T16" fmla="*/ 82 w 138"/>
                  <a:gd name="T17" fmla="*/ 0 h 92"/>
                  <a:gd name="T18" fmla="*/ 79 w 138"/>
                  <a:gd name="T19" fmla="*/ 0 h 92"/>
                  <a:gd name="T20" fmla="*/ 78 w 138"/>
                  <a:gd name="T21" fmla="*/ 1 h 92"/>
                  <a:gd name="T22" fmla="*/ 76 w 138"/>
                  <a:gd name="T23" fmla="*/ 2 h 92"/>
                  <a:gd name="T24" fmla="*/ 76 w 138"/>
                  <a:gd name="T25" fmla="*/ 5 h 92"/>
                  <a:gd name="T26" fmla="*/ 76 w 138"/>
                  <a:gd name="T27" fmla="*/ 37 h 92"/>
                  <a:gd name="T28" fmla="*/ 9 w 138"/>
                  <a:gd name="T29" fmla="*/ 37 h 92"/>
                  <a:gd name="T30" fmla="*/ 9 w 138"/>
                  <a:gd name="T31" fmla="*/ 37 h 92"/>
                  <a:gd name="T32" fmla="*/ 5 w 138"/>
                  <a:gd name="T33" fmla="*/ 37 h 92"/>
                  <a:gd name="T34" fmla="*/ 2 w 138"/>
                  <a:gd name="T35" fmla="*/ 40 h 92"/>
                  <a:gd name="T36" fmla="*/ 1 w 138"/>
                  <a:gd name="T37" fmla="*/ 43 h 92"/>
                  <a:gd name="T38" fmla="*/ 0 w 138"/>
                  <a:gd name="T39" fmla="*/ 47 h 92"/>
                  <a:gd name="T40" fmla="*/ 0 w 138"/>
                  <a:gd name="T41" fmla="*/ 47 h 92"/>
                  <a:gd name="T42" fmla="*/ 1 w 138"/>
                  <a:gd name="T43" fmla="*/ 49 h 92"/>
                  <a:gd name="T44" fmla="*/ 2 w 138"/>
                  <a:gd name="T45" fmla="*/ 53 h 92"/>
                  <a:gd name="T46" fmla="*/ 5 w 138"/>
                  <a:gd name="T47" fmla="*/ 55 h 92"/>
                  <a:gd name="T48" fmla="*/ 9 w 138"/>
                  <a:gd name="T49" fmla="*/ 56 h 92"/>
                  <a:gd name="T50" fmla="*/ 76 w 138"/>
                  <a:gd name="T51" fmla="*/ 56 h 92"/>
                  <a:gd name="T52" fmla="*/ 76 w 138"/>
                  <a:gd name="T53" fmla="*/ 88 h 92"/>
                  <a:gd name="T54" fmla="*/ 76 w 138"/>
                  <a:gd name="T55" fmla="*/ 88 h 92"/>
                  <a:gd name="T56" fmla="*/ 76 w 138"/>
                  <a:gd name="T57" fmla="*/ 90 h 92"/>
                  <a:gd name="T58" fmla="*/ 78 w 138"/>
                  <a:gd name="T59" fmla="*/ 91 h 92"/>
                  <a:gd name="T60" fmla="*/ 79 w 138"/>
                  <a:gd name="T61" fmla="*/ 92 h 92"/>
                  <a:gd name="T62" fmla="*/ 82 w 138"/>
                  <a:gd name="T63" fmla="*/ 92 h 92"/>
                  <a:gd name="T64" fmla="*/ 133 w 138"/>
                  <a:gd name="T65" fmla="*/ 92 h 92"/>
                  <a:gd name="T66" fmla="*/ 133 w 138"/>
                  <a:gd name="T67" fmla="*/ 92 h 92"/>
                  <a:gd name="T68" fmla="*/ 135 w 138"/>
                  <a:gd name="T69" fmla="*/ 92 h 92"/>
                  <a:gd name="T70" fmla="*/ 137 w 138"/>
                  <a:gd name="T71" fmla="*/ 91 h 92"/>
                  <a:gd name="T72" fmla="*/ 138 w 138"/>
                  <a:gd name="T73" fmla="*/ 90 h 92"/>
                  <a:gd name="T74" fmla="*/ 138 w 138"/>
                  <a:gd name="T75" fmla="*/ 88 h 92"/>
                  <a:gd name="T76" fmla="*/ 138 w 138"/>
                  <a:gd name="T77" fmla="*/ 8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8" h="92">
                    <a:moveTo>
                      <a:pt x="138" y="88"/>
                    </a:moveTo>
                    <a:lnTo>
                      <a:pt x="138" y="5"/>
                    </a:lnTo>
                    <a:lnTo>
                      <a:pt x="138" y="5"/>
                    </a:lnTo>
                    <a:lnTo>
                      <a:pt x="138" y="2"/>
                    </a:lnTo>
                    <a:lnTo>
                      <a:pt x="137" y="1"/>
                    </a:lnTo>
                    <a:lnTo>
                      <a:pt x="135" y="0"/>
                    </a:lnTo>
                    <a:lnTo>
                      <a:pt x="133" y="0"/>
                    </a:lnTo>
                    <a:lnTo>
                      <a:pt x="82" y="0"/>
                    </a:lnTo>
                    <a:lnTo>
                      <a:pt x="82" y="0"/>
                    </a:lnTo>
                    <a:lnTo>
                      <a:pt x="79" y="0"/>
                    </a:lnTo>
                    <a:lnTo>
                      <a:pt x="78" y="1"/>
                    </a:lnTo>
                    <a:lnTo>
                      <a:pt x="76" y="2"/>
                    </a:lnTo>
                    <a:lnTo>
                      <a:pt x="76" y="5"/>
                    </a:lnTo>
                    <a:lnTo>
                      <a:pt x="76" y="37"/>
                    </a:lnTo>
                    <a:lnTo>
                      <a:pt x="9" y="37"/>
                    </a:lnTo>
                    <a:lnTo>
                      <a:pt x="9" y="37"/>
                    </a:lnTo>
                    <a:lnTo>
                      <a:pt x="5" y="37"/>
                    </a:lnTo>
                    <a:lnTo>
                      <a:pt x="2" y="40"/>
                    </a:lnTo>
                    <a:lnTo>
                      <a:pt x="1" y="43"/>
                    </a:lnTo>
                    <a:lnTo>
                      <a:pt x="0" y="47"/>
                    </a:lnTo>
                    <a:lnTo>
                      <a:pt x="0" y="47"/>
                    </a:lnTo>
                    <a:lnTo>
                      <a:pt x="1" y="49"/>
                    </a:lnTo>
                    <a:lnTo>
                      <a:pt x="2" y="53"/>
                    </a:lnTo>
                    <a:lnTo>
                      <a:pt x="5" y="55"/>
                    </a:lnTo>
                    <a:lnTo>
                      <a:pt x="9" y="56"/>
                    </a:lnTo>
                    <a:lnTo>
                      <a:pt x="76" y="56"/>
                    </a:lnTo>
                    <a:lnTo>
                      <a:pt x="76" y="88"/>
                    </a:lnTo>
                    <a:lnTo>
                      <a:pt x="76" y="88"/>
                    </a:lnTo>
                    <a:lnTo>
                      <a:pt x="76" y="90"/>
                    </a:lnTo>
                    <a:lnTo>
                      <a:pt x="78" y="91"/>
                    </a:lnTo>
                    <a:lnTo>
                      <a:pt x="79" y="92"/>
                    </a:lnTo>
                    <a:lnTo>
                      <a:pt x="82" y="92"/>
                    </a:lnTo>
                    <a:lnTo>
                      <a:pt x="133" y="92"/>
                    </a:lnTo>
                    <a:lnTo>
                      <a:pt x="133" y="92"/>
                    </a:lnTo>
                    <a:lnTo>
                      <a:pt x="135" y="92"/>
                    </a:lnTo>
                    <a:lnTo>
                      <a:pt x="137" y="91"/>
                    </a:lnTo>
                    <a:lnTo>
                      <a:pt x="138" y="90"/>
                    </a:lnTo>
                    <a:lnTo>
                      <a:pt x="138" y="88"/>
                    </a:lnTo>
                    <a:lnTo>
                      <a:pt x="138"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208">
                <a:extLst>
                  <a:ext uri="{FF2B5EF4-FFF2-40B4-BE49-F238E27FC236}">
                    <a16:creationId xmlns:a16="http://schemas.microsoft.com/office/drawing/2014/main" id="{9EBB0345-8EA8-4F32-A3A2-A536501EE5AF}"/>
                  </a:ext>
                </a:extLst>
              </p:cNvPr>
              <p:cNvSpPr>
                <a:spLocks/>
              </p:cNvSpPr>
              <p:nvPr/>
            </p:nvSpPr>
            <p:spPr bwMode="auto">
              <a:xfrm>
                <a:off x="5009872" y="3279625"/>
                <a:ext cx="119745" cy="13764"/>
              </a:xfrm>
              <a:custGeom>
                <a:avLst/>
                <a:gdLst>
                  <a:gd name="T0" fmla="*/ 164 w 173"/>
                  <a:gd name="T1" fmla="*/ 19 h 19"/>
                  <a:gd name="T2" fmla="*/ 164 w 173"/>
                  <a:gd name="T3" fmla="*/ 19 h 19"/>
                  <a:gd name="T4" fmla="*/ 168 w 173"/>
                  <a:gd name="T5" fmla="*/ 19 h 19"/>
                  <a:gd name="T6" fmla="*/ 170 w 173"/>
                  <a:gd name="T7" fmla="*/ 17 h 19"/>
                  <a:gd name="T8" fmla="*/ 172 w 173"/>
                  <a:gd name="T9" fmla="*/ 14 h 19"/>
                  <a:gd name="T10" fmla="*/ 173 w 173"/>
                  <a:gd name="T11" fmla="*/ 10 h 19"/>
                  <a:gd name="T12" fmla="*/ 173 w 173"/>
                  <a:gd name="T13" fmla="*/ 10 h 19"/>
                  <a:gd name="T14" fmla="*/ 172 w 173"/>
                  <a:gd name="T15" fmla="*/ 7 h 19"/>
                  <a:gd name="T16" fmla="*/ 170 w 173"/>
                  <a:gd name="T17" fmla="*/ 3 h 19"/>
                  <a:gd name="T18" fmla="*/ 168 w 173"/>
                  <a:gd name="T19" fmla="*/ 2 h 19"/>
                  <a:gd name="T20" fmla="*/ 164 w 173"/>
                  <a:gd name="T21" fmla="*/ 0 h 19"/>
                  <a:gd name="T22" fmla="*/ 0 w 173"/>
                  <a:gd name="T23" fmla="*/ 0 h 19"/>
                  <a:gd name="T24" fmla="*/ 0 w 173"/>
                  <a:gd name="T25" fmla="*/ 19 h 19"/>
                  <a:gd name="T26" fmla="*/ 164 w 173"/>
                  <a:gd name="T2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19">
                    <a:moveTo>
                      <a:pt x="164" y="19"/>
                    </a:moveTo>
                    <a:lnTo>
                      <a:pt x="164" y="19"/>
                    </a:lnTo>
                    <a:lnTo>
                      <a:pt x="168" y="19"/>
                    </a:lnTo>
                    <a:lnTo>
                      <a:pt x="170" y="17"/>
                    </a:lnTo>
                    <a:lnTo>
                      <a:pt x="172" y="14"/>
                    </a:lnTo>
                    <a:lnTo>
                      <a:pt x="173" y="10"/>
                    </a:lnTo>
                    <a:lnTo>
                      <a:pt x="173" y="10"/>
                    </a:lnTo>
                    <a:lnTo>
                      <a:pt x="172" y="7"/>
                    </a:lnTo>
                    <a:lnTo>
                      <a:pt x="170" y="3"/>
                    </a:lnTo>
                    <a:lnTo>
                      <a:pt x="168" y="2"/>
                    </a:lnTo>
                    <a:lnTo>
                      <a:pt x="164" y="0"/>
                    </a:lnTo>
                    <a:lnTo>
                      <a:pt x="0" y="0"/>
                    </a:lnTo>
                    <a:lnTo>
                      <a:pt x="0" y="19"/>
                    </a:lnTo>
                    <a:lnTo>
                      <a:pt x="16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209">
                <a:extLst>
                  <a:ext uri="{FF2B5EF4-FFF2-40B4-BE49-F238E27FC236}">
                    <a16:creationId xmlns:a16="http://schemas.microsoft.com/office/drawing/2014/main" id="{46C6221A-CF4E-43A9-8B43-A752BCFFBE27}"/>
                  </a:ext>
                </a:extLst>
              </p:cNvPr>
              <p:cNvSpPr>
                <a:spLocks/>
              </p:cNvSpPr>
              <p:nvPr/>
            </p:nvSpPr>
            <p:spPr bwMode="auto">
              <a:xfrm>
                <a:off x="4902515" y="3254851"/>
                <a:ext cx="96346" cy="63313"/>
              </a:xfrm>
              <a:custGeom>
                <a:avLst/>
                <a:gdLst>
                  <a:gd name="T0" fmla="*/ 138 w 138"/>
                  <a:gd name="T1" fmla="*/ 87 h 93"/>
                  <a:gd name="T2" fmla="*/ 138 w 138"/>
                  <a:gd name="T3" fmla="*/ 4 h 93"/>
                  <a:gd name="T4" fmla="*/ 138 w 138"/>
                  <a:gd name="T5" fmla="*/ 4 h 93"/>
                  <a:gd name="T6" fmla="*/ 138 w 138"/>
                  <a:gd name="T7" fmla="*/ 3 h 93"/>
                  <a:gd name="T8" fmla="*/ 137 w 138"/>
                  <a:gd name="T9" fmla="*/ 1 h 93"/>
                  <a:gd name="T10" fmla="*/ 135 w 138"/>
                  <a:gd name="T11" fmla="*/ 0 h 93"/>
                  <a:gd name="T12" fmla="*/ 133 w 138"/>
                  <a:gd name="T13" fmla="*/ 0 h 93"/>
                  <a:gd name="T14" fmla="*/ 82 w 138"/>
                  <a:gd name="T15" fmla="*/ 0 h 93"/>
                  <a:gd name="T16" fmla="*/ 82 w 138"/>
                  <a:gd name="T17" fmla="*/ 0 h 93"/>
                  <a:gd name="T18" fmla="*/ 79 w 138"/>
                  <a:gd name="T19" fmla="*/ 0 h 93"/>
                  <a:gd name="T20" fmla="*/ 78 w 138"/>
                  <a:gd name="T21" fmla="*/ 1 h 93"/>
                  <a:gd name="T22" fmla="*/ 76 w 138"/>
                  <a:gd name="T23" fmla="*/ 3 h 93"/>
                  <a:gd name="T24" fmla="*/ 76 w 138"/>
                  <a:gd name="T25" fmla="*/ 4 h 93"/>
                  <a:gd name="T26" fmla="*/ 76 w 138"/>
                  <a:gd name="T27" fmla="*/ 36 h 93"/>
                  <a:gd name="T28" fmla="*/ 9 w 138"/>
                  <a:gd name="T29" fmla="*/ 36 h 93"/>
                  <a:gd name="T30" fmla="*/ 9 w 138"/>
                  <a:gd name="T31" fmla="*/ 36 h 93"/>
                  <a:gd name="T32" fmla="*/ 5 w 138"/>
                  <a:gd name="T33" fmla="*/ 38 h 93"/>
                  <a:gd name="T34" fmla="*/ 2 w 138"/>
                  <a:gd name="T35" fmla="*/ 39 h 93"/>
                  <a:gd name="T36" fmla="*/ 1 w 138"/>
                  <a:gd name="T37" fmla="*/ 43 h 93"/>
                  <a:gd name="T38" fmla="*/ 0 w 138"/>
                  <a:gd name="T39" fmla="*/ 46 h 93"/>
                  <a:gd name="T40" fmla="*/ 0 w 138"/>
                  <a:gd name="T41" fmla="*/ 46 h 93"/>
                  <a:gd name="T42" fmla="*/ 1 w 138"/>
                  <a:gd name="T43" fmla="*/ 50 h 93"/>
                  <a:gd name="T44" fmla="*/ 2 w 138"/>
                  <a:gd name="T45" fmla="*/ 53 h 93"/>
                  <a:gd name="T46" fmla="*/ 5 w 138"/>
                  <a:gd name="T47" fmla="*/ 55 h 93"/>
                  <a:gd name="T48" fmla="*/ 9 w 138"/>
                  <a:gd name="T49" fmla="*/ 55 h 93"/>
                  <a:gd name="T50" fmla="*/ 76 w 138"/>
                  <a:gd name="T51" fmla="*/ 55 h 93"/>
                  <a:gd name="T52" fmla="*/ 76 w 138"/>
                  <a:gd name="T53" fmla="*/ 87 h 93"/>
                  <a:gd name="T54" fmla="*/ 76 w 138"/>
                  <a:gd name="T55" fmla="*/ 87 h 93"/>
                  <a:gd name="T56" fmla="*/ 76 w 138"/>
                  <a:gd name="T57" fmla="*/ 89 h 93"/>
                  <a:gd name="T58" fmla="*/ 78 w 138"/>
                  <a:gd name="T59" fmla="*/ 92 h 93"/>
                  <a:gd name="T60" fmla="*/ 79 w 138"/>
                  <a:gd name="T61" fmla="*/ 93 h 93"/>
                  <a:gd name="T62" fmla="*/ 82 w 138"/>
                  <a:gd name="T63" fmla="*/ 93 h 93"/>
                  <a:gd name="T64" fmla="*/ 133 w 138"/>
                  <a:gd name="T65" fmla="*/ 93 h 93"/>
                  <a:gd name="T66" fmla="*/ 133 w 138"/>
                  <a:gd name="T67" fmla="*/ 93 h 93"/>
                  <a:gd name="T68" fmla="*/ 135 w 138"/>
                  <a:gd name="T69" fmla="*/ 93 h 93"/>
                  <a:gd name="T70" fmla="*/ 137 w 138"/>
                  <a:gd name="T71" fmla="*/ 92 h 93"/>
                  <a:gd name="T72" fmla="*/ 138 w 138"/>
                  <a:gd name="T73" fmla="*/ 89 h 93"/>
                  <a:gd name="T74" fmla="*/ 138 w 138"/>
                  <a:gd name="T75" fmla="*/ 87 h 93"/>
                  <a:gd name="T76" fmla="*/ 138 w 138"/>
                  <a:gd name="T77" fmla="*/ 8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8" h="93">
                    <a:moveTo>
                      <a:pt x="138" y="87"/>
                    </a:moveTo>
                    <a:lnTo>
                      <a:pt x="138" y="4"/>
                    </a:lnTo>
                    <a:lnTo>
                      <a:pt x="138" y="4"/>
                    </a:lnTo>
                    <a:lnTo>
                      <a:pt x="138" y="3"/>
                    </a:lnTo>
                    <a:lnTo>
                      <a:pt x="137" y="1"/>
                    </a:lnTo>
                    <a:lnTo>
                      <a:pt x="135" y="0"/>
                    </a:lnTo>
                    <a:lnTo>
                      <a:pt x="133" y="0"/>
                    </a:lnTo>
                    <a:lnTo>
                      <a:pt x="82" y="0"/>
                    </a:lnTo>
                    <a:lnTo>
                      <a:pt x="82" y="0"/>
                    </a:lnTo>
                    <a:lnTo>
                      <a:pt x="79" y="0"/>
                    </a:lnTo>
                    <a:lnTo>
                      <a:pt x="78" y="1"/>
                    </a:lnTo>
                    <a:lnTo>
                      <a:pt x="76" y="3"/>
                    </a:lnTo>
                    <a:lnTo>
                      <a:pt x="76" y="4"/>
                    </a:lnTo>
                    <a:lnTo>
                      <a:pt x="76" y="36"/>
                    </a:lnTo>
                    <a:lnTo>
                      <a:pt x="9" y="36"/>
                    </a:lnTo>
                    <a:lnTo>
                      <a:pt x="9" y="36"/>
                    </a:lnTo>
                    <a:lnTo>
                      <a:pt x="5" y="38"/>
                    </a:lnTo>
                    <a:lnTo>
                      <a:pt x="2" y="39"/>
                    </a:lnTo>
                    <a:lnTo>
                      <a:pt x="1" y="43"/>
                    </a:lnTo>
                    <a:lnTo>
                      <a:pt x="0" y="46"/>
                    </a:lnTo>
                    <a:lnTo>
                      <a:pt x="0" y="46"/>
                    </a:lnTo>
                    <a:lnTo>
                      <a:pt x="1" y="50"/>
                    </a:lnTo>
                    <a:lnTo>
                      <a:pt x="2" y="53"/>
                    </a:lnTo>
                    <a:lnTo>
                      <a:pt x="5" y="55"/>
                    </a:lnTo>
                    <a:lnTo>
                      <a:pt x="9" y="55"/>
                    </a:lnTo>
                    <a:lnTo>
                      <a:pt x="76" y="55"/>
                    </a:lnTo>
                    <a:lnTo>
                      <a:pt x="76" y="87"/>
                    </a:lnTo>
                    <a:lnTo>
                      <a:pt x="76" y="87"/>
                    </a:lnTo>
                    <a:lnTo>
                      <a:pt x="76" y="89"/>
                    </a:lnTo>
                    <a:lnTo>
                      <a:pt x="78" y="92"/>
                    </a:lnTo>
                    <a:lnTo>
                      <a:pt x="79" y="93"/>
                    </a:lnTo>
                    <a:lnTo>
                      <a:pt x="82" y="93"/>
                    </a:lnTo>
                    <a:lnTo>
                      <a:pt x="133" y="93"/>
                    </a:lnTo>
                    <a:lnTo>
                      <a:pt x="133" y="93"/>
                    </a:lnTo>
                    <a:lnTo>
                      <a:pt x="135" y="93"/>
                    </a:lnTo>
                    <a:lnTo>
                      <a:pt x="137" y="92"/>
                    </a:lnTo>
                    <a:lnTo>
                      <a:pt x="138" y="89"/>
                    </a:lnTo>
                    <a:lnTo>
                      <a:pt x="138" y="87"/>
                    </a:lnTo>
                    <a:lnTo>
                      <a:pt x="138"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10">
                <a:extLst>
                  <a:ext uri="{FF2B5EF4-FFF2-40B4-BE49-F238E27FC236}">
                    <a16:creationId xmlns:a16="http://schemas.microsoft.com/office/drawing/2014/main" id="{5BFBB055-1530-4121-B5DF-95BC2F34F03A}"/>
                  </a:ext>
                </a:extLst>
              </p:cNvPr>
              <p:cNvSpPr>
                <a:spLocks/>
              </p:cNvSpPr>
              <p:nvPr/>
            </p:nvSpPr>
            <p:spPr bwMode="auto">
              <a:xfrm>
                <a:off x="4902515" y="3202549"/>
                <a:ext cx="119745" cy="11011"/>
              </a:xfrm>
              <a:custGeom>
                <a:avLst/>
                <a:gdLst>
                  <a:gd name="T0" fmla="*/ 9 w 173"/>
                  <a:gd name="T1" fmla="*/ 0 h 17"/>
                  <a:gd name="T2" fmla="*/ 9 w 173"/>
                  <a:gd name="T3" fmla="*/ 0 h 17"/>
                  <a:gd name="T4" fmla="*/ 5 w 173"/>
                  <a:gd name="T5" fmla="*/ 0 h 17"/>
                  <a:gd name="T6" fmla="*/ 2 w 173"/>
                  <a:gd name="T7" fmla="*/ 2 h 17"/>
                  <a:gd name="T8" fmla="*/ 1 w 173"/>
                  <a:gd name="T9" fmla="*/ 5 h 17"/>
                  <a:gd name="T10" fmla="*/ 0 w 173"/>
                  <a:gd name="T11" fmla="*/ 8 h 17"/>
                  <a:gd name="T12" fmla="*/ 0 w 173"/>
                  <a:gd name="T13" fmla="*/ 8 h 17"/>
                  <a:gd name="T14" fmla="*/ 1 w 173"/>
                  <a:gd name="T15" fmla="*/ 12 h 17"/>
                  <a:gd name="T16" fmla="*/ 2 w 173"/>
                  <a:gd name="T17" fmla="*/ 14 h 17"/>
                  <a:gd name="T18" fmla="*/ 5 w 173"/>
                  <a:gd name="T19" fmla="*/ 17 h 17"/>
                  <a:gd name="T20" fmla="*/ 9 w 173"/>
                  <a:gd name="T21" fmla="*/ 17 h 17"/>
                  <a:gd name="T22" fmla="*/ 173 w 173"/>
                  <a:gd name="T23" fmla="*/ 17 h 17"/>
                  <a:gd name="T24" fmla="*/ 173 w 173"/>
                  <a:gd name="T25" fmla="*/ 0 h 17"/>
                  <a:gd name="T26" fmla="*/ 9 w 173"/>
                  <a:gd name="T2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17">
                    <a:moveTo>
                      <a:pt x="9" y="0"/>
                    </a:moveTo>
                    <a:lnTo>
                      <a:pt x="9" y="0"/>
                    </a:lnTo>
                    <a:lnTo>
                      <a:pt x="5" y="0"/>
                    </a:lnTo>
                    <a:lnTo>
                      <a:pt x="2" y="2"/>
                    </a:lnTo>
                    <a:lnTo>
                      <a:pt x="1" y="5"/>
                    </a:lnTo>
                    <a:lnTo>
                      <a:pt x="0" y="8"/>
                    </a:lnTo>
                    <a:lnTo>
                      <a:pt x="0" y="8"/>
                    </a:lnTo>
                    <a:lnTo>
                      <a:pt x="1" y="12"/>
                    </a:lnTo>
                    <a:lnTo>
                      <a:pt x="2" y="14"/>
                    </a:lnTo>
                    <a:lnTo>
                      <a:pt x="5" y="17"/>
                    </a:lnTo>
                    <a:lnTo>
                      <a:pt x="9" y="17"/>
                    </a:lnTo>
                    <a:lnTo>
                      <a:pt x="173" y="17"/>
                    </a:lnTo>
                    <a:lnTo>
                      <a:pt x="173" y="0"/>
                    </a:ln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211">
                <a:extLst>
                  <a:ext uri="{FF2B5EF4-FFF2-40B4-BE49-F238E27FC236}">
                    <a16:creationId xmlns:a16="http://schemas.microsoft.com/office/drawing/2014/main" id="{D0545F3F-46D7-4942-AF1B-3C5617E0DADE}"/>
                  </a:ext>
                </a:extLst>
              </p:cNvPr>
              <p:cNvSpPr>
                <a:spLocks/>
              </p:cNvSpPr>
              <p:nvPr/>
            </p:nvSpPr>
            <p:spPr bwMode="auto">
              <a:xfrm>
                <a:off x="5034647" y="3176398"/>
                <a:ext cx="94970" cy="63313"/>
              </a:xfrm>
              <a:custGeom>
                <a:avLst/>
                <a:gdLst>
                  <a:gd name="T0" fmla="*/ 61 w 138"/>
                  <a:gd name="T1" fmla="*/ 87 h 93"/>
                  <a:gd name="T2" fmla="*/ 61 w 138"/>
                  <a:gd name="T3" fmla="*/ 55 h 93"/>
                  <a:gd name="T4" fmla="*/ 129 w 138"/>
                  <a:gd name="T5" fmla="*/ 55 h 93"/>
                  <a:gd name="T6" fmla="*/ 129 w 138"/>
                  <a:gd name="T7" fmla="*/ 55 h 93"/>
                  <a:gd name="T8" fmla="*/ 133 w 138"/>
                  <a:gd name="T9" fmla="*/ 55 h 93"/>
                  <a:gd name="T10" fmla="*/ 135 w 138"/>
                  <a:gd name="T11" fmla="*/ 52 h 93"/>
                  <a:gd name="T12" fmla="*/ 137 w 138"/>
                  <a:gd name="T13" fmla="*/ 50 h 93"/>
                  <a:gd name="T14" fmla="*/ 138 w 138"/>
                  <a:gd name="T15" fmla="*/ 46 h 93"/>
                  <a:gd name="T16" fmla="*/ 138 w 138"/>
                  <a:gd name="T17" fmla="*/ 46 h 93"/>
                  <a:gd name="T18" fmla="*/ 137 w 138"/>
                  <a:gd name="T19" fmla="*/ 43 h 93"/>
                  <a:gd name="T20" fmla="*/ 135 w 138"/>
                  <a:gd name="T21" fmla="*/ 40 h 93"/>
                  <a:gd name="T22" fmla="*/ 133 w 138"/>
                  <a:gd name="T23" fmla="*/ 38 h 93"/>
                  <a:gd name="T24" fmla="*/ 129 w 138"/>
                  <a:gd name="T25" fmla="*/ 38 h 93"/>
                  <a:gd name="T26" fmla="*/ 61 w 138"/>
                  <a:gd name="T27" fmla="*/ 38 h 93"/>
                  <a:gd name="T28" fmla="*/ 61 w 138"/>
                  <a:gd name="T29" fmla="*/ 5 h 93"/>
                  <a:gd name="T30" fmla="*/ 61 w 138"/>
                  <a:gd name="T31" fmla="*/ 5 h 93"/>
                  <a:gd name="T32" fmla="*/ 61 w 138"/>
                  <a:gd name="T33" fmla="*/ 3 h 93"/>
                  <a:gd name="T34" fmla="*/ 60 w 138"/>
                  <a:gd name="T35" fmla="*/ 1 h 93"/>
                  <a:gd name="T36" fmla="*/ 59 w 138"/>
                  <a:gd name="T37" fmla="*/ 0 h 93"/>
                  <a:gd name="T38" fmla="*/ 56 w 138"/>
                  <a:gd name="T39" fmla="*/ 0 h 93"/>
                  <a:gd name="T40" fmla="*/ 5 w 138"/>
                  <a:gd name="T41" fmla="*/ 0 h 93"/>
                  <a:gd name="T42" fmla="*/ 5 w 138"/>
                  <a:gd name="T43" fmla="*/ 0 h 93"/>
                  <a:gd name="T44" fmla="*/ 2 w 138"/>
                  <a:gd name="T45" fmla="*/ 0 h 93"/>
                  <a:gd name="T46" fmla="*/ 1 w 138"/>
                  <a:gd name="T47" fmla="*/ 1 h 93"/>
                  <a:gd name="T48" fmla="*/ 0 w 138"/>
                  <a:gd name="T49" fmla="*/ 3 h 93"/>
                  <a:gd name="T50" fmla="*/ 0 w 138"/>
                  <a:gd name="T51" fmla="*/ 5 h 93"/>
                  <a:gd name="T52" fmla="*/ 0 w 138"/>
                  <a:gd name="T53" fmla="*/ 87 h 93"/>
                  <a:gd name="T54" fmla="*/ 0 w 138"/>
                  <a:gd name="T55" fmla="*/ 87 h 93"/>
                  <a:gd name="T56" fmla="*/ 0 w 138"/>
                  <a:gd name="T57" fmla="*/ 90 h 93"/>
                  <a:gd name="T58" fmla="*/ 1 w 138"/>
                  <a:gd name="T59" fmla="*/ 91 h 93"/>
                  <a:gd name="T60" fmla="*/ 2 w 138"/>
                  <a:gd name="T61" fmla="*/ 93 h 93"/>
                  <a:gd name="T62" fmla="*/ 5 w 138"/>
                  <a:gd name="T63" fmla="*/ 93 h 93"/>
                  <a:gd name="T64" fmla="*/ 56 w 138"/>
                  <a:gd name="T65" fmla="*/ 93 h 93"/>
                  <a:gd name="T66" fmla="*/ 56 w 138"/>
                  <a:gd name="T67" fmla="*/ 93 h 93"/>
                  <a:gd name="T68" fmla="*/ 59 w 138"/>
                  <a:gd name="T69" fmla="*/ 93 h 93"/>
                  <a:gd name="T70" fmla="*/ 60 w 138"/>
                  <a:gd name="T71" fmla="*/ 91 h 93"/>
                  <a:gd name="T72" fmla="*/ 61 w 138"/>
                  <a:gd name="T73" fmla="*/ 90 h 93"/>
                  <a:gd name="T74" fmla="*/ 61 w 138"/>
                  <a:gd name="T75" fmla="*/ 87 h 93"/>
                  <a:gd name="T76" fmla="*/ 61 w 138"/>
                  <a:gd name="T77" fmla="*/ 8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8" h="93">
                    <a:moveTo>
                      <a:pt x="61" y="87"/>
                    </a:moveTo>
                    <a:lnTo>
                      <a:pt x="61" y="55"/>
                    </a:lnTo>
                    <a:lnTo>
                      <a:pt x="129" y="55"/>
                    </a:lnTo>
                    <a:lnTo>
                      <a:pt x="129" y="55"/>
                    </a:lnTo>
                    <a:lnTo>
                      <a:pt x="133" y="55"/>
                    </a:lnTo>
                    <a:lnTo>
                      <a:pt x="135" y="52"/>
                    </a:lnTo>
                    <a:lnTo>
                      <a:pt x="137" y="50"/>
                    </a:lnTo>
                    <a:lnTo>
                      <a:pt x="138" y="46"/>
                    </a:lnTo>
                    <a:lnTo>
                      <a:pt x="138" y="46"/>
                    </a:lnTo>
                    <a:lnTo>
                      <a:pt x="137" y="43"/>
                    </a:lnTo>
                    <a:lnTo>
                      <a:pt x="135" y="40"/>
                    </a:lnTo>
                    <a:lnTo>
                      <a:pt x="133" y="38"/>
                    </a:lnTo>
                    <a:lnTo>
                      <a:pt x="129" y="38"/>
                    </a:lnTo>
                    <a:lnTo>
                      <a:pt x="61" y="38"/>
                    </a:lnTo>
                    <a:lnTo>
                      <a:pt x="61" y="5"/>
                    </a:lnTo>
                    <a:lnTo>
                      <a:pt x="61" y="5"/>
                    </a:lnTo>
                    <a:lnTo>
                      <a:pt x="61" y="3"/>
                    </a:lnTo>
                    <a:lnTo>
                      <a:pt x="60" y="1"/>
                    </a:lnTo>
                    <a:lnTo>
                      <a:pt x="59" y="0"/>
                    </a:lnTo>
                    <a:lnTo>
                      <a:pt x="56" y="0"/>
                    </a:lnTo>
                    <a:lnTo>
                      <a:pt x="5" y="0"/>
                    </a:lnTo>
                    <a:lnTo>
                      <a:pt x="5" y="0"/>
                    </a:lnTo>
                    <a:lnTo>
                      <a:pt x="2" y="0"/>
                    </a:lnTo>
                    <a:lnTo>
                      <a:pt x="1" y="1"/>
                    </a:lnTo>
                    <a:lnTo>
                      <a:pt x="0" y="3"/>
                    </a:lnTo>
                    <a:lnTo>
                      <a:pt x="0" y="5"/>
                    </a:lnTo>
                    <a:lnTo>
                      <a:pt x="0" y="87"/>
                    </a:lnTo>
                    <a:lnTo>
                      <a:pt x="0" y="87"/>
                    </a:lnTo>
                    <a:lnTo>
                      <a:pt x="0" y="90"/>
                    </a:lnTo>
                    <a:lnTo>
                      <a:pt x="1" y="91"/>
                    </a:lnTo>
                    <a:lnTo>
                      <a:pt x="2" y="93"/>
                    </a:lnTo>
                    <a:lnTo>
                      <a:pt x="5" y="93"/>
                    </a:lnTo>
                    <a:lnTo>
                      <a:pt x="56" y="93"/>
                    </a:lnTo>
                    <a:lnTo>
                      <a:pt x="56" y="93"/>
                    </a:lnTo>
                    <a:lnTo>
                      <a:pt x="59" y="93"/>
                    </a:lnTo>
                    <a:lnTo>
                      <a:pt x="60" y="91"/>
                    </a:lnTo>
                    <a:lnTo>
                      <a:pt x="61" y="90"/>
                    </a:lnTo>
                    <a:lnTo>
                      <a:pt x="61" y="87"/>
                    </a:lnTo>
                    <a:lnTo>
                      <a:pt x="61"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3" name="object 4">
              <a:extLst>
                <a:ext uri="{FF2B5EF4-FFF2-40B4-BE49-F238E27FC236}">
                  <a16:creationId xmlns:a16="http://schemas.microsoft.com/office/drawing/2014/main" id="{7D7B570E-5BFA-43DB-95AE-3C78ACB9FCE6}"/>
                </a:ext>
              </a:extLst>
            </p:cNvPr>
            <p:cNvSpPr txBox="1"/>
            <p:nvPr/>
          </p:nvSpPr>
          <p:spPr>
            <a:xfrm>
              <a:off x="1032740" y="3154918"/>
              <a:ext cx="3251172" cy="1327286"/>
            </a:xfrm>
            <a:prstGeom prst="rect">
              <a:avLst/>
            </a:prstGeom>
          </p:spPr>
          <p:txBody>
            <a:bodyPr vert="horz" wrap="square" lIns="0" tIns="0" rIns="0" bIns="0" rtlCol="0">
              <a:spAutoFit/>
            </a:bodyPr>
            <a:lstStyle/>
            <a:p>
              <a:pPr marL="12700">
                <a:lnSpc>
                  <a:spcPct val="85000"/>
                </a:lnSpc>
              </a:pPr>
              <a:r>
                <a:rPr lang="en-US" sz="1400" b="1">
                  <a:solidFill>
                    <a:srgbClr val="2B87B2"/>
                  </a:solidFill>
                  <a:ea typeface="Chronicle Display Black" charset="0"/>
                  <a:cs typeface="Chronicle Display Black" charset="0"/>
                </a:rPr>
                <a:t>DATA AVAILABILITY &amp; RETENTION</a:t>
              </a:r>
            </a:p>
            <a:p>
              <a:pPr marL="12700">
                <a:lnSpc>
                  <a:spcPct val="85000"/>
                </a:lnSpc>
              </a:pPr>
              <a:endParaRPr lang="en-US" sz="100">
                <a:ea typeface="Open Sans" charset="0"/>
                <a:cs typeface="Open Sans" charset="0"/>
              </a:endParaRPr>
            </a:p>
            <a:p>
              <a:pPr marL="184150" indent="-171450">
                <a:buFont typeface="Arial" panose="020B0604020202020204" pitchFamily="34" charset="0"/>
                <a:buChar char="•"/>
              </a:pPr>
              <a:r>
                <a:rPr lang="en-US" sz="1050" b="1">
                  <a:ea typeface="Open Sans" charset="0"/>
                  <a:cs typeface="Open Sans" charset="0"/>
                </a:rPr>
                <a:t>4 assets </a:t>
              </a:r>
              <a:r>
                <a:rPr lang="en-US" sz="1050">
                  <a:ea typeface="Open Sans" charset="0"/>
                  <a:cs typeface="Open Sans" charset="0"/>
                </a:rPr>
                <a:t>purge data annually or on an ad-hoc basis, but a few assets do not have any existing purge strategy</a:t>
              </a:r>
            </a:p>
            <a:p>
              <a:pPr marL="184150" indent="-171450">
                <a:buFont typeface="Arial" panose="020B0604020202020204" pitchFamily="34" charset="0"/>
                <a:buChar char="•"/>
              </a:pPr>
              <a:r>
                <a:rPr lang="en-US" sz="1050">
                  <a:ea typeface="Open Sans" charset="0"/>
                  <a:cs typeface="Open Sans" charset="0"/>
                </a:rPr>
                <a:t>Snapshot are completed on a incremental / daily / weekly / monthly / quarterly frequency based on  business requirements</a:t>
              </a:r>
            </a:p>
            <a:p>
              <a:pPr marL="184150" indent="-171450">
                <a:buFont typeface="Arial" panose="020B0604020202020204" pitchFamily="34" charset="0"/>
                <a:buChar char="•"/>
              </a:pPr>
              <a:r>
                <a:rPr lang="en-US" sz="1050">
                  <a:ea typeface="Open Sans" charset="0"/>
                  <a:cs typeface="Open Sans" charset="0"/>
                </a:rPr>
                <a:t>Data retention and archival policy varied between </a:t>
              </a:r>
              <a:r>
                <a:rPr lang="en-US" sz="1050" b="1">
                  <a:ea typeface="Open Sans" charset="0"/>
                  <a:cs typeface="Open Sans" charset="0"/>
                </a:rPr>
                <a:t>7-10 years</a:t>
              </a:r>
              <a:r>
                <a:rPr lang="en-US" sz="1050">
                  <a:ea typeface="Open Sans" charset="0"/>
                  <a:cs typeface="Open Sans" charset="0"/>
                </a:rPr>
                <a:t> with some assets currently lacking a policy</a:t>
              </a:r>
            </a:p>
          </p:txBody>
        </p:sp>
        <p:grpSp>
          <p:nvGrpSpPr>
            <p:cNvPr id="5" name="Group 4">
              <a:extLst>
                <a:ext uri="{FF2B5EF4-FFF2-40B4-BE49-F238E27FC236}">
                  <a16:creationId xmlns:a16="http://schemas.microsoft.com/office/drawing/2014/main" id="{F2336660-68AC-4E0A-8AE2-57BAE3D542E1}"/>
                </a:ext>
              </a:extLst>
            </p:cNvPr>
            <p:cNvGrpSpPr/>
            <p:nvPr/>
          </p:nvGrpSpPr>
          <p:grpSpPr>
            <a:xfrm>
              <a:off x="399663" y="3031074"/>
              <a:ext cx="392026" cy="422978"/>
              <a:chOff x="577994" y="3085870"/>
              <a:chExt cx="209844" cy="226412"/>
            </a:xfrm>
            <a:solidFill>
              <a:schemeClr val="accent3">
                <a:lumMod val="75000"/>
              </a:schemeClr>
            </a:solidFill>
          </p:grpSpPr>
          <p:sp>
            <p:nvSpPr>
              <p:cNvPr id="125" name="Freeform 122">
                <a:extLst>
                  <a:ext uri="{FF2B5EF4-FFF2-40B4-BE49-F238E27FC236}">
                    <a16:creationId xmlns:a16="http://schemas.microsoft.com/office/drawing/2014/main" id="{03D2BEA5-FB19-4DBD-9CA4-3B7FB84DFDE3}"/>
                  </a:ext>
                </a:extLst>
              </p:cNvPr>
              <p:cNvSpPr>
                <a:spLocks noEditPoints="1"/>
              </p:cNvSpPr>
              <p:nvPr/>
            </p:nvSpPr>
            <p:spPr bwMode="auto">
              <a:xfrm>
                <a:off x="577994" y="3134190"/>
                <a:ext cx="209844" cy="178092"/>
              </a:xfrm>
              <a:custGeom>
                <a:avLst/>
                <a:gdLst>
                  <a:gd name="T0" fmla="*/ 292 w 303"/>
                  <a:gd name="T1" fmla="*/ 0 h 260"/>
                  <a:gd name="T2" fmla="*/ 10 w 303"/>
                  <a:gd name="T3" fmla="*/ 0 h 260"/>
                  <a:gd name="T4" fmla="*/ 10 w 303"/>
                  <a:gd name="T5" fmla="*/ 0 h 260"/>
                  <a:gd name="T6" fmla="*/ 6 w 303"/>
                  <a:gd name="T7" fmla="*/ 0 h 260"/>
                  <a:gd name="T8" fmla="*/ 2 w 303"/>
                  <a:gd name="T9" fmla="*/ 3 h 260"/>
                  <a:gd name="T10" fmla="*/ 0 w 303"/>
                  <a:gd name="T11" fmla="*/ 7 h 260"/>
                  <a:gd name="T12" fmla="*/ 0 w 303"/>
                  <a:gd name="T13" fmla="*/ 11 h 260"/>
                  <a:gd name="T14" fmla="*/ 0 w 303"/>
                  <a:gd name="T15" fmla="*/ 248 h 260"/>
                  <a:gd name="T16" fmla="*/ 0 w 303"/>
                  <a:gd name="T17" fmla="*/ 248 h 260"/>
                  <a:gd name="T18" fmla="*/ 0 w 303"/>
                  <a:gd name="T19" fmla="*/ 253 h 260"/>
                  <a:gd name="T20" fmla="*/ 2 w 303"/>
                  <a:gd name="T21" fmla="*/ 256 h 260"/>
                  <a:gd name="T22" fmla="*/ 6 w 303"/>
                  <a:gd name="T23" fmla="*/ 258 h 260"/>
                  <a:gd name="T24" fmla="*/ 10 w 303"/>
                  <a:gd name="T25" fmla="*/ 260 h 260"/>
                  <a:gd name="T26" fmla="*/ 292 w 303"/>
                  <a:gd name="T27" fmla="*/ 260 h 260"/>
                  <a:gd name="T28" fmla="*/ 292 w 303"/>
                  <a:gd name="T29" fmla="*/ 260 h 260"/>
                  <a:gd name="T30" fmla="*/ 296 w 303"/>
                  <a:gd name="T31" fmla="*/ 258 h 260"/>
                  <a:gd name="T32" fmla="*/ 300 w 303"/>
                  <a:gd name="T33" fmla="*/ 256 h 260"/>
                  <a:gd name="T34" fmla="*/ 303 w 303"/>
                  <a:gd name="T35" fmla="*/ 253 h 260"/>
                  <a:gd name="T36" fmla="*/ 303 w 303"/>
                  <a:gd name="T37" fmla="*/ 248 h 260"/>
                  <a:gd name="T38" fmla="*/ 303 w 303"/>
                  <a:gd name="T39" fmla="*/ 11 h 260"/>
                  <a:gd name="T40" fmla="*/ 303 w 303"/>
                  <a:gd name="T41" fmla="*/ 11 h 260"/>
                  <a:gd name="T42" fmla="*/ 303 w 303"/>
                  <a:gd name="T43" fmla="*/ 7 h 260"/>
                  <a:gd name="T44" fmla="*/ 300 w 303"/>
                  <a:gd name="T45" fmla="*/ 3 h 260"/>
                  <a:gd name="T46" fmla="*/ 296 w 303"/>
                  <a:gd name="T47" fmla="*/ 0 h 260"/>
                  <a:gd name="T48" fmla="*/ 292 w 303"/>
                  <a:gd name="T49" fmla="*/ 0 h 260"/>
                  <a:gd name="T50" fmla="*/ 292 w 303"/>
                  <a:gd name="T51" fmla="*/ 0 h 260"/>
                  <a:gd name="T52" fmla="*/ 213 w 303"/>
                  <a:gd name="T53" fmla="*/ 106 h 260"/>
                  <a:gd name="T54" fmla="*/ 213 w 303"/>
                  <a:gd name="T55" fmla="*/ 106 h 260"/>
                  <a:gd name="T56" fmla="*/ 213 w 303"/>
                  <a:gd name="T57" fmla="*/ 109 h 260"/>
                  <a:gd name="T58" fmla="*/ 212 w 303"/>
                  <a:gd name="T59" fmla="*/ 111 h 260"/>
                  <a:gd name="T60" fmla="*/ 210 w 303"/>
                  <a:gd name="T61" fmla="*/ 112 h 260"/>
                  <a:gd name="T62" fmla="*/ 208 w 303"/>
                  <a:gd name="T63" fmla="*/ 113 h 260"/>
                  <a:gd name="T64" fmla="*/ 95 w 303"/>
                  <a:gd name="T65" fmla="*/ 113 h 260"/>
                  <a:gd name="T66" fmla="*/ 95 w 303"/>
                  <a:gd name="T67" fmla="*/ 113 h 260"/>
                  <a:gd name="T68" fmla="*/ 92 w 303"/>
                  <a:gd name="T69" fmla="*/ 112 h 260"/>
                  <a:gd name="T70" fmla="*/ 91 w 303"/>
                  <a:gd name="T71" fmla="*/ 111 h 260"/>
                  <a:gd name="T72" fmla="*/ 90 w 303"/>
                  <a:gd name="T73" fmla="*/ 109 h 260"/>
                  <a:gd name="T74" fmla="*/ 90 w 303"/>
                  <a:gd name="T75" fmla="*/ 106 h 260"/>
                  <a:gd name="T76" fmla="*/ 90 w 303"/>
                  <a:gd name="T77" fmla="*/ 78 h 260"/>
                  <a:gd name="T78" fmla="*/ 90 w 303"/>
                  <a:gd name="T79" fmla="*/ 78 h 260"/>
                  <a:gd name="T80" fmla="*/ 90 w 303"/>
                  <a:gd name="T81" fmla="*/ 77 h 260"/>
                  <a:gd name="T82" fmla="*/ 91 w 303"/>
                  <a:gd name="T83" fmla="*/ 74 h 260"/>
                  <a:gd name="T84" fmla="*/ 92 w 303"/>
                  <a:gd name="T85" fmla="*/ 73 h 260"/>
                  <a:gd name="T86" fmla="*/ 95 w 303"/>
                  <a:gd name="T87" fmla="*/ 73 h 260"/>
                  <a:gd name="T88" fmla="*/ 95 w 303"/>
                  <a:gd name="T89" fmla="*/ 73 h 260"/>
                  <a:gd name="T90" fmla="*/ 98 w 303"/>
                  <a:gd name="T91" fmla="*/ 73 h 260"/>
                  <a:gd name="T92" fmla="*/ 99 w 303"/>
                  <a:gd name="T93" fmla="*/ 74 h 260"/>
                  <a:gd name="T94" fmla="*/ 100 w 303"/>
                  <a:gd name="T95" fmla="*/ 77 h 260"/>
                  <a:gd name="T96" fmla="*/ 100 w 303"/>
                  <a:gd name="T97" fmla="*/ 78 h 260"/>
                  <a:gd name="T98" fmla="*/ 100 w 303"/>
                  <a:gd name="T99" fmla="*/ 101 h 260"/>
                  <a:gd name="T100" fmla="*/ 202 w 303"/>
                  <a:gd name="T101" fmla="*/ 101 h 260"/>
                  <a:gd name="T102" fmla="*/ 202 w 303"/>
                  <a:gd name="T103" fmla="*/ 78 h 260"/>
                  <a:gd name="T104" fmla="*/ 202 w 303"/>
                  <a:gd name="T105" fmla="*/ 78 h 260"/>
                  <a:gd name="T106" fmla="*/ 202 w 303"/>
                  <a:gd name="T107" fmla="*/ 77 h 260"/>
                  <a:gd name="T108" fmla="*/ 204 w 303"/>
                  <a:gd name="T109" fmla="*/ 74 h 260"/>
                  <a:gd name="T110" fmla="*/ 205 w 303"/>
                  <a:gd name="T111" fmla="*/ 73 h 260"/>
                  <a:gd name="T112" fmla="*/ 208 w 303"/>
                  <a:gd name="T113" fmla="*/ 73 h 260"/>
                  <a:gd name="T114" fmla="*/ 208 w 303"/>
                  <a:gd name="T115" fmla="*/ 73 h 260"/>
                  <a:gd name="T116" fmla="*/ 210 w 303"/>
                  <a:gd name="T117" fmla="*/ 73 h 260"/>
                  <a:gd name="T118" fmla="*/ 212 w 303"/>
                  <a:gd name="T119" fmla="*/ 74 h 260"/>
                  <a:gd name="T120" fmla="*/ 213 w 303"/>
                  <a:gd name="T121" fmla="*/ 77 h 260"/>
                  <a:gd name="T122" fmla="*/ 213 w 303"/>
                  <a:gd name="T123" fmla="*/ 78 h 260"/>
                  <a:gd name="T124" fmla="*/ 213 w 303"/>
                  <a:gd name="T125" fmla="*/ 106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3" h="260">
                    <a:moveTo>
                      <a:pt x="292" y="0"/>
                    </a:moveTo>
                    <a:lnTo>
                      <a:pt x="10" y="0"/>
                    </a:lnTo>
                    <a:lnTo>
                      <a:pt x="10" y="0"/>
                    </a:lnTo>
                    <a:lnTo>
                      <a:pt x="6" y="0"/>
                    </a:lnTo>
                    <a:lnTo>
                      <a:pt x="2" y="3"/>
                    </a:lnTo>
                    <a:lnTo>
                      <a:pt x="0" y="7"/>
                    </a:lnTo>
                    <a:lnTo>
                      <a:pt x="0" y="11"/>
                    </a:lnTo>
                    <a:lnTo>
                      <a:pt x="0" y="248"/>
                    </a:lnTo>
                    <a:lnTo>
                      <a:pt x="0" y="248"/>
                    </a:lnTo>
                    <a:lnTo>
                      <a:pt x="0" y="253"/>
                    </a:lnTo>
                    <a:lnTo>
                      <a:pt x="2" y="256"/>
                    </a:lnTo>
                    <a:lnTo>
                      <a:pt x="6" y="258"/>
                    </a:lnTo>
                    <a:lnTo>
                      <a:pt x="10" y="260"/>
                    </a:lnTo>
                    <a:lnTo>
                      <a:pt x="292" y="260"/>
                    </a:lnTo>
                    <a:lnTo>
                      <a:pt x="292" y="260"/>
                    </a:lnTo>
                    <a:lnTo>
                      <a:pt x="296" y="258"/>
                    </a:lnTo>
                    <a:lnTo>
                      <a:pt x="300" y="256"/>
                    </a:lnTo>
                    <a:lnTo>
                      <a:pt x="303" y="253"/>
                    </a:lnTo>
                    <a:lnTo>
                      <a:pt x="303" y="248"/>
                    </a:lnTo>
                    <a:lnTo>
                      <a:pt x="303" y="11"/>
                    </a:lnTo>
                    <a:lnTo>
                      <a:pt x="303" y="11"/>
                    </a:lnTo>
                    <a:lnTo>
                      <a:pt x="303" y="7"/>
                    </a:lnTo>
                    <a:lnTo>
                      <a:pt x="300" y="3"/>
                    </a:lnTo>
                    <a:lnTo>
                      <a:pt x="296" y="0"/>
                    </a:lnTo>
                    <a:lnTo>
                      <a:pt x="292" y="0"/>
                    </a:lnTo>
                    <a:lnTo>
                      <a:pt x="292" y="0"/>
                    </a:lnTo>
                    <a:close/>
                    <a:moveTo>
                      <a:pt x="213" y="106"/>
                    </a:moveTo>
                    <a:lnTo>
                      <a:pt x="213" y="106"/>
                    </a:lnTo>
                    <a:lnTo>
                      <a:pt x="213" y="109"/>
                    </a:lnTo>
                    <a:lnTo>
                      <a:pt x="212" y="111"/>
                    </a:lnTo>
                    <a:lnTo>
                      <a:pt x="210" y="112"/>
                    </a:lnTo>
                    <a:lnTo>
                      <a:pt x="208" y="113"/>
                    </a:lnTo>
                    <a:lnTo>
                      <a:pt x="95" y="113"/>
                    </a:lnTo>
                    <a:lnTo>
                      <a:pt x="95" y="113"/>
                    </a:lnTo>
                    <a:lnTo>
                      <a:pt x="92" y="112"/>
                    </a:lnTo>
                    <a:lnTo>
                      <a:pt x="91" y="111"/>
                    </a:lnTo>
                    <a:lnTo>
                      <a:pt x="90" y="109"/>
                    </a:lnTo>
                    <a:lnTo>
                      <a:pt x="90" y="106"/>
                    </a:lnTo>
                    <a:lnTo>
                      <a:pt x="90" y="78"/>
                    </a:lnTo>
                    <a:lnTo>
                      <a:pt x="90" y="78"/>
                    </a:lnTo>
                    <a:lnTo>
                      <a:pt x="90" y="77"/>
                    </a:lnTo>
                    <a:lnTo>
                      <a:pt x="91" y="74"/>
                    </a:lnTo>
                    <a:lnTo>
                      <a:pt x="92" y="73"/>
                    </a:lnTo>
                    <a:lnTo>
                      <a:pt x="95" y="73"/>
                    </a:lnTo>
                    <a:lnTo>
                      <a:pt x="95" y="73"/>
                    </a:lnTo>
                    <a:lnTo>
                      <a:pt x="98" y="73"/>
                    </a:lnTo>
                    <a:lnTo>
                      <a:pt x="99" y="74"/>
                    </a:lnTo>
                    <a:lnTo>
                      <a:pt x="100" y="77"/>
                    </a:lnTo>
                    <a:lnTo>
                      <a:pt x="100" y="78"/>
                    </a:lnTo>
                    <a:lnTo>
                      <a:pt x="100" y="101"/>
                    </a:lnTo>
                    <a:lnTo>
                      <a:pt x="202" y="101"/>
                    </a:lnTo>
                    <a:lnTo>
                      <a:pt x="202" y="78"/>
                    </a:lnTo>
                    <a:lnTo>
                      <a:pt x="202" y="78"/>
                    </a:lnTo>
                    <a:lnTo>
                      <a:pt x="202" y="77"/>
                    </a:lnTo>
                    <a:lnTo>
                      <a:pt x="204" y="74"/>
                    </a:lnTo>
                    <a:lnTo>
                      <a:pt x="205" y="73"/>
                    </a:lnTo>
                    <a:lnTo>
                      <a:pt x="208" y="73"/>
                    </a:lnTo>
                    <a:lnTo>
                      <a:pt x="208" y="73"/>
                    </a:lnTo>
                    <a:lnTo>
                      <a:pt x="210" y="73"/>
                    </a:lnTo>
                    <a:lnTo>
                      <a:pt x="212" y="74"/>
                    </a:lnTo>
                    <a:lnTo>
                      <a:pt x="213" y="77"/>
                    </a:lnTo>
                    <a:lnTo>
                      <a:pt x="213" y="78"/>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23">
                <a:extLst>
                  <a:ext uri="{FF2B5EF4-FFF2-40B4-BE49-F238E27FC236}">
                    <a16:creationId xmlns:a16="http://schemas.microsoft.com/office/drawing/2014/main" id="{E652B749-7260-4870-8623-C6A28483A232}"/>
                  </a:ext>
                </a:extLst>
              </p:cNvPr>
              <p:cNvSpPr>
                <a:spLocks/>
              </p:cNvSpPr>
              <p:nvPr/>
            </p:nvSpPr>
            <p:spPr bwMode="auto">
              <a:xfrm>
                <a:off x="601463" y="3106579"/>
                <a:ext cx="162905" cy="19328"/>
              </a:xfrm>
              <a:custGeom>
                <a:avLst/>
                <a:gdLst>
                  <a:gd name="T0" fmla="*/ 237 w 237"/>
                  <a:gd name="T1" fmla="*/ 5 h 28"/>
                  <a:gd name="T2" fmla="*/ 237 w 237"/>
                  <a:gd name="T3" fmla="*/ 5 h 28"/>
                  <a:gd name="T4" fmla="*/ 237 w 237"/>
                  <a:gd name="T5" fmla="*/ 4 h 28"/>
                  <a:gd name="T6" fmla="*/ 235 w 237"/>
                  <a:gd name="T7" fmla="*/ 1 h 28"/>
                  <a:gd name="T8" fmla="*/ 234 w 237"/>
                  <a:gd name="T9" fmla="*/ 1 h 28"/>
                  <a:gd name="T10" fmla="*/ 231 w 237"/>
                  <a:gd name="T11" fmla="*/ 0 h 28"/>
                  <a:gd name="T12" fmla="*/ 6 w 237"/>
                  <a:gd name="T13" fmla="*/ 0 h 28"/>
                  <a:gd name="T14" fmla="*/ 6 w 237"/>
                  <a:gd name="T15" fmla="*/ 0 h 28"/>
                  <a:gd name="T16" fmla="*/ 3 w 237"/>
                  <a:gd name="T17" fmla="*/ 1 h 28"/>
                  <a:gd name="T18" fmla="*/ 1 w 237"/>
                  <a:gd name="T19" fmla="*/ 1 h 28"/>
                  <a:gd name="T20" fmla="*/ 0 w 237"/>
                  <a:gd name="T21" fmla="*/ 4 h 28"/>
                  <a:gd name="T22" fmla="*/ 0 w 237"/>
                  <a:gd name="T23" fmla="*/ 5 h 28"/>
                  <a:gd name="T24" fmla="*/ 0 w 237"/>
                  <a:gd name="T25" fmla="*/ 28 h 28"/>
                  <a:gd name="T26" fmla="*/ 237 w 237"/>
                  <a:gd name="T27" fmla="*/ 28 h 28"/>
                  <a:gd name="T28" fmla="*/ 237 w 237"/>
                  <a:gd name="T2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7" h="28">
                    <a:moveTo>
                      <a:pt x="237" y="5"/>
                    </a:moveTo>
                    <a:lnTo>
                      <a:pt x="237" y="5"/>
                    </a:lnTo>
                    <a:lnTo>
                      <a:pt x="237" y="4"/>
                    </a:lnTo>
                    <a:lnTo>
                      <a:pt x="235" y="1"/>
                    </a:lnTo>
                    <a:lnTo>
                      <a:pt x="234" y="1"/>
                    </a:lnTo>
                    <a:lnTo>
                      <a:pt x="231" y="0"/>
                    </a:lnTo>
                    <a:lnTo>
                      <a:pt x="6" y="0"/>
                    </a:lnTo>
                    <a:lnTo>
                      <a:pt x="6" y="0"/>
                    </a:lnTo>
                    <a:lnTo>
                      <a:pt x="3" y="1"/>
                    </a:lnTo>
                    <a:lnTo>
                      <a:pt x="1" y="1"/>
                    </a:lnTo>
                    <a:lnTo>
                      <a:pt x="0" y="4"/>
                    </a:lnTo>
                    <a:lnTo>
                      <a:pt x="0" y="5"/>
                    </a:lnTo>
                    <a:lnTo>
                      <a:pt x="0" y="28"/>
                    </a:lnTo>
                    <a:lnTo>
                      <a:pt x="237" y="28"/>
                    </a:lnTo>
                    <a:lnTo>
                      <a:pt x="23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24">
                <a:extLst>
                  <a:ext uri="{FF2B5EF4-FFF2-40B4-BE49-F238E27FC236}">
                    <a16:creationId xmlns:a16="http://schemas.microsoft.com/office/drawing/2014/main" id="{22BE1BCB-FF83-463B-9F66-F7F01F8DAA1F}"/>
                  </a:ext>
                </a:extLst>
              </p:cNvPr>
              <p:cNvSpPr>
                <a:spLocks/>
              </p:cNvSpPr>
              <p:nvPr/>
            </p:nvSpPr>
            <p:spPr bwMode="auto">
              <a:xfrm>
                <a:off x="624932" y="3085870"/>
                <a:ext cx="115966" cy="12425"/>
              </a:xfrm>
              <a:custGeom>
                <a:avLst/>
                <a:gdLst>
                  <a:gd name="T0" fmla="*/ 169 w 169"/>
                  <a:gd name="T1" fmla="*/ 5 h 17"/>
                  <a:gd name="T2" fmla="*/ 169 w 169"/>
                  <a:gd name="T3" fmla="*/ 5 h 17"/>
                  <a:gd name="T4" fmla="*/ 169 w 169"/>
                  <a:gd name="T5" fmla="*/ 4 h 17"/>
                  <a:gd name="T6" fmla="*/ 168 w 169"/>
                  <a:gd name="T7" fmla="*/ 1 h 17"/>
                  <a:gd name="T8" fmla="*/ 165 w 169"/>
                  <a:gd name="T9" fmla="*/ 1 h 17"/>
                  <a:gd name="T10" fmla="*/ 164 w 169"/>
                  <a:gd name="T11" fmla="*/ 0 h 17"/>
                  <a:gd name="T12" fmla="*/ 5 w 169"/>
                  <a:gd name="T13" fmla="*/ 0 h 17"/>
                  <a:gd name="T14" fmla="*/ 5 w 169"/>
                  <a:gd name="T15" fmla="*/ 0 h 17"/>
                  <a:gd name="T16" fmla="*/ 4 w 169"/>
                  <a:gd name="T17" fmla="*/ 1 h 17"/>
                  <a:gd name="T18" fmla="*/ 1 w 169"/>
                  <a:gd name="T19" fmla="*/ 1 h 17"/>
                  <a:gd name="T20" fmla="*/ 0 w 169"/>
                  <a:gd name="T21" fmla="*/ 4 h 17"/>
                  <a:gd name="T22" fmla="*/ 0 w 169"/>
                  <a:gd name="T23" fmla="*/ 5 h 17"/>
                  <a:gd name="T24" fmla="*/ 0 w 169"/>
                  <a:gd name="T25" fmla="*/ 17 h 17"/>
                  <a:gd name="T26" fmla="*/ 169 w 169"/>
                  <a:gd name="T27" fmla="*/ 17 h 17"/>
                  <a:gd name="T28" fmla="*/ 169 w 169"/>
                  <a:gd name="T2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9" h="17">
                    <a:moveTo>
                      <a:pt x="169" y="5"/>
                    </a:moveTo>
                    <a:lnTo>
                      <a:pt x="169" y="5"/>
                    </a:lnTo>
                    <a:lnTo>
                      <a:pt x="169" y="4"/>
                    </a:lnTo>
                    <a:lnTo>
                      <a:pt x="168" y="1"/>
                    </a:lnTo>
                    <a:lnTo>
                      <a:pt x="165" y="1"/>
                    </a:lnTo>
                    <a:lnTo>
                      <a:pt x="164" y="0"/>
                    </a:lnTo>
                    <a:lnTo>
                      <a:pt x="5" y="0"/>
                    </a:lnTo>
                    <a:lnTo>
                      <a:pt x="5" y="0"/>
                    </a:lnTo>
                    <a:lnTo>
                      <a:pt x="4" y="1"/>
                    </a:lnTo>
                    <a:lnTo>
                      <a:pt x="1" y="1"/>
                    </a:lnTo>
                    <a:lnTo>
                      <a:pt x="0" y="4"/>
                    </a:lnTo>
                    <a:lnTo>
                      <a:pt x="0" y="5"/>
                    </a:lnTo>
                    <a:lnTo>
                      <a:pt x="0" y="17"/>
                    </a:lnTo>
                    <a:lnTo>
                      <a:pt x="169" y="17"/>
                    </a:lnTo>
                    <a:lnTo>
                      <a:pt x="16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 name="Group 12">
            <a:extLst>
              <a:ext uri="{FF2B5EF4-FFF2-40B4-BE49-F238E27FC236}">
                <a16:creationId xmlns:a16="http://schemas.microsoft.com/office/drawing/2014/main" id="{BB37823C-F1EB-4089-A7EA-B26CC36AF940}"/>
              </a:ext>
            </a:extLst>
          </p:cNvPr>
          <p:cNvGrpSpPr/>
          <p:nvPr/>
        </p:nvGrpSpPr>
        <p:grpSpPr>
          <a:xfrm>
            <a:off x="1956696" y="911134"/>
            <a:ext cx="8184364" cy="2017112"/>
            <a:chOff x="432696" y="900501"/>
            <a:chExt cx="8184364" cy="2017112"/>
          </a:xfrm>
        </p:grpSpPr>
        <p:sp>
          <p:nvSpPr>
            <p:cNvPr id="92" name="object 4">
              <a:extLst>
                <a:ext uri="{FF2B5EF4-FFF2-40B4-BE49-F238E27FC236}">
                  <a16:creationId xmlns:a16="http://schemas.microsoft.com/office/drawing/2014/main" id="{BD8FBB31-5AF4-43DF-A175-77B908D2CFEB}"/>
                </a:ext>
              </a:extLst>
            </p:cNvPr>
            <p:cNvSpPr txBox="1"/>
            <p:nvPr/>
          </p:nvSpPr>
          <p:spPr>
            <a:xfrm>
              <a:off x="5365888" y="953506"/>
              <a:ext cx="3251172" cy="1488869"/>
            </a:xfrm>
            <a:prstGeom prst="rect">
              <a:avLst/>
            </a:prstGeom>
          </p:spPr>
          <p:txBody>
            <a:bodyPr vert="horz" wrap="square" lIns="0" tIns="0" rIns="0" bIns="0" rtlCol="0">
              <a:spAutoFit/>
            </a:bodyPr>
            <a:lstStyle/>
            <a:p>
              <a:pPr marL="12700">
                <a:lnSpc>
                  <a:spcPct val="85000"/>
                </a:lnSpc>
              </a:pPr>
              <a:r>
                <a:rPr lang="en-US" sz="1400" b="1">
                  <a:solidFill>
                    <a:srgbClr val="2B87B2"/>
                  </a:solidFill>
                  <a:ea typeface="Chronicle Display Black" charset="0"/>
                  <a:cs typeface="Chronicle Display Black" charset="0"/>
                </a:rPr>
                <a:t>UTILIZATION</a:t>
              </a:r>
              <a:endParaRPr lang="en-US" sz="1200" b="1">
                <a:solidFill>
                  <a:srgbClr val="2B87B2"/>
                </a:solidFill>
                <a:ea typeface="Chronicle Display Black" charset="0"/>
                <a:cs typeface="Chronicle Display Black" charset="0"/>
              </a:endParaRPr>
            </a:p>
            <a:p>
              <a:pPr marL="12700">
                <a:lnSpc>
                  <a:spcPct val="85000"/>
                </a:lnSpc>
              </a:pPr>
              <a:endParaRPr lang="en-US" sz="100" b="1">
                <a:ea typeface="Chronicle Display Black" charset="0"/>
                <a:cs typeface="Chronicle Display Black" charset="0"/>
              </a:endParaRPr>
            </a:p>
            <a:p>
              <a:pPr marL="184150" indent="-171450">
                <a:buFont typeface="Arial" panose="020B0604020202020204" pitchFamily="34" charset="0"/>
                <a:buChar char="•"/>
              </a:pPr>
              <a:r>
                <a:rPr lang="en-US" sz="1050">
                  <a:ea typeface="Open Sans" charset="0"/>
                  <a:cs typeface="Open Sans" charset="0"/>
                </a:rPr>
                <a:t>The total number of existing active user is over </a:t>
              </a:r>
              <a:r>
                <a:rPr lang="en-US" sz="1050" b="1">
                  <a:ea typeface="Open Sans" charset="0"/>
                  <a:cs typeface="Open Sans" charset="0"/>
                </a:rPr>
                <a:t>12000</a:t>
              </a:r>
              <a:r>
                <a:rPr lang="en-US" sz="1050">
                  <a:ea typeface="Open Sans" charset="0"/>
                  <a:cs typeface="Open Sans" charset="0"/>
                </a:rPr>
                <a:t> across all assets</a:t>
              </a:r>
            </a:p>
            <a:p>
              <a:pPr marL="184150" indent="-171450">
                <a:buFont typeface="Arial" panose="020B0604020202020204" pitchFamily="34" charset="0"/>
                <a:buChar char="•"/>
              </a:pPr>
              <a:r>
                <a:rPr lang="en-US" sz="1050">
                  <a:ea typeface="Open Sans" charset="0"/>
                  <a:cs typeface="Open Sans" charset="0"/>
                </a:rPr>
                <a:t>Potentially, </a:t>
              </a:r>
              <a:r>
                <a:rPr lang="en-US" sz="1050" b="1">
                  <a:ea typeface="Open Sans" charset="0"/>
                  <a:cs typeface="Open Sans" charset="0"/>
                </a:rPr>
                <a:t> </a:t>
              </a:r>
              <a:r>
                <a:rPr lang="en-US" sz="1050">
                  <a:ea typeface="Open Sans" charset="0"/>
                  <a:cs typeface="Open Sans" charset="0"/>
                </a:rPr>
                <a:t>around</a:t>
              </a:r>
              <a:r>
                <a:rPr lang="en-US" sz="1050" b="1">
                  <a:ea typeface="Open Sans" charset="0"/>
                  <a:cs typeface="Open Sans" charset="0"/>
                </a:rPr>
                <a:t> 1200 </a:t>
              </a:r>
              <a:r>
                <a:rPr lang="en-US" sz="1050">
                  <a:ea typeface="Open Sans" charset="0"/>
                  <a:cs typeface="Open Sans" charset="0"/>
                </a:rPr>
                <a:t>concurrent users across the entire platform (not including the ones with unlimited user access)</a:t>
              </a:r>
            </a:p>
            <a:p>
              <a:pPr marL="184150" indent="-171450">
                <a:buFont typeface="Arial" panose="020B0604020202020204" pitchFamily="34" charset="0"/>
                <a:buChar char="•"/>
              </a:pPr>
              <a:r>
                <a:rPr lang="en-US" sz="1050">
                  <a:ea typeface="Open Sans" charset="0"/>
                  <a:cs typeface="Open Sans" charset="0"/>
                </a:rPr>
                <a:t>There is no centralized team to manage the utilization. Utilization is monitored, measured, and governed by different groups for each asset</a:t>
              </a:r>
            </a:p>
          </p:txBody>
        </p:sp>
        <p:grpSp>
          <p:nvGrpSpPr>
            <p:cNvPr id="9" name="Group 8">
              <a:extLst>
                <a:ext uri="{FF2B5EF4-FFF2-40B4-BE49-F238E27FC236}">
                  <a16:creationId xmlns:a16="http://schemas.microsoft.com/office/drawing/2014/main" id="{819B28CF-0BD5-4359-B835-0E8008BBCF1C}"/>
                </a:ext>
              </a:extLst>
            </p:cNvPr>
            <p:cNvGrpSpPr/>
            <p:nvPr/>
          </p:nvGrpSpPr>
          <p:grpSpPr>
            <a:xfrm>
              <a:off x="4760004" y="943514"/>
              <a:ext cx="314958" cy="314960"/>
              <a:chOff x="4931989" y="1153580"/>
              <a:chExt cx="168591" cy="168592"/>
            </a:xfrm>
            <a:solidFill>
              <a:schemeClr val="accent3">
                <a:lumMod val="75000"/>
              </a:schemeClr>
            </a:solidFill>
          </p:grpSpPr>
          <p:sp>
            <p:nvSpPr>
              <p:cNvPr id="99" name="Freeform 6">
                <a:extLst>
                  <a:ext uri="{FF2B5EF4-FFF2-40B4-BE49-F238E27FC236}">
                    <a16:creationId xmlns:a16="http://schemas.microsoft.com/office/drawing/2014/main" id="{A9FF4580-57CC-4B1F-87B9-D4AA1A488498}"/>
                  </a:ext>
                </a:extLst>
              </p:cNvPr>
              <p:cNvSpPr>
                <a:spLocks/>
              </p:cNvSpPr>
              <p:nvPr/>
            </p:nvSpPr>
            <p:spPr bwMode="auto">
              <a:xfrm>
                <a:off x="4949953" y="1171544"/>
                <a:ext cx="132662" cy="132663"/>
              </a:xfrm>
              <a:custGeom>
                <a:avLst/>
                <a:gdLst>
                  <a:gd name="T0" fmla="*/ 189 w 192"/>
                  <a:gd name="T1" fmla="*/ 3 h 192"/>
                  <a:gd name="T2" fmla="*/ 189 w 192"/>
                  <a:gd name="T3" fmla="*/ 3 h 192"/>
                  <a:gd name="T4" fmla="*/ 187 w 192"/>
                  <a:gd name="T5" fmla="*/ 0 h 192"/>
                  <a:gd name="T6" fmla="*/ 184 w 192"/>
                  <a:gd name="T7" fmla="*/ 0 h 192"/>
                  <a:gd name="T8" fmla="*/ 180 w 192"/>
                  <a:gd name="T9" fmla="*/ 0 h 192"/>
                  <a:gd name="T10" fmla="*/ 177 w 192"/>
                  <a:gd name="T11" fmla="*/ 3 h 192"/>
                  <a:gd name="T12" fmla="*/ 3 w 192"/>
                  <a:gd name="T13" fmla="*/ 177 h 192"/>
                  <a:gd name="T14" fmla="*/ 3 w 192"/>
                  <a:gd name="T15" fmla="*/ 177 h 192"/>
                  <a:gd name="T16" fmla="*/ 0 w 192"/>
                  <a:gd name="T17" fmla="*/ 180 h 192"/>
                  <a:gd name="T18" fmla="*/ 0 w 192"/>
                  <a:gd name="T19" fmla="*/ 184 h 192"/>
                  <a:gd name="T20" fmla="*/ 0 w 192"/>
                  <a:gd name="T21" fmla="*/ 186 h 192"/>
                  <a:gd name="T22" fmla="*/ 3 w 192"/>
                  <a:gd name="T23" fmla="*/ 189 h 192"/>
                  <a:gd name="T24" fmla="*/ 3 w 192"/>
                  <a:gd name="T25" fmla="*/ 189 h 192"/>
                  <a:gd name="T26" fmla="*/ 5 w 192"/>
                  <a:gd name="T27" fmla="*/ 192 h 192"/>
                  <a:gd name="T28" fmla="*/ 9 w 192"/>
                  <a:gd name="T29" fmla="*/ 192 h 192"/>
                  <a:gd name="T30" fmla="*/ 9 w 192"/>
                  <a:gd name="T31" fmla="*/ 192 h 192"/>
                  <a:gd name="T32" fmla="*/ 12 w 192"/>
                  <a:gd name="T33" fmla="*/ 192 h 192"/>
                  <a:gd name="T34" fmla="*/ 15 w 192"/>
                  <a:gd name="T35" fmla="*/ 189 h 192"/>
                  <a:gd name="T36" fmla="*/ 189 w 192"/>
                  <a:gd name="T37" fmla="*/ 15 h 192"/>
                  <a:gd name="T38" fmla="*/ 189 w 192"/>
                  <a:gd name="T39" fmla="*/ 15 h 192"/>
                  <a:gd name="T40" fmla="*/ 192 w 192"/>
                  <a:gd name="T41" fmla="*/ 12 h 192"/>
                  <a:gd name="T42" fmla="*/ 192 w 192"/>
                  <a:gd name="T43" fmla="*/ 8 h 192"/>
                  <a:gd name="T44" fmla="*/ 192 w 192"/>
                  <a:gd name="T45" fmla="*/ 5 h 192"/>
                  <a:gd name="T46" fmla="*/ 189 w 192"/>
                  <a:gd name="T47" fmla="*/ 3 h 192"/>
                  <a:gd name="T48" fmla="*/ 189 w 192"/>
                  <a:gd name="T49" fmla="*/ 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2">
                    <a:moveTo>
                      <a:pt x="189" y="3"/>
                    </a:moveTo>
                    <a:lnTo>
                      <a:pt x="189" y="3"/>
                    </a:lnTo>
                    <a:lnTo>
                      <a:pt x="187" y="0"/>
                    </a:lnTo>
                    <a:lnTo>
                      <a:pt x="184" y="0"/>
                    </a:lnTo>
                    <a:lnTo>
                      <a:pt x="180" y="0"/>
                    </a:lnTo>
                    <a:lnTo>
                      <a:pt x="177" y="3"/>
                    </a:lnTo>
                    <a:lnTo>
                      <a:pt x="3" y="177"/>
                    </a:lnTo>
                    <a:lnTo>
                      <a:pt x="3" y="177"/>
                    </a:lnTo>
                    <a:lnTo>
                      <a:pt x="0" y="180"/>
                    </a:lnTo>
                    <a:lnTo>
                      <a:pt x="0" y="184"/>
                    </a:lnTo>
                    <a:lnTo>
                      <a:pt x="0" y="186"/>
                    </a:lnTo>
                    <a:lnTo>
                      <a:pt x="3" y="189"/>
                    </a:lnTo>
                    <a:lnTo>
                      <a:pt x="3" y="189"/>
                    </a:lnTo>
                    <a:lnTo>
                      <a:pt x="5" y="192"/>
                    </a:lnTo>
                    <a:lnTo>
                      <a:pt x="9" y="192"/>
                    </a:lnTo>
                    <a:lnTo>
                      <a:pt x="9" y="192"/>
                    </a:lnTo>
                    <a:lnTo>
                      <a:pt x="12" y="192"/>
                    </a:lnTo>
                    <a:lnTo>
                      <a:pt x="15" y="189"/>
                    </a:lnTo>
                    <a:lnTo>
                      <a:pt x="189" y="15"/>
                    </a:lnTo>
                    <a:lnTo>
                      <a:pt x="189" y="15"/>
                    </a:lnTo>
                    <a:lnTo>
                      <a:pt x="192" y="12"/>
                    </a:lnTo>
                    <a:lnTo>
                      <a:pt x="192" y="8"/>
                    </a:lnTo>
                    <a:lnTo>
                      <a:pt x="192" y="5"/>
                    </a:lnTo>
                    <a:lnTo>
                      <a:pt x="189" y="3"/>
                    </a:lnTo>
                    <a:lnTo>
                      <a:pt x="189" y="3"/>
                    </a:lnTo>
                    <a:close/>
                  </a:path>
                </a:pathLst>
              </a:custGeom>
              <a:grpFill/>
              <a:ln w="9525">
                <a:solidFill>
                  <a:schemeClr val="bg2">
                    <a:lumMod val="60000"/>
                    <a:lumOff val="4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7">
                <a:extLst>
                  <a:ext uri="{FF2B5EF4-FFF2-40B4-BE49-F238E27FC236}">
                    <a16:creationId xmlns:a16="http://schemas.microsoft.com/office/drawing/2014/main" id="{7450DCDE-2F1D-415F-B4BB-0FD4D73242F9}"/>
                  </a:ext>
                </a:extLst>
              </p:cNvPr>
              <p:cNvSpPr>
                <a:spLocks noEditPoints="1"/>
              </p:cNvSpPr>
              <p:nvPr/>
            </p:nvSpPr>
            <p:spPr bwMode="auto">
              <a:xfrm>
                <a:off x="5041158" y="1262750"/>
                <a:ext cx="59422" cy="59422"/>
              </a:xfrm>
              <a:custGeom>
                <a:avLst/>
                <a:gdLst>
                  <a:gd name="T0" fmla="*/ 42 w 87"/>
                  <a:gd name="T1" fmla="*/ 0 h 88"/>
                  <a:gd name="T2" fmla="*/ 25 w 87"/>
                  <a:gd name="T3" fmla="*/ 3 h 88"/>
                  <a:gd name="T4" fmla="*/ 12 w 87"/>
                  <a:gd name="T5" fmla="*/ 13 h 88"/>
                  <a:gd name="T6" fmla="*/ 2 w 87"/>
                  <a:gd name="T7" fmla="*/ 26 h 88"/>
                  <a:gd name="T8" fmla="*/ 0 w 87"/>
                  <a:gd name="T9" fmla="*/ 43 h 88"/>
                  <a:gd name="T10" fmla="*/ 0 w 87"/>
                  <a:gd name="T11" fmla="*/ 53 h 88"/>
                  <a:gd name="T12" fmla="*/ 6 w 87"/>
                  <a:gd name="T13" fmla="*/ 68 h 88"/>
                  <a:gd name="T14" fmla="*/ 18 w 87"/>
                  <a:gd name="T15" fmla="*/ 80 h 88"/>
                  <a:gd name="T16" fmla="*/ 33 w 87"/>
                  <a:gd name="T17" fmla="*/ 86 h 88"/>
                  <a:gd name="T18" fmla="*/ 42 w 87"/>
                  <a:gd name="T19" fmla="*/ 88 h 88"/>
                  <a:gd name="T20" fmla="*/ 60 w 87"/>
                  <a:gd name="T21" fmla="*/ 84 h 88"/>
                  <a:gd name="T22" fmla="*/ 73 w 87"/>
                  <a:gd name="T23" fmla="*/ 74 h 88"/>
                  <a:gd name="T24" fmla="*/ 83 w 87"/>
                  <a:gd name="T25" fmla="*/ 61 h 88"/>
                  <a:gd name="T26" fmla="*/ 87 w 87"/>
                  <a:gd name="T27" fmla="*/ 43 h 88"/>
                  <a:gd name="T28" fmla="*/ 85 w 87"/>
                  <a:gd name="T29" fmla="*/ 34 h 88"/>
                  <a:gd name="T30" fmla="*/ 79 w 87"/>
                  <a:gd name="T31" fmla="*/ 19 h 88"/>
                  <a:gd name="T32" fmla="*/ 67 w 87"/>
                  <a:gd name="T33" fmla="*/ 7 h 88"/>
                  <a:gd name="T34" fmla="*/ 52 w 87"/>
                  <a:gd name="T35" fmla="*/ 0 h 88"/>
                  <a:gd name="T36" fmla="*/ 42 w 87"/>
                  <a:gd name="T37" fmla="*/ 0 h 88"/>
                  <a:gd name="T38" fmla="*/ 42 w 87"/>
                  <a:gd name="T39" fmla="*/ 68 h 88"/>
                  <a:gd name="T40" fmla="*/ 33 w 87"/>
                  <a:gd name="T41" fmla="*/ 66 h 88"/>
                  <a:gd name="T42" fmla="*/ 25 w 87"/>
                  <a:gd name="T43" fmla="*/ 61 h 88"/>
                  <a:gd name="T44" fmla="*/ 20 w 87"/>
                  <a:gd name="T45" fmla="*/ 53 h 88"/>
                  <a:gd name="T46" fmla="*/ 18 w 87"/>
                  <a:gd name="T47" fmla="*/ 43 h 88"/>
                  <a:gd name="T48" fmla="*/ 18 w 87"/>
                  <a:gd name="T49" fmla="*/ 38 h 88"/>
                  <a:gd name="T50" fmla="*/ 22 w 87"/>
                  <a:gd name="T51" fmla="*/ 30 h 88"/>
                  <a:gd name="T52" fmla="*/ 29 w 87"/>
                  <a:gd name="T53" fmla="*/ 23 h 88"/>
                  <a:gd name="T54" fmla="*/ 37 w 87"/>
                  <a:gd name="T55" fmla="*/ 19 h 88"/>
                  <a:gd name="T56" fmla="*/ 42 w 87"/>
                  <a:gd name="T57" fmla="*/ 19 h 88"/>
                  <a:gd name="T58" fmla="*/ 52 w 87"/>
                  <a:gd name="T59" fmla="*/ 21 h 88"/>
                  <a:gd name="T60" fmla="*/ 60 w 87"/>
                  <a:gd name="T61" fmla="*/ 26 h 88"/>
                  <a:gd name="T62" fmla="*/ 65 w 87"/>
                  <a:gd name="T63" fmla="*/ 34 h 88"/>
                  <a:gd name="T64" fmla="*/ 67 w 87"/>
                  <a:gd name="T65" fmla="*/ 43 h 88"/>
                  <a:gd name="T66" fmla="*/ 67 w 87"/>
                  <a:gd name="T67" fmla="*/ 49 h 88"/>
                  <a:gd name="T68" fmla="*/ 63 w 87"/>
                  <a:gd name="T69" fmla="*/ 57 h 88"/>
                  <a:gd name="T70" fmla="*/ 56 w 87"/>
                  <a:gd name="T71" fmla="*/ 64 h 88"/>
                  <a:gd name="T72" fmla="*/ 48 w 87"/>
                  <a:gd name="T73" fmla="*/ 68 h 88"/>
                  <a:gd name="T74" fmla="*/ 42 w 87"/>
                  <a:gd name="T75" fmla="*/ 6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 h="88">
                    <a:moveTo>
                      <a:pt x="42" y="0"/>
                    </a:moveTo>
                    <a:lnTo>
                      <a:pt x="42" y="0"/>
                    </a:lnTo>
                    <a:lnTo>
                      <a:pt x="33" y="0"/>
                    </a:lnTo>
                    <a:lnTo>
                      <a:pt x="25" y="3"/>
                    </a:lnTo>
                    <a:lnTo>
                      <a:pt x="18" y="7"/>
                    </a:lnTo>
                    <a:lnTo>
                      <a:pt x="12" y="13"/>
                    </a:lnTo>
                    <a:lnTo>
                      <a:pt x="6" y="19"/>
                    </a:lnTo>
                    <a:lnTo>
                      <a:pt x="2" y="26"/>
                    </a:lnTo>
                    <a:lnTo>
                      <a:pt x="0" y="34"/>
                    </a:lnTo>
                    <a:lnTo>
                      <a:pt x="0" y="43"/>
                    </a:lnTo>
                    <a:lnTo>
                      <a:pt x="0" y="43"/>
                    </a:lnTo>
                    <a:lnTo>
                      <a:pt x="0" y="53"/>
                    </a:lnTo>
                    <a:lnTo>
                      <a:pt x="2" y="61"/>
                    </a:lnTo>
                    <a:lnTo>
                      <a:pt x="6" y="68"/>
                    </a:lnTo>
                    <a:lnTo>
                      <a:pt x="12" y="74"/>
                    </a:lnTo>
                    <a:lnTo>
                      <a:pt x="18" y="80"/>
                    </a:lnTo>
                    <a:lnTo>
                      <a:pt x="25" y="84"/>
                    </a:lnTo>
                    <a:lnTo>
                      <a:pt x="33" y="86"/>
                    </a:lnTo>
                    <a:lnTo>
                      <a:pt x="42" y="88"/>
                    </a:lnTo>
                    <a:lnTo>
                      <a:pt x="42" y="88"/>
                    </a:lnTo>
                    <a:lnTo>
                      <a:pt x="52" y="86"/>
                    </a:lnTo>
                    <a:lnTo>
                      <a:pt x="60" y="84"/>
                    </a:lnTo>
                    <a:lnTo>
                      <a:pt x="67" y="80"/>
                    </a:lnTo>
                    <a:lnTo>
                      <a:pt x="73" y="74"/>
                    </a:lnTo>
                    <a:lnTo>
                      <a:pt x="79" y="68"/>
                    </a:lnTo>
                    <a:lnTo>
                      <a:pt x="83" y="61"/>
                    </a:lnTo>
                    <a:lnTo>
                      <a:pt x="85" y="53"/>
                    </a:lnTo>
                    <a:lnTo>
                      <a:pt x="87" y="43"/>
                    </a:lnTo>
                    <a:lnTo>
                      <a:pt x="87" y="43"/>
                    </a:lnTo>
                    <a:lnTo>
                      <a:pt x="85" y="34"/>
                    </a:lnTo>
                    <a:lnTo>
                      <a:pt x="83" y="26"/>
                    </a:lnTo>
                    <a:lnTo>
                      <a:pt x="79" y="19"/>
                    </a:lnTo>
                    <a:lnTo>
                      <a:pt x="73" y="13"/>
                    </a:lnTo>
                    <a:lnTo>
                      <a:pt x="67" y="7"/>
                    </a:lnTo>
                    <a:lnTo>
                      <a:pt x="60" y="3"/>
                    </a:lnTo>
                    <a:lnTo>
                      <a:pt x="52" y="0"/>
                    </a:lnTo>
                    <a:lnTo>
                      <a:pt x="42" y="0"/>
                    </a:lnTo>
                    <a:lnTo>
                      <a:pt x="42" y="0"/>
                    </a:lnTo>
                    <a:close/>
                    <a:moveTo>
                      <a:pt x="42" y="68"/>
                    </a:moveTo>
                    <a:lnTo>
                      <a:pt x="42" y="68"/>
                    </a:lnTo>
                    <a:lnTo>
                      <a:pt x="37" y="68"/>
                    </a:lnTo>
                    <a:lnTo>
                      <a:pt x="33" y="66"/>
                    </a:lnTo>
                    <a:lnTo>
                      <a:pt x="29" y="64"/>
                    </a:lnTo>
                    <a:lnTo>
                      <a:pt x="25" y="61"/>
                    </a:lnTo>
                    <a:lnTo>
                      <a:pt x="22" y="57"/>
                    </a:lnTo>
                    <a:lnTo>
                      <a:pt x="20" y="53"/>
                    </a:lnTo>
                    <a:lnTo>
                      <a:pt x="18" y="49"/>
                    </a:lnTo>
                    <a:lnTo>
                      <a:pt x="18" y="43"/>
                    </a:lnTo>
                    <a:lnTo>
                      <a:pt x="18" y="43"/>
                    </a:lnTo>
                    <a:lnTo>
                      <a:pt x="18" y="38"/>
                    </a:lnTo>
                    <a:lnTo>
                      <a:pt x="20" y="34"/>
                    </a:lnTo>
                    <a:lnTo>
                      <a:pt x="22" y="30"/>
                    </a:lnTo>
                    <a:lnTo>
                      <a:pt x="25" y="26"/>
                    </a:lnTo>
                    <a:lnTo>
                      <a:pt x="29" y="23"/>
                    </a:lnTo>
                    <a:lnTo>
                      <a:pt x="33" y="21"/>
                    </a:lnTo>
                    <a:lnTo>
                      <a:pt x="37" y="19"/>
                    </a:lnTo>
                    <a:lnTo>
                      <a:pt x="42" y="19"/>
                    </a:lnTo>
                    <a:lnTo>
                      <a:pt x="42" y="19"/>
                    </a:lnTo>
                    <a:lnTo>
                      <a:pt x="48" y="19"/>
                    </a:lnTo>
                    <a:lnTo>
                      <a:pt x="52" y="21"/>
                    </a:lnTo>
                    <a:lnTo>
                      <a:pt x="56" y="23"/>
                    </a:lnTo>
                    <a:lnTo>
                      <a:pt x="60" y="26"/>
                    </a:lnTo>
                    <a:lnTo>
                      <a:pt x="63" y="30"/>
                    </a:lnTo>
                    <a:lnTo>
                      <a:pt x="65" y="34"/>
                    </a:lnTo>
                    <a:lnTo>
                      <a:pt x="67" y="38"/>
                    </a:lnTo>
                    <a:lnTo>
                      <a:pt x="67" y="43"/>
                    </a:lnTo>
                    <a:lnTo>
                      <a:pt x="67" y="43"/>
                    </a:lnTo>
                    <a:lnTo>
                      <a:pt x="67" y="49"/>
                    </a:lnTo>
                    <a:lnTo>
                      <a:pt x="65" y="53"/>
                    </a:lnTo>
                    <a:lnTo>
                      <a:pt x="63" y="57"/>
                    </a:lnTo>
                    <a:lnTo>
                      <a:pt x="60" y="61"/>
                    </a:lnTo>
                    <a:lnTo>
                      <a:pt x="56" y="64"/>
                    </a:lnTo>
                    <a:lnTo>
                      <a:pt x="52" y="66"/>
                    </a:lnTo>
                    <a:lnTo>
                      <a:pt x="48" y="68"/>
                    </a:lnTo>
                    <a:lnTo>
                      <a:pt x="42" y="68"/>
                    </a:lnTo>
                    <a:lnTo>
                      <a:pt x="42" y="68"/>
                    </a:lnTo>
                    <a:close/>
                  </a:path>
                </a:pathLst>
              </a:custGeom>
              <a:grpFill/>
              <a:ln w="9525">
                <a:solidFill>
                  <a:schemeClr val="bg2">
                    <a:lumMod val="60000"/>
                    <a:lumOff val="4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8">
                <a:extLst>
                  <a:ext uri="{FF2B5EF4-FFF2-40B4-BE49-F238E27FC236}">
                    <a16:creationId xmlns:a16="http://schemas.microsoft.com/office/drawing/2014/main" id="{E6A866AA-0001-4FA1-AD9E-81BFDEA845E6}"/>
                  </a:ext>
                </a:extLst>
              </p:cNvPr>
              <p:cNvSpPr>
                <a:spLocks noEditPoints="1"/>
              </p:cNvSpPr>
              <p:nvPr/>
            </p:nvSpPr>
            <p:spPr bwMode="auto">
              <a:xfrm>
                <a:off x="4931989" y="1153580"/>
                <a:ext cx="60803" cy="59422"/>
              </a:xfrm>
              <a:custGeom>
                <a:avLst/>
                <a:gdLst>
                  <a:gd name="T0" fmla="*/ 89 w 89"/>
                  <a:gd name="T1" fmla="*/ 44 h 87"/>
                  <a:gd name="T2" fmla="*/ 85 w 89"/>
                  <a:gd name="T3" fmla="*/ 27 h 87"/>
                  <a:gd name="T4" fmla="*/ 75 w 89"/>
                  <a:gd name="T5" fmla="*/ 14 h 87"/>
                  <a:gd name="T6" fmla="*/ 62 w 89"/>
                  <a:gd name="T7" fmla="*/ 4 h 87"/>
                  <a:gd name="T8" fmla="*/ 45 w 89"/>
                  <a:gd name="T9" fmla="*/ 0 h 87"/>
                  <a:gd name="T10" fmla="*/ 35 w 89"/>
                  <a:gd name="T11" fmla="*/ 2 h 87"/>
                  <a:gd name="T12" fmla="*/ 20 w 89"/>
                  <a:gd name="T13" fmla="*/ 8 h 87"/>
                  <a:gd name="T14" fmla="*/ 8 w 89"/>
                  <a:gd name="T15" fmla="*/ 20 h 87"/>
                  <a:gd name="T16" fmla="*/ 2 w 89"/>
                  <a:gd name="T17" fmla="*/ 35 h 87"/>
                  <a:gd name="T18" fmla="*/ 0 w 89"/>
                  <a:gd name="T19" fmla="*/ 44 h 87"/>
                  <a:gd name="T20" fmla="*/ 4 w 89"/>
                  <a:gd name="T21" fmla="*/ 62 h 87"/>
                  <a:gd name="T22" fmla="*/ 14 w 89"/>
                  <a:gd name="T23" fmla="*/ 75 h 87"/>
                  <a:gd name="T24" fmla="*/ 27 w 89"/>
                  <a:gd name="T25" fmla="*/ 85 h 87"/>
                  <a:gd name="T26" fmla="*/ 45 w 89"/>
                  <a:gd name="T27" fmla="*/ 87 h 87"/>
                  <a:gd name="T28" fmla="*/ 54 w 89"/>
                  <a:gd name="T29" fmla="*/ 87 h 87"/>
                  <a:gd name="T30" fmla="*/ 69 w 89"/>
                  <a:gd name="T31" fmla="*/ 81 h 87"/>
                  <a:gd name="T32" fmla="*/ 81 w 89"/>
                  <a:gd name="T33" fmla="*/ 69 h 87"/>
                  <a:gd name="T34" fmla="*/ 87 w 89"/>
                  <a:gd name="T35" fmla="*/ 54 h 87"/>
                  <a:gd name="T36" fmla="*/ 89 w 89"/>
                  <a:gd name="T37" fmla="*/ 44 h 87"/>
                  <a:gd name="T38" fmla="*/ 20 w 89"/>
                  <a:gd name="T39" fmla="*/ 44 h 87"/>
                  <a:gd name="T40" fmla="*/ 22 w 89"/>
                  <a:gd name="T41" fmla="*/ 35 h 87"/>
                  <a:gd name="T42" fmla="*/ 27 w 89"/>
                  <a:gd name="T43" fmla="*/ 27 h 87"/>
                  <a:gd name="T44" fmla="*/ 35 w 89"/>
                  <a:gd name="T45" fmla="*/ 22 h 87"/>
                  <a:gd name="T46" fmla="*/ 45 w 89"/>
                  <a:gd name="T47" fmla="*/ 20 h 87"/>
                  <a:gd name="T48" fmla="*/ 50 w 89"/>
                  <a:gd name="T49" fmla="*/ 20 h 87"/>
                  <a:gd name="T50" fmla="*/ 58 w 89"/>
                  <a:gd name="T51" fmla="*/ 24 h 87"/>
                  <a:gd name="T52" fmla="*/ 65 w 89"/>
                  <a:gd name="T53" fmla="*/ 31 h 87"/>
                  <a:gd name="T54" fmla="*/ 69 w 89"/>
                  <a:gd name="T55" fmla="*/ 39 h 87"/>
                  <a:gd name="T56" fmla="*/ 69 w 89"/>
                  <a:gd name="T57" fmla="*/ 44 h 87"/>
                  <a:gd name="T58" fmla="*/ 67 w 89"/>
                  <a:gd name="T59" fmla="*/ 54 h 87"/>
                  <a:gd name="T60" fmla="*/ 62 w 89"/>
                  <a:gd name="T61" fmla="*/ 62 h 87"/>
                  <a:gd name="T62" fmla="*/ 54 w 89"/>
                  <a:gd name="T63" fmla="*/ 67 h 87"/>
                  <a:gd name="T64" fmla="*/ 45 w 89"/>
                  <a:gd name="T65" fmla="*/ 69 h 87"/>
                  <a:gd name="T66" fmla="*/ 39 w 89"/>
                  <a:gd name="T67" fmla="*/ 69 h 87"/>
                  <a:gd name="T68" fmla="*/ 31 w 89"/>
                  <a:gd name="T69" fmla="*/ 65 h 87"/>
                  <a:gd name="T70" fmla="*/ 24 w 89"/>
                  <a:gd name="T71" fmla="*/ 58 h 87"/>
                  <a:gd name="T72" fmla="*/ 20 w 89"/>
                  <a:gd name="T73" fmla="*/ 50 h 87"/>
                  <a:gd name="T74" fmla="*/ 20 w 89"/>
                  <a:gd name="T75" fmla="*/ 4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9" h="87">
                    <a:moveTo>
                      <a:pt x="89" y="44"/>
                    </a:moveTo>
                    <a:lnTo>
                      <a:pt x="89" y="44"/>
                    </a:lnTo>
                    <a:lnTo>
                      <a:pt x="87" y="35"/>
                    </a:lnTo>
                    <a:lnTo>
                      <a:pt x="85" y="27"/>
                    </a:lnTo>
                    <a:lnTo>
                      <a:pt x="81" y="20"/>
                    </a:lnTo>
                    <a:lnTo>
                      <a:pt x="75" y="14"/>
                    </a:lnTo>
                    <a:lnTo>
                      <a:pt x="69" y="8"/>
                    </a:lnTo>
                    <a:lnTo>
                      <a:pt x="62" y="4"/>
                    </a:lnTo>
                    <a:lnTo>
                      <a:pt x="54" y="2"/>
                    </a:lnTo>
                    <a:lnTo>
                      <a:pt x="45" y="0"/>
                    </a:lnTo>
                    <a:lnTo>
                      <a:pt x="45" y="0"/>
                    </a:lnTo>
                    <a:lnTo>
                      <a:pt x="35" y="2"/>
                    </a:lnTo>
                    <a:lnTo>
                      <a:pt x="27" y="4"/>
                    </a:lnTo>
                    <a:lnTo>
                      <a:pt x="20" y="8"/>
                    </a:lnTo>
                    <a:lnTo>
                      <a:pt x="14" y="14"/>
                    </a:lnTo>
                    <a:lnTo>
                      <a:pt x="8" y="20"/>
                    </a:lnTo>
                    <a:lnTo>
                      <a:pt x="4" y="27"/>
                    </a:lnTo>
                    <a:lnTo>
                      <a:pt x="2" y="35"/>
                    </a:lnTo>
                    <a:lnTo>
                      <a:pt x="0" y="44"/>
                    </a:lnTo>
                    <a:lnTo>
                      <a:pt x="0" y="44"/>
                    </a:lnTo>
                    <a:lnTo>
                      <a:pt x="2" y="54"/>
                    </a:lnTo>
                    <a:lnTo>
                      <a:pt x="4" y="62"/>
                    </a:lnTo>
                    <a:lnTo>
                      <a:pt x="8" y="69"/>
                    </a:lnTo>
                    <a:lnTo>
                      <a:pt x="14" y="75"/>
                    </a:lnTo>
                    <a:lnTo>
                      <a:pt x="20" y="81"/>
                    </a:lnTo>
                    <a:lnTo>
                      <a:pt x="27" y="85"/>
                    </a:lnTo>
                    <a:lnTo>
                      <a:pt x="35" y="87"/>
                    </a:lnTo>
                    <a:lnTo>
                      <a:pt x="45" y="87"/>
                    </a:lnTo>
                    <a:lnTo>
                      <a:pt x="45" y="87"/>
                    </a:lnTo>
                    <a:lnTo>
                      <a:pt x="54" y="87"/>
                    </a:lnTo>
                    <a:lnTo>
                      <a:pt x="62" y="85"/>
                    </a:lnTo>
                    <a:lnTo>
                      <a:pt x="69" y="81"/>
                    </a:lnTo>
                    <a:lnTo>
                      <a:pt x="75" y="75"/>
                    </a:lnTo>
                    <a:lnTo>
                      <a:pt x="81" y="69"/>
                    </a:lnTo>
                    <a:lnTo>
                      <a:pt x="85" y="62"/>
                    </a:lnTo>
                    <a:lnTo>
                      <a:pt x="87" y="54"/>
                    </a:lnTo>
                    <a:lnTo>
                      <a:pt x="89" y="44"/>
                    </a:lnTo>
                    <a:lnTo>
                      <a:pt x="89" y="44"/>
                    </a:lnTo>
                    <a:close/>
                    <a:moveTo>
                      <a:pt x="20" y="44"/>
                    </a:moveTo>
                    <a:lnTo>
                      <a:pt x="20" y="44"/>
                    </a:lnTo>
                    <a:lnTo>
                      <a:pt x="20" y="39"/>
                    </a:lnTo>
                    <a:lnTo>
                      <a:pt x="22" y="35"/>
                    </a:lnTo>
                    <a:lnTo>
                      <a:pt x="24" y="31"/>
                    </a:lnTo>
                    <a:lnTo>
                      <a:pt x="27" y="27"/>
                    </a:lnTo>
                    <a:lnTo>
                      <a:pt x="31" y="24"/>
                    </a:lnTo>
                    <a:lnTo>
                      <a:pt x="35" y="22"/>
                    </a:lnTo>
                    <a:lnTo>
                      <a:pt x="39" y="20"/>
                    </a:lnTo>
                    <a:lnTo>
                      <a:pt x="45" y="20"/>
                    </a:lnTo>
                    <a:lnTo>
                      <a:pt x="45" y="20"/>
                    </a:lnTo>
                    <a:lnTo>
                      <a:pt x="50" y="20"/>
                    </a:lnTo>
                    <a:lnTo>
                      <a:pt x="54" y="22"/>
                    </a:lnTo>
                    <a:lnTo>
                      <a:pt x="58" y="24"/>
                    </a:lnTo>
                    <a:lnTo>
                      <a:pt x="62" y="27"/>
                    </a:lnTo>
                    <a:lnTo>
                      <a:pt x="65" y="31"/>
                    </a:lnTo>
                    <a:lnTo>
                      <a:pt x="67" y="35"/>
                    </a:lnTo>
                    <a:lnTo>
                      <a:pt x="69" y="39"/>
                    </a:lnTo>
                    <a:lnTo>
                      <a:pt x="69" y="44"/>
                    </a:lnTo>
                    <a:lnTo>
                      <a:pt x="69" y="44"/>
                    </a:lnTo>
                    <a:lnTo>
                      <a:pt x="69" y="50"/>
                    </a:lnTo>
                    <a:lnTo>
                      <a:pt x="67" y="54"/>
                    </a:lnTo>
                    <a:lnTo>
                      <a:pt x="65" y="58"/>
                    </a:lnTo>
                    <a:lnTo>
                      <a:pt x="62" y="62"/>
                    </a:lnTo>
                    <a:lnTo>
                      <a:pt x="58" y="65"/>
                    </a:lnTo>
                    <a:lnTo>
                      <a:pt x="54" y="67"/>
                    </a:lnTo>
                    <a:lnTo>
                      <a:pt x="50" y="69"/>
                    </a:lnTo>
                    <a:lnTo>
                      <a:pt x="45" y="69"/>
                    </a:lnTo>
                    <a:lnTo>
                      <a:pt x="45" y="69"/>
                    </a:lnTo>
                    <a:lnTo>
                      <a:pt x="39" y="69"/>
                    </a:lnTo>
                    <a:lnTo>
                      <a:pt x="35" y="67"/>
                    </a:lnTo>
                    <a:lnTo>
                      <a:pt x="31" y="65"/>
                    </a:lnTo>
                    <a:lnTo>
                      <a:pt x="27" y="62"/>
                    </a:lnTo>
                    <a:lnTo>
                      <a:pt x="24" y="58"/>
                    </a:lnTo>
                    <a:lnTo>
                      <a:pt x="22" y="54"/>
                    </a:lnTo>
                    <a:lnTo>
                      <a:pt x="20" y="50"/>
                    </a:lnTo>
                    <a:lnTo>
                      <a:pt x="20" y="44"/>
                    </a:lnTo>
                    <a:lnTo>
                      <a:pt x="20" y="44"/>
                    </a:lnTo>
                    <a:close/>
                  </a:path>
                </a:pathLst>
              </a:custGeom>
              <a:grpFill/>
              <a:ln w="9525">
                <a:solidFill>
                  <a:schemeClr val="bg2">
                    <a:lumMod val="60000"/>
                    <a:lumOff val="4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1" name="object 4">
              <a:extLst>
                <a:ext uri="{FF2B5EF4-FFF2-40B4-BE49-F238E27FC236}">
                  <a16:creationId xmlns:a16="http://schemas.microsoft.com/office/drawing/2014/main" id="{C80F2C26-D611-458B-A006-055A31FF601A}"/>
                </a:ext>
              </a:extLst>
            </p:cNvPr>
            <p:cNvSpPr txBox="1"/>
            <p:nvPr/>
          </p:nvSpPr>
          <p:spPr>
            <a:xfrm>
              <a:off x="1032740" y="953506"/>
              <a:ext cx="3251172" cy="209288"/>
            </a:xfrm>
            <a:prstGeom prst="rect">
              <a:avLst/>
            </a:prstGeom>
          </p:spPr>
          <p:txBody>
            <a:bodyPr vert="horz" wrap="square" lIns="0" tIns="0" rIns="0" bIns="0" rtlCol="0">
              <a:spAutoFit/>
            </a:bodyPr>
            <a:lstStyle/>
            <a:p>
              <a:pPr marL="12700">
                <a:lnSpc>
                  <a:spcPct val="85000"/>
                </a:lnSpc>
              </a:pPr>
              <a:r>
                <a:rPr lang="en-US" sz="1400" b="1">
                  <a:solidFill>
                    <a:srgbClr val="2B87B2"/>
                  </a:solidFill>
                  <a:ea typeface="Chronicle Display Black" charset="0"/>
                  <a:cs typeface="Chronicle Display Black" charset="0"/>
                </a:rPr>
                <a:t>CAPACITY</a:t>
              </a:r>
              <a:endParaRPr lang="en-US" sz="1600" b="1">
                <a:solidFill>
                  <a:srgbClr val="2B87B2"/>
                </a:solidFill>
                <a:ea typeface="Chronicle Display Black" charset="0"/>
                <a:cs typeface="Chronicle Display Black" charset="0"/>
              </a:endParaRPr>
            </a:p>
            <a:p>
              <a:pPr marL="12700">
                <a:lnSpc>
                  <a:spcPct val="85000"/>
                </a:lnSpc>
              </a:pPr>
              <a:endParaRPr lang="en-US" sz="200" b="1">
                <a:ea typeface="Chronicle Display Black" charset="0"/>
                <a:cs typeface="Chronicle Display Black" charset="0"/>
              </a:endParaRPr>
            </a:p>
          </p:txBody>
        </p:sp>
        <p:grpSp>
          <p:nvGrpSpPr>
            <p:cNvPr id="3" name="Group 2">
              <a:extLst>
                <a:ext uri="{FF2B5EF4-FFF2-40B4-BE49-F238E27FC236}">
                  <a16:creationId xmlns:a16="http://schemas.microsoft.com/office/drawing/2014/main" id="{F9BCF078-38FB-466E-9515-CBCA1C422D93}"/>
                </a:ext>
              </a:extLst>
            </p:cNvPr>
            <p:cNvGrpSpPr/>
            <p:nvPr/>
          </p:nvGrpSpPr>
          <p:grpSpPr>
            <a:xfrm>
              <a:off x="432696" y="900501"/>
              <a:ext cx="325960" cy="400986"/>
              <a:chOff x="600520" y="1148319"/>
              <a:chExt cx="174480" cy="214640"/>
            </a:xfrm>
            <a:solidFill>
              <a:schemeClr val="accent3">
                <a:lumMod val="75000"/>
              </a:schemeClr>
            </a:solidFill>
          </p:grpSpPr>
          <p:sp>
            <p:nvSpPr>
              <p:cNvPr id="108" name="Freeform 213">
                <a:extLst>
                  <a:ext uri="{FF2B5EF4-FFF2-40B4-BE49-F238E27FC236}">
                    <a16:creationId xmlns:a16="http://schemas.microsoft.com/office/drawing/2014/main" id="{F4B00030-EACC-44DF-881C-7C9D62A8F399}"/>
                  </a:ext>
                </a:extLst>
              </p:cNvPr>
              <p:cNvSpPr>
                <a:spLocks/>
              </p:cNvSpPr>
              <p:nvPr/>
            </p:nvSpPr>
            <p:spPr bwMode="auto">
              <a:xfrm>
                <a:off x="600520" y="1148319"/>
                <a:ext cx="174480" cy="56776"/>
              </a:xfrm>
              <a:custGeom>
                <a:avLst/>
                <a:gdLst>
                  <a:gd name="T0" fmla="*/ 126 w 251"/>
                  <a:gd name="T1" fmla="*/ 0 h 84"/>
                  <a:gd name="T2" fmla="*/ 126 w 251"/>
                  <a:gd name="T3" fmla="*/ 0 h 84"/>
                  <a:gd name="T4" fmla="*/ 104 w 251"/>
                  <a:gd name="T5" fmla="*/ 0 h 84"/>
                  <a:gd name="T6" fmla="*/ 81 w 251"/>
                  <a:gd name="T7" fmla="*/ 3 h 84"/>
                  <a:gd name="T8" fmla="*/ 59 w 251"/>
                  <a:gd name="T9" fmla="*/ 6 h 84"/>
                  <a:gd name="T10" fmla="*/ 40 w 251"/>
                  <a:gd name="T11" fmla="*/ 11 h 84"/>
                  <a:gd name="T12" fmla="*/ 24 w 251"/>
                  <a:gd name="T13" fmla="*/ 16 h 84"/>
                  <a:gd name="T14" fmla="*/ 11 w 251"/>
                  <a:gd name="T15" fmla="*/ 24 h 84"/>
                  <a:gd name="T16" fmla="*/ 7 w 251"/>
                  <a:gd name="T17" fmla="*/ 28 h 84"/>
                  <a:gd name="T18" fmla="*/ 3 w 251"/>
                  <a:gd name="T19" fmla="*/ 32 h 84"/>
                  <a:gd name="T20" fmla="*/ 1 w 251"/>
                  <a:gd name="T21" fmla="*/ 36 h 84"/>
                  <a:gd name="T22" fmla="*/ 0 w 251"/>
                  <a:gd name="T23" fmla="*/ 42 h 84"/>
                  <a:gd name="T24" fmla="*/ 0 w 251"/>
                  <a:gd name="T25" fmla="*/ 42 h 84"/>
                  <a:gd name="T26" fmla="*/ 1 w 251"/>
                  <a:gd name="T27" fmla="*/ 47 h 84"/>
                  <a:gd name="T28" fmla="*/ 3 w 251"/>
                  <a:gd name="T29" fmla="*/ 51 h 84"/>
                  <a:gd name="T30" fmla="*/ 7 w 251"/>
                  <a:gd name="T31" fmla="*/ 55 h 84"/>
                  <a:gd name="T32" fmla="*/ 11 w 251"/>
                  <a:gd name="T33" fmla="*/ 59 h 84"/>
                  <a:gd name="T34" fmla="*/ 24 w 251"/>
                  <a:gd name="T35" fmla="*/ 67 h 84"/>
                  <a:gd name="T36" fmla="*/ 40 w 251"/>
                  <a:gd name="T37" fmla="*/ 73 h 84"/>
                  <a:gd name="T38" fmla="*/ 59 w 251"/>
                  <a:gd name="T39" fmla="*/ 78 h 84"/>
                  <a:gd name="T40" fmla="*/ 81 w 251"/>
                  <a:gd name="T41" fmla="*/ 81 h 84"/>
                  <a:gd name="T42" fmla="*/ 104 w 251"/>
                  <a:gd name="T43" fmla="*/ 84 h 84"/>
                  <a:gd name="T44" fmla="*/ 126 w 251"/>
                  <a:gd name="T45" fmla="*/ 84 h 84"/>
                  <a:gd name="T46" fmla="*/ 126 w 251"/>
                  <a:gd name="T47" fmla="*/ 84 h 84"/>
                  <a:gd name="T48" fmla="*/ 149 w 251"/>
                  <a:gd name="T49" fmla="*/ 84 h 84"/>
                  <a:gd name="T50" fmla="*/ 171 w 251"/>
                  <a:gd name="T51" fmla="*/ 81 h 84"/>
                  <a:gd name="T52" fmla="*/ 192 w 251"/>
                  <a:gd name="T53" fmla="*/ 78 h 84"/>
                  <a:gd name="T54" fmla="*/ 211 w 251"/>
                  <a:gd name="T55" fmla="*/ 73 h 84"/>
                  <a:gd name="T56" fmla="*/ 228 w 251"/>
                  <a:gd name="T57" fmla="*/ 67 h 84"/>
                  <a:gd name="T58" fmla="*/ 241 w 251"/>
                  <a:gd name="T59" fmla="*/ 59 h 84"/>
                  <a:gd name="T60" fmla="*/ 245 w 251"/>
                  <a:gd name="T61" fmla="*/ 55 h 84"/>
                  <a:gd name="T62" fmla="*/ 249 w 251"/>
                  <a:gd name="T63" fmla="*/ 51 h 84"/>
                  <a:gd name="T64" fmla="*/ 251 w 251"/>
                  <a:gd name="T65" fmla="*/ 47 h 84"/>
                  <a:gd name="T66" fmla="*/ 251 w 251"/>
                  <a:gd name="T67" fmla="*/ 42 h 84"/>
                  <a:gd name="T68" fmla="*/ 251 w 251"/>
                  <a:gd name="T69" fmla="*/ 42 h 84"/>
                  <a:gd name="T70" fmla="*/ 251 w 251"/>
                  <a:gd name="T71" fmla="*/ 36 h 84"/>
                  <a:gd name="T72" fmla="*/ 249 w 251"/>
                  <a:gd name="T73" fmla="*/ 32 h 84"/>
                  <a:gd name="T74" fmla="*/ 245 w 251"/>
                  <a:gd name="T75" fmla="*/ 28 h 84"/>
                  <a:gd name="T76" fmla="*/ 241 w 251"/>
                  <a:gd name="T77" fmla="*/ 24 h 84"/>
                  <a:gd name="T78" fmla="*/ 228 w 251"/>
                  <a:gd name="T79" fmla="*/ 16 h 84"/>
                  <a:gd name="T80" fmla="*/ 211 w 251"/>
                  <a:gd name="T81" fmla="*/ 11 h 84"/>
                  <a:gd name="T82" fmla="*/ 192 w 251"/>
                  <a:gd name="T83" fmla="*/ 6 h 84"/>
                  <a:gd name="T84" fmla="*/ 171 w 251"/>
                  <a:gd name="T85" fmla="*/ 3 h 84"/>
                  <a:gd name="T86" fmla="*/ 149 w 251"/>
                  <a:gd name="T87" fmla="*/ 0 h 84"/>
                  <a:gd name="T88" fmla="*/ 126 w 251"/>
                  <a:gd name="T89" fmla="*/ 0 h 84"/>
                  <a:gd name="T90" fmla="*/ 126 w 251"/>
                  <a:gd name="T9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84">
                    <a:moveTo>
                      <a:pt x="126" y="0"/>
                    </a:moveTo>
                    <a:lnTo>
                      <a:pt x="126" y="0"/>
                    </a:lnTo>
                    <a:lnTo>
                      <a:pt x="104" y="0"/>
                    </a:lnTo>
                    <a:lnTo>
                      <a:pt x="81" y="3"/>
                    </a:lnTo>
                    <a:lnTo>
                      <a:pt x="59" y="6"/>
                    </a:lnTo>
                    <a:lnTo>
                      <a:pt x="40" y="11"/>
                    </a:lnTo>
                    <a:lnTo>
                      <a:pt x="24" y="16"/>
                    </a:lnTo>
                    <a:lnTo>
                      <a:pt x="11" y="24"/>
                    </a:lnTo>
                    <a:lnTo>
                      <a:pt x="7" y="28"/>
                    </a:lnTo>
                    <a:lnTo>
                      <a:pt x="3" y="32"/>
                    </a:lnTo>
                    <a:lnTo>
                      <a:pt x="1" y="36"/>
                    </a:lnTo>
                    <a:lnTo>
                      <a:pt x="0" y="42"/>
                    </a:lnTo>
                    <a:lnTo>
                      <a:pt x="0" y="42"/>
                    </a:lnTo>
                    <a:lnTo>
                      <a:pt x="1" y="47"/>
                    </a:lnTo>
                    <a:lnTo>
                      <a:pt x="3" y="51"/>
                    </a:lnTo>
                    <a:lnTo>
                      <a:pt x="7" y="55"/>
                    </a:lnTo>
                    <a:lnTo>
                      <a:pt x="11" y="59"/>
                    </a:lnTo>
                    <a:lnTo>
                      <a:pt x="24" y="67"/>
                    </a:lnTo>
                    <a:lnTo>
                      <a:pt x="40" y="73"/>
                    </a:lnTo>
                    <a:lnTo>
                      <a:pt x="59" y="78"/>
                    </a:lnTo>
                    <a:lnTo>
                      <a:pt x="81" y="81"/>
                    </a:lnTo>
                    <a:lnTo>
                      <a:pt x="104" y="84"/>
                    </a:lnTo>
                    <a:lnTo>
                      <a:pt x="126" y="84"/>
                    </a:lnTo>
                    <a:lnTo>
                      <a:pt x="126" y="84"/>
                    </a:lnTo>
                    <a:lnTo>
                      <a:pt x="149" y="84"/>
                    </a:lnTo>
                    <a:lnTo>
                      <a:pt x="171" y="81"/>
                    </a:lnTo>
                    <a:lnTo>
                      <a:pt x="192" y="78"/>
                    </a:lnTo>
                    <a:lnTo>
                      <a:pt x="211" y="73"/>
                    </a:lnTo>
                    <a:lnTo>
                      <a:pt x="228" y="67"/>
                    </a:lnTo>
                    <a:lnTo>
                      <a:pt x="241" y="59"/>
                    </a:lnTo>
                    <a:lnTo>
                      <a:pt x="245" y="55"/>
                    </a:lnTo>
                    <a:lnTo>
                      <a:pt x="249" y="51"/>
                    </a:lnTo>
                    <a:lnTo>
                      <a:pt x="251" y="47"/>
                    </a:lnTo>
                    <a:lnTo>
                      <a:pt x="251" y="42"/>
                    </a:lnTo>
                    <a:lnTo>
                      <a:pt x="251" y="42"/>
                    </a:lnTo>
                    <a:lnTo>
                      <a:pt x="251" y="36"/>
                    </a:lnTo>
                    <a:lnTo>
                      <a:pt x="249" y="32"/>
                    </a:lnTo>
                    <a:lnTo>
                      <a:pt x="245" y="28"/>
                    </a:lnTo>
                    <a:lnTo>
                      <a:pt x="241" y="24"/>
                    </a:lnTo>
                    <a:lnTo>
                      <a:pt x="228" y="16"/>
                    </a:lnTo>
                    <a:lnTo>
                      <a:pt x="211" y="11"/>
                    </a:lnTo>
                    <a:lnTo>
                      <a:pt x="192" y="6"/>
                    </a:lnTo>
                    <a:lnTo>
                      <a:pt x="171" y="3"/>
                    </a:lnTo>
                    <a:lnTo>
                      <a:pt x="149" y="0"/>
                    </a:lnTo>
                    <a:lnTo>
                      <a:pt x="126" y="0"/>
                    </a:lnTo>
                    <a:lnTo>
                      <a:pt x="1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214">
                <a:extLst>
                  <a:ext uri="{FF2B5EF4-FFF2-40B4-BE49-F238E27FC236}">
                    <a16:creationId xmlns:a16="http://schemas.microsoft.com/office/drawing/2014/main" id="{5E84F351-50B2-457D-BE83-9CB3020FA3A4}"/>
                  </a:ext>
                </a:extLst>
              </p:cNvPr>
              <p:cNvSpPr>
                <a:spLocks/>
              </p:cNvSpPr>
              <p:nvPr/>
            </p:nvSpPr>
            <p:spPr bwMode="auto">
              <a:xfrm>
                <a:off x="600520" y="1198171"/>
                <a:ext cx="174480" cy="85856"/>
              </a:xfrm>
              <a:custGeom>
                <a:avLst/>
                <a:gdLst>
                  <a:gd name="T0" fmla="*/ 215 w 251"/>
                  <a:gd name="T1" fmla="*/ 20 h 123"/>
                  <a:gd name="T2" fmla="*/ 215 w 251"/>
                  <a:gd name="T3" fmla="*/ 20 h 123"/>
                  <a:gd name="T4" fmla="*/ 195 w 251"/>
                  <a:gd name="T5" fmla="*/ 24 h 123"/>
                  <a:gd name="T6" fmla="*/ 173 w 251"/>
                  <a:gd name="T7" fmla="*/ 28 h 123"/>
                  <a:gd name="T8" fmla="*/ 151 w 251"/>
                  <a:gd name="T9" fmla="*/ 29 h 123"/>
                  <a:gd name="T10" fmla="*/ 126 w 251"/>
                  <a:gd name="T11" fmla="*/ 31 h 123"/>
                  <a:gd name="T12" fmla="*/ 126 w 251"/>
                  <a:gd name="T13" fmla="*/ 31 h 123"/>
                  <a:gd name="T14" fmla="*/ 102 w 251"/>
                  <a:gd name="T15" fmla="*/ 29 h 123"/>
                  <a:gd name="T16" fmla="*/ 78 w 251"/>
                  <a:gd name="T17" fmla="*/ 28 h 123"/>
                  <a:gd name="T18" fmla="*/ 57 w 251"/>
                  <a:gd name="T19" fmla="*/ 24 h 123"/>
                  <a:gd name="T20" fmla="*/ 38 w 251"/>
                  <a:gd name="T21" fmla="*/ 20 h 123"/>
                  <a:gd name="T22" fmla="*/ 38 w 251"/>
                  <a:gd name="T23" fmla="*/ 20 h 123"/>
                  <a:gd name="T24" fmla="*/ 24 w 251"/>
                  <a:gd name="T25" fmla="*/ 15 h 123"/>
                  <a:gd name="T26" fmla="*/ 15 w 251"/>
                  <a:gd name="T27" fmla="*/ 11 h 123"/>
                  <a:gd name="T28" fmla="*/ 7 w 251"/>
                  <a:gd name="T29" fmla="*/ 5 h 123"/>
                  <a:gd name="T30" fmla="*/ 0 w 251"/>
                  <a:gd name="T31" fmla="*/ 0 h 123"/>
                  <a:gd name="T32" fmla="*/ 0 w 251"/>
                  <a:gd name="T33" fmla="*/ 82 h 123"/>
                  <a:gd name="T34" fmla="*/ 0 w 251"/>
                  <a:gd name="T35" fmla="*/ 82 h 123"/>
                  <a:gd name="T36" fmla="*/ 1 w 251"/>
                  <a:gd name="T37" fmla="*/ 87 h 123"/>
                  <a:gd name="T38" fmla="*/ 3 w 251"/>
                  <a:gd name="T39" fmla="*/ 91 h 123"/>
                  <a:gd name="T40" fmla="*/ 7 w 251"/>
                  <a:gd name="T41" fmla="*/ 96 h 123"/>
                  <a:gd name="T42" fmla="*/ 11 w 251"/>
                  <a:gd name="T43" fmla="*/ 101 h 123"/>
                  <a:gd name="T44" fmla="*/ 24 w 251"/>
                  <a:gd name="T45" fmla="*/ 107 h 123"/>
                  <a:gd name="T46" fmla="*/ 40 w 251"/>
                  <a:gd name="T47" fmla="*/ 113 h 123"/>
                  <a:gd name="T48" fmla="*/ 59 w 251"/>
                  <a:gd name="T49" fmla="*/ 118 h 123"/>
                  <a:gd name="T50" fmla="*/ 81 w 251"/>
                  <a:gd name="T51" fmla="*/ 121 h 123"/>
                  <a:gd name="T52" fmla="*/ 104 w 251"/>
                  <a:gd name="T53" fmla="*/ 123 h 123"/>
                  <a:gd name="T54" fmla="*/ 126 w 251"/>
                  <a:gd name="T55" fmla="*/ 123 h 123"/>
                  <a:gd name="T56" fmla="*/ 126 w 251"/>
                  <a:gd name="T57" fmla="*/ 123 h 123"/>
                  <a:gd name="T58" fmla="*/ 149 w 251"/>
                  <a:gd name="T59" fmla="*/ 123 h 123"/>
                  <a:gd name="T60" fmla="*/ 171 w 251"/>
                  <a:gd name="T61" fmla="*/ 121 h 123"/>
                  <a:gd name="T62" fmla="*/ 192 w 251"/>
                  <a:gd name="T63" fmla="*/ 118 h 123"/>
                  <a:gd name="T64" fmla="*/ 211 w 251"/>
                  <a:gd name="T65" fmla="*/ 113 h 123"/>
                  <a:gd name="T66" fmla="*/ 228 w 251"/>
                  <a:gd name="T67" fmla="*/ 107 h 123"/>
                  <a:gd name="T68" fmla="*/ 241 w 251"/>
                  <a:gd name="T69" fmla="*/ 101 h 123"/>
                  <a:gd name="T70" fmla="*/ 245 w 251"/>
                  <a:gd name="T71" fmla="*/ 96 h 123"/>
                  <a:gd name="T72" fmla="*/ 249 w 251"/>
                  <a:gd name="T73" fmla="*/ 91 h 123"/>
                  <a:gd name="T74" fmla="*/ 251 w 251"/>
                  <a:gd name="T75" fmla="*/ 87 h 123"/>
                  <a:gd name="T76" fmla="*/ 251 w 251"/>
                  <a:gd name="T77" fmla="*/ 82 h 123"/>
                  <a:gd name="T78" fmla="*/ 251 w 251"/>
                  <a:gd name="T79" fmla="*/ 0 h 123"/>
                  <a:gd name="T80" fmla="*/ 251 w 251"/>
                  <a:gd name="T81" fmla="*/ 0 h 123"/>
                  <a:gd name="T82" fmla="*/ 246 w 251"/>
                  <a:gd name="T83" fmla="*/ 5 h 123"/>
                  <a:gd name="T84" fmla="*/ 238 w 251"/>
                  <a:gd name="T85" fmla="*/ 11 h 123"/>
                  <a:gd name="T86" fmla="*/ 227 w 251"/>
                  <a:gd name="T87" fmla="*/ 15 h 123"/>
                  <a:gd name="T88" fmla="*/ 215 w 251"/>
                  <a:gd name="T89" fmla="*/ 20 h 123"/>
                  <a:gd name="T90" fmla="*/ 215 w 251"/>
                  <a:gd name="T91"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123">
                    <a:moveTo>
                      <a:pt x="215" y="20"/>
                    </a:moveTo>
                    <a:lnTo>
                      <a:pt x="215" y="20"/>
                    </a:lnTo>
                    <a:lnTo>
                      <a:pt x="195" y="24"/>
                    </a:lnTo>
                    <a:lnTo>
                      <a:pt x="173" y="28"/>
                    </a:lnTo>
                    <a:lnTo>
                      <a:pt x="151" y="29"/>
                    </a:lnTo>
                    <a:lnTo>
                      <a:pt x="126" y="31"/>
                    </a:lnTo>
                    <a:lnTo>
                      <a:pt x="126" y="31"/>
                    </a:lnTo>
                    <a:lnTo>
                      <a:pt x="102" y="29"/>
                    </a:lnTo>
                    <a:lnTo>
                      <a:pt x="78" y="28"/>
                    </a:lnTo>
                    <a:lnTo>
                      <a:pt x="57" y="24"/>
                    </a:lnTo>
                    <a:lnTo>
                      <a:pt x="38" y="20"/>
                    </a:lnTo>
                    <a:lnTo>
                      <a:pt x="38" y="20"/>
                    </a:lnTo>
                    <a:lnTo>
                      <a:pt x="24" y="15"/>
                    </a:lnTo>
                    <a:lnTo>
                      <a:pt x="15" y="11"/>
                    </a:lnTo>
                    <a:lnTo>
                      <a:pt x="7" y="5"/>
                    </a:lnTo>
                    <a:lnTo>
                      <a:pt x="0" y="0"/>
                    </a:lnTo>
                    <a:lnTo>
                      <a:pt x="0" y="82"/>
                    </a:lnTo>
                    <a:lnTo>
                      <a:pt x="0" y="82"/>
                    </a:lnTo>
                    <a:lnTo>
                      <a:pt x="1" y="87"/>
                    </a:lnTo>
                    <a:lnTo>
                      <a:pt x="3" y="91"/>
                    </a:lnTo>
                    <a:lnTo>
                      <a:pt x="7" y="96"/>
                    </a:lnTo>
                    <a:lnTo>
                      <a:pt x="11" y="101"/>
                    </a:lnTo>
                    <a:lnTo>
                      <a:pt x="24" y="107"/>
                    </a:lnTo>
                    <a:lnTo>
                      <a:pt x="40" y="113"/>
                    </a:lnTo>
                    <a:lnTo>
                      <a:pt x="59" y="118"/>
                    </a:lnTo>
                    <a:lnTo>
                      <a:pt x="81" y="121"/>
                    </a:lnTo>
                    <a:lnTo>
                      <a:pt x="104" y="123"/>
                    </a:lnTo>
                    <a:lnTo>
                      <a:pt x="126" y="123"/>
                    </a:lnTo>
                    <a:lnTo>
                      <a:pt x="126" y="123"/>
                    </a:lnTo>
                    <a:lnTo>
                      <a:pt x="149" y="123"/>
                    </a:lnTo>
                    <a:lnTo>
                      <a:pt x="171" y="121"/>
                    </a:lnTo>
                    <a:lnTo>
                      <a:pt x="192" y="118"/>
                    </a:lnTo>
                    <a:lnTo>
                      <a:pt x="211" y="113"/>
                    </a:lnTo>
                    <a:lnTo>
                      <a:pt x="228" y="107"/>
                    </a:lnTo>
                    <a:lnTo>
                      <a:pt x="241" y="101"/>
                    </a:lnTo>
                    <a:lnTo>
                      <a:pt x="245" y="96"/>
                    </a:lnTo>
                    <a:lnTo>
                      <a:pt x="249" y="91"/>
                    </a:lnTo>
                    <a:lnTo>
                      <a:pt x="251" y="87"/>
                    </a:lnTo>
                    <a:lnTo>
                      <a:pt x="251" y="82"/>
                    </a:lnTo>
                    <a:lnTo>
                      <a:pt x="251" y="0"/>
                    </a:lnTo>
                    <a:lnTo>
                      <a:pt x="251" y="0"/>
                    </a:lnTo>
                    <a:lnTo>
                      <a:pt x="246" y="5"/>
                    </a:lnTo>
                    <a:lnTo>
                      <a:pt x="238" y="11"/>
                    </a:lnTo>
                    <a:lnTo>
                      <a:pt x="227" y="15"/>
                    </a:lnTo>
                    <a:lnTo>
                      <a:pt x="215" y="20"/>
                    </a:lnTo>
                    <a:lnTo>
                      <a:pt x="215"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215">
                <a:extLst>
                  <a:ext uri="{FF2B5EF4-FFF2-40B4-BE49-F238E27FC236}">
                    <a16:creationId xmlns:a16="http://schemas.microsoft.com/office/drawing/2014/main" id="{D8521922-996B-40EB-9BEC-F5217C1AAD7E}"/>
                  </a:ext>
                </a:extLst>
              </p:cNvPr>
              <p:cNvSpPr>
                <a:spLocks/>
              </p:cNvSpPr>
              <p:nvPr/>
            </p:nvSpPr>
            <p:spPr bwMode="auto">
              <a:xfrm>
                <a:off x="600520" y="1275718"/>
                <a:ext cx="174480" cy="87241"/>
              </a:xfrm>
              <a:custGeom>
                <a:avLst/>
                <a:gdLst>
                  <a:gd name="T0" fmla="*/ 215 w 251"/>
                  <a:gd name="T1" fmla="*/ 20 h 125"/>
                  <a:gd name="T2" fmla="*/ 215 w 251"/>
                  <a:gd name="T3" fmla="*/ 20 h 125"/>
                  <a:gd name="T4" fmla="*/ 195 w 251"/>
                  <a:gd name="T5" fmla="*/ 24 h 125"/>
                  <a:gd name="T6" fmla="*/ 173 w 251"/>
                  <a:gd name="T7" fmla="*/ 28 h 125"/>
                  <a:gd name="T8" fmla="*/ 151 w 251"/>
                  <a:gd name="T9" fmla="*/ 31 h 125"/>
                  <a:gd name="T10" fmla="*/ 126 w 251"/>
                  <a:gd name="T11" fmla="*/ 31 h 125"/>
                  <a:gd name="T12" fmla="*/ 126 w 251"/>
                  <a:gd name="T13" fmla="*/ 31 h 125"/>
                  <a:gd name="T14" fmla="*/ 102 w 251"/>
                  <a:gd name="T15" fmla="*/ 31 h 125"/>
                  <a:gd name="T16" fmla="*/ 78 w 251"/>
                  <a:gd name="T17" fmla="*/ 28 h 125"/>
                  <a:gd name="T18" fmla="*/ 57 w 251"/>
                  <a:gd name="T19" fmla="*/ 24 h 125"/>
                  <a:gd name="T20" fmla="*/ 38 w 251"/>
                  <a:gd name="T21" fmla="*/ 20 h 125"/>
                  <a:gd name="T22" fmla="*/ 38 w 251"/>
                  <a:gd name="T23" fmla="*/ 20 h 125"/>
                  <a:gd name="T24" fmla="*/ 24 w 251"/>
                  <a:gd name="T25" fmla="*/ 16 h 125"/>
                  <a:gd name="T26" fmla="*/ 15 w 251"/>
                  <a:gd name="T27" fmla="*/ 10 h 125"/>
                  <a:gd name="T28" fmla="*/ 7 w 251"/>
                  <a:gd name="T29" fmla="*/ 5 h 125"/>
                  <a:gd name="T30" fmla="*/ 0 w 251"/>
                  <a:gd name="T31" fmla="*/ 0 h 125"/>
                  <a:gd name="T32" fmla="*/ 0 w 251"/>
                  <a:gd name="T33" fmla="*/ 82 h 125"/>
                  <a:gd name="T34" fmla="*/ 0 w 251"/>
                  <a:gd name="T35" fmla="*/ 82 h 125"/>
                  <a:gd name="T36" fmla="*/ 1 w 251"/>
                  <a:gd name="T37" fmla="*/ 87 h 125"/>
                  <a:gd name="T38" fmla="*/ 3 w 251"/>
                  <a:gd name="T39" fmla="*/ 92 h 125"/>
                  <a:gd name="T40" fmla="*/ 7 w 251"/>
                  <a:gd name="T41" fmla="*/ 96 h 125"/>
                  <a:gd name="T42" fmla="*/ 11 w 251"/>
                  <a:gd name="T43" fmla="*/ 100 h 125"/>
                  <a:gd name="T44" fmla="*/ 24 w 251"/>
                  <a:gd name="T45" fmla="*/ 107 h 125"/>
                  <a:gd name="T46" fmla="*/ 40 w 251"/>
                  <a:gd name="T47" fmla="*/ 114 h 125"/>
                  <a:gd name="T48" fmla="*/ 59 w 251"/>
                  <a:gd name="T49" fmla="*/ 118 h 125"/>
                  <a:gd name="T50" fmla="*/ 81 w 251"/>
                  <a:gd name="T51" fmla="*/ 122 h 125"/>
                  <a:gd name="T52" fmla="*/ 104 w 251"/>
                  <a:gd name="T53" fmla="*/ 123 h 125"/>
                  <a:gd name="T54" fmla="*/ 126 w 251"/>
                  <a:gd name="T55" fmla="*/ 125 h 125"/>
                  <a:gd name="T56" fmla="*/ 126 w 251"/>
                  <a:gd name="T57" fmla="*/ 125 h 125"/>
                  <a:gd name="T58" fmla="*/ 149 w 251"/>
                  <a:gd name="T59" fmla="*/ 123 h 125"/>
                  <a:gd name="T60" fmla="*/ 171 w 251"/>
                  <a:gd name="T61" fmla="*/ 122 h 125"/>
                  <a:gd name="T62" fmla="*/ 192 w 251"/>
                  <a:gd name="T63" fmla="*/ 118 h 125"/>
                  <a:gd name="T64" fmla="*/ 211 w 251"/>
                  <a:gd name="T65" fmla="*/ 114 h 125"/>
                  <a:gd name="T66" fmla="*/ 228 w 251"/>
                  <a:gd name="T67" fmla="*/ 107 h 125"/>
                  <a:gd name="T68" fmla="*/ 241 w 251"/>
                  <a:gd name="T69" fmla="*/ 100 h 125"/>
                  <a:gd name="T70" fmla="*/ 245 w 251"/>
                  <a:gd name="T71" fmla="*/ 96 h 125"/>
                  <a:gd name="T72" fmla="*/ 249 w 251"/>
                  <a:gd name="T73" fmla="*/ 92 h 125"/>
                  <a:gd name="T74" fmla="*/ 251 w 251"/>
                  <a:gd name="T75" fmla="*/ 87 h 125"/>
                  <a:gd name="T76" fmla="*/ 251 w 251"/>
                  <a:gd name="T77" fmla="*/ 82 h 125"/>
                  <a:gd name="T78" fmla="*/ 251 w 251"/>
                  <a:gd name="T79" fmla="*/ 0 h 125"/>
                  <a:gd name="T80" fmla="*/ 251 w 251"/>
                  <a:gd name="T81" fmla="*/ 0 h 125"/>
                  <a:gd name="T82" fmla="*/ 246 w 251"/>
                  <a:gd name="T83" fmla="*/ 5 h 125"/>
                  <a:gd name="T84" fmla="*/ 238 w 251"/>
                  <a:gd name="T85" fmla="*/ 10 h 125"/>
                  <a:gd name="T86" fmla="*/ 227 w 251"/>
                  <a:gd name="T87" fmla="*/ 16 h 125"/>
                  <a:gd name="T88" fmla="*/ 215 w 251"/>
                  <a:gd name="T89" fmla="*/ 20 h 125"/>
                  <a:gd name="T90" fmla="*/ 215 w 251"/>
                  <a:gd name="T91" fmla="*/ 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125">
                    <a:moveTo>
                      <a:pt x="215" y="20"/>
                    </a:moveTo>
                    <a:lnTo>
                      <a:pt x="215" y="20"/>
                    </a:lnTo>
                    <a:lnTo>
                      <a:pt x="195" y="24"/>
                    </a:lnTo>
                    <a:lnTo>
                      <a:pt x="173" y="28"/>
                    </a:lnTo>
                    <a:lnTo>
                      <a:pt x="151" y="31"/>
                    </a:lnTo>
                    <a:lnTo>
                      <a:pt x="126" y="31"/>
                    </a:lnTo>
                    <a:lnTo>
                      <a:pt x="126" y="31"/>
                    </a:lnTo>
                    <a:lnTo>
                      <a:pt x="102" y="31"/>
                    </a:lnTo>
                    <a:lnTo>
                      <a:pt x="78" y="28"/>
                    </a:lnTo>
                    <a:lnTo>
                      <a:pt x="57" y="24"/>
                    </a:lnTo>
                    <a:lnTo>
                      <a:pt x="38" y="20"/>
                    </a:lnTo>
                    <a:lnTo>
                      <a:pt x="38" y="20"/>
                    </a:lnTo>
                    <a:lnTo>
                      <a:pt x="24" y="16"/>
                    </a:lnTo>
                    <a:lnTo>
                      <a:pt x="15" y="10"/>
                    </a:lnTo>
                    <a:lnTo>
                      <a:pt x="7" y="5"/>
                    </a:lnTo>
                    <a:lnTo>
                      <a:pt x="0" y="0"/>
                    </a:lnTo>
                    <a:lnTo>
                      <a:pt x="0" y="82"/>
                    </a:lnTo>
                    <a:lnTo>
                      <a:pt x="0" y="82"/>
                    </a:lnTo>
                    <a:lnTo>
                      <a:pt x="1" y="87"/>
                    </a:lnTo>
                    <a:lnTo>
                      <a:pt x="3" y="92"/>
                    </a:lnTo>
                    <a:lnTo>
                      <a:pt x="7" y="96"/>
                    </a:lnTo>
                    <a:lnTo>
                      <a:pt x="11" y="100"/>
                    </a:lnTo>
                    <a:lnTo>
                      <a:pt x="24" y="107"/>
                    </a:lnTo>
                    <a:lnTo>
                      <a:pt x="40" y="114"/>
                    </a:lnTo>
                    <a:lnTo>
                      <a:pt x="59" y="118"/>
                    </a:lnTo>
                    <a:lnTo>
                      <a:pt x="81" y="122"/>
                    </a:lnTo>
                    <a:lnTo>
                      <a:pt x="104" y="123"/>
                    </a:lnTo>
                    <a:lnTo>
                      <a:pt x="126" y="125"/>
                    </a:lnTo>
                    <a:lnTo>
                      <a:pt x="126" y="125"/>
                    </a:lnTo>
                    <a:lnTo>
                      <a:pt x="149" y="123"/>
                    </a:lnTo>
                    <a:lnTo>
                      <a:pt x="171" y="122"/>
                    </a:lnTo>
                    <a:lnTo>
                      <a:pt x="192" y="118"/>
                    </a:lnTo>
                    <a:lnTo>
                      <a:pt x="211" y="114"/>
                    </a:lnTo>
                    <a:lnTo>
                      <a:pt x="228" y="107"/>
                    </a:lnTo>
                    <a:lnTo>
                      <a:pt x="241" y="100"/>
                    </a:lnTo>
                    <a:lnTo>
                      <a:pt x="245" y="96"/>
                    </a:lnTo>
                    <a:lnTo>
                      <a:pt x="249" y="92"/>
                    </a:lnTo>
                    <a:lnTo>
                      <a:pt x="251" y="87"/>
                    </a:lnTo>
                    <a:lnTo>
                      <a:pt x="251" y="82"/>
                    </a:lnTo>
                    <a:lnTo>
                      <a:pt x="251" y="0"/>
                    </a:lnTo>
                    <a:lnTo>
                      <a:pt x="251" y="0"/>
                    </a:lnTo>
                    <a:lnTo>
                      <a:pt x="246" y="5"/>
                    </a:lnTo>
                    <a:lnTo>
                      <a:pt x="238" y="10"/>
                    </a:lnTo>
                    <a:lnTo>
                      <a:pt x="227" y="16"/>
                    </a:lnTo>
                    <a:lnTo>
                      <a:pt x="215" y="20"/>
                    </a:lnTo>
                    <a:lnTo>
                      <a:pt x="215"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147" name="Picture 146"/>
            <p:cNvPicPr>
              <a:picLocks noChangeAspect="1"/>
            </p:cNvPicPr>
            <p:nvPr/>
          </p:nvPicPr>
          <p:blipFill>
            <a:blip r:embed="rId4"/>
            <a:stretch>
              <a:fillRect/>
            </a:stretch>
          </p:blipFill>
          <p:spPr>
            <a:xfrm>
              <a:off x="919014" y="1201788"/>
              <a:ext cx="3364897" cy="1715825"/>
            </a:xfrm>
            <a:prstGeom prst="rect">
              <a:avLst/>
            </a:prstGeom>
          </p:spPr>
        </p:pic>
      </p:grpSp>
      <p:grpSp>
        <p:nvGrpSpPr>
          <p:cNvPr id="10" name="Group 9">
            <a:extLst>
              <a:ext uri="{FF2B5EF4-FFF2-40B4-BE49-F238E27FC236}">
                <a16:creationId xmlns:a16="http://schemas.microsoft.com/office/drawing/2014/main" id="{3E28EACE-8E23-4952-83E3-B32D127AE12F}"/>
              </a:ext>
            </a:extLst>
          </p:cNvPr>
          <p:cNvGrpSpPr/>
          <p:nvPr/>
        </p:nvGrpSpPr>
        <p:grpSpPr>
          <a:xfrm>
            <a:off x="1811502" y="5655984"/>
            <a:ext cx="8568996" cy="640080"/>
            <a:chOff x="271449" y="5942305"/>
            <a:chExt cx="8568996" cy="640080"/>
          </a:xfrm>
        </p:grpSpPr>
        <p:sp>
          <p:nvSpPr>
            <p:cNvPr id="134" name="Rectangle 133">
              <a:extLst>
                <a:ext uri="{FF2B5EF4-FFF2-40B4-BE49-F238E27FC236}">
                  <a16:creationId xmlns:a16="http://schemas.microsoft.com/office/drawing/2014/main" id="{112D34F8-A332-4A7E-9E81-91AC4CA1E234}"/>
                </a:ext>
              </a:extLst>
            </p:cNvPr>
            <p:cNvSpPr/>
            <p:nvPr/>
          </p:nvSpPr>
          <p:spPr bwMode="auto">
            <a:xfrm>
              <a:off x="738861" y="6066260"/>
              <a:ext cx="8101584" cy="392171"/>
            </a:xfrm>
            <a:prstGeom prst="rect">
              <a:avLst/>
            </a:prstGeom>
            <a:solidFill>
              <a:schemeClr val="bg1"/>
            </a:solidFill>
            <a:ln w="28575">
              <a:solidFill>
                <a:srgbClr val="2B87B2"/>
              </a:solidFill>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r>
                <a:rPr lang="en-US" sz="1200" kern="0">
                  <a:solidFill>
                    <a:schemeClr val="tx1"/>
                  </a:solidFill>
                </a:rPr>
                <a:t>Non-functional requirements responses from Tenants should be revisited to clarify questions and close gaps</a:t>
              </a:r>
            </a:p>
          </p:txBody>
        </p:sp>
        <p:sp>
          <p:nvSpPr>
            <p:cNvPr id="61" name="Oval 60">
              <a:extLst>
                <a:ext uri="{FF2B5EF4-FFF2-40B4-BE49-F238E27FC236}">
                  <a16:creationId xmlns:a16="http://schemas.microsoft.com/office/drawing/2014/main" id="{80CBECCA-9CC1-432A-AD96-5A56A605B3B5}"/>
                </a:ext>
              </a:extLst>
            </p:cNvPr>
            <p:cNvSpPr/>
            <p:nvPr/>
          </p:nvSpPr>
          <p:spPr bwMode="auto">
            <a:xfrm>
              <a:off x="271449" y="5942305"/>
              <a:ext cx="640080" cy="640080"/>
            </a:xfrm>
            <a:prstGeom prst="ellipse">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noAutofit/>
            </a:bodyPr>
            <a:lstStyle/>
            <a:p>
              <a:pPr fontAlgn="base">
                <a:spcBef>
                  <a:spcPct val="0"/>
                </a:spcBef>
                <a:spcAft>
                  <a:spcPct val="0"/>
                </a:spcAft>
              </a:pPr>
              <a:endParaRPr lang="en-US" sz="2400">
                <a:solidFill>
                  <a:srgbClr val="000000"/>
                </a:solidFill>
                <a:latin typeface="Arial Narrow" charset="0"/>
                <a:ea typeface="ＭＳ Ｐゴシック" charset="0"/>
              </a:endParaRPr>
            </a:p>
          </p:txBody>
        </p:sp>
        <p:grpSp>
          <p:nvGrpSpPr>
            <p:cNvPr id="135" name="Group 134">
              <a:extLst>
                <a:ext uri="{FF2B5EF4-FFF2-40B4-BE49-F238E27FC236}">
                  <a16:creationId xmlns:a16="http://schemas.microsoft.com/office/drawing/2014/main" id="{B9FB717B-5253-42C3-BADC-EB6E17AFB759}"/>
                </a:ext>
              </a:extLst>
            </p:cNvPr>
            <p:cNvGrpSpPr/>
            <p:nvPr/>
          </p:nvGrpSpPr>
          <p:grpSpPr>
            <a:xfrm>
              <a:off x="308657" y="5981030"/>
              <a:ext cx="565665" cy="562630"/>
              <a:chOff x="194074" y="6006463"/>
              <a:chExt cx="565665" cy="562630"/>
            </a:xfrm>
          </p:grpSpPr>
          <p:sp>
            <p:nvSpPr>
              <p:cNvPr id="136" name="Oval 135">
                <a:extLst>
                  <a:ext uri="{FF2B5EF4-FFF2-40B4-BE49-F238E27FC236}">
                    <a16:creationId xmlns:a16="http://schemas.microsoft.com/office/drawing/2014/main" id="{03284C49-6279-42B8-851A-20BE80D293BC}"/>
                  </a:ext>
                </a:extLst>
              </p:cNvPr>
              <p:cNvSpPr/>
              <p:nvPr/>
            </p:nvSpPr>
            <p:spPr bwMode="auto">
              <a:xfrm>
                <a:off x="347023" y="6006463"/>
                <a:ext cx="259766" cy="562630"/>
              </a:xfrm>
              <a:prstGeom prst="ellipse">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fontAlgn="base">
                  <a:spcBef>
                    <a:spcPct val="0"/>
                  </a:spcBef>
                  <a:spcAft>
                    <a:spcPct val="0"/>
                  </a:spcAft>
                </a:pPr>
                <a:endParaRPr lang="en-US" sz="2000">
                  <a:solidFill>
                    <a:srgbClr val="000000"/>
                  </a:solidFill>
                  <a:latin typeface="Arial Narrow" charset="0"/>
                  <a:ea typeface="ＭＳ Ｐゴシック" charset="0"/>
                </a:endParaRPr>
              </a:p>
            </p:txBody>
          </p:sp>
          <p:sp>
            <p:nvSpPr>
              <p:cNvPr id="137" name="Freeform 538">
                <a:extLst>
                  <a:ext uri="{FF2B5EF4-FFF2-40B4-BE49-F238E27FC236}">
                    <a16:creationId xmlns:a16="http://schemas.microsoft.com/office/drawing/2014/main" id="{75F91BBC-3A59-41FE-A073-4CC4A8037983}"/>
                  </a:ext>
                </a:extLst>
              </p:cNvPr>
              <p:cNvSpPr>
                <a:spLocks noChangeAspect="1" noEditPoints="1"/>
              </p:cNvSpPr>
              <p:nvPr/>
            </p:nvSpPr>
            <p:spPr bwMode="auto">
              <a:xfrm>
                <a:off x="194074" y="6013458"/>
                <a:ext cx="565665" cy="548640"/>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rgbClr val="2B87B2"/>
              </a:solidFill>
              <a:ln>
                <a:noFill/>
              </a:ln>
            </p:spPr>
            <p:txBody>
              <a:bodyPr vert="horz" wrap="square" lIns="91440" tIns="45720" rIns="91440" bIns="45720" numCol="1" anchor="t" anchorCtr="0" compatLnSpc="1">
                <a:prstTxWarp prst="textNoShape">
                  <a:avLst/>
                </a:prstTxWarp>
              </a:bodyPr>
              <a:lstStyle/>
              <a:p>
                <a:endParaRPr lang="en-GB" sz="2000">
                  <a:solidFill>
                    <a:prstClr val="black"/>
                  </a:solidFill>
                </a:endParaRPr>
              </a:p>
            </p:txBody>
          </p:sp>
        </p:grpSp>
        <p:sp>
          <p:nvSpPr>
            <p:cNvPr id="60" name="TextBox 59">
              <a:extLst>
                <a:ext uri="{FF2B5EF4-FFF2-40B4-BE49-F238E27FC236}">
                  <a16:creationId xmlns:a16="http://schemas.microsoft.com/office/drawing/2014/main" id="{766AE1E0-1371-4A50-AFA7-51096189CF78}"/>
                </a:ext>
              </a:extLst>
            </p:cNvPr>
            <p:cNvSpPr txBox="1"/>
            <p:nvPr/>
          </p:nvSpPr>
          <p:spPr>
            <a:xfrm>
              <a:off x="919014" y="6123846"/>
              <a:ext cx="1056625" cy="276999"/>
            </a:xfrm>
            <a:prstGeom prst="rect">
              <a:avLst/>
            </a:prstGeom>
            <a:noFill/>
          </p:spPr>
          <p:txBody>
            <a:bodyPr wrap="square" rtlCol="0">
              <a:spAutoFit/>
            </a:bodyPr>
            <a:lstStyle/>
            <a:p>
              <a:r>
                <a:rPr lang="en-US" sz="1200" b="1"/>
                <a:t>NOTE</a:t>
              </a:r>
            </a:p>
          </p:txBody>
        </p:sp>
      </p:grpSp>
      <p:sp>
        <p:nvSpPr>
          <p:cNvPr id="47" name="Footer Placeholder 1">
            <a:extLst>
              <a:ext uri="{FF2B5EF4-FFF2-40B4-BE49-F238E27FC236}">
                <a16:creationId xmlns:a16="http://schemas.microsoft.com/office/drawing/2014/main" id="{6948C39B-7835-4A80-BCCE-6D9E40638D54}"/>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147436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3A74-B900-4A59-96A2-3B215DE4A10A}"/>
              </a:ext>
            </a:extLst>
          </p:cNvPr>
          <p:cNvSpPr>
            <a:spLocks noGrp="1"/>
          </p:cNvSpPr>
          <p:nvPr>
            <p:ph type="title"/>
          </p:nvPr>
        </p:nvSpPr>
        <p:spPr>
          <a:xfrm>
            <a:off x="0" y="0"/>
            <a:ext cx="12192000" cy="685800"/>
          </a:xfrm>
        </p:spPr>
        <p:txBody>
          <a:bodyPr/>
          <a:lstStyle/>
          <a:p>
            <a:r>
              <a:rPr lang="en-US" dirty="0"/>
              <a:t>Executive Summary</a:t>
            </a:r>
          </a:p>
        </p:txBody>
      </p:sp>
      <p:sp>
        <p:nvSpPr>
          <p:cNvPr id="3" name="Footer Placeholder 2">
            <a:extLst>
              <a:ext uri="{FF2B5EF4-FFF2-40B4-BE49-F238E27FC236}">
                <a16:creationId xmlns:a16="http://schemas.microsoft.com/office/drawing/2014/main" id="{0C92F482-9132-491F-9F45-53F939039FAA}"/>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58" name="Table 57">
            <a:extLst>
              <a:ext uri="{FF2B5EF4-FFF2-40B4-BE49-F238E27FC236}">
                <a16:creationId xmlns:a16="http://schemas.microsoft.com/office/drawing/2014/main" id="{231797D5-FD31-42AB-8B16-5EC13903F2FC}"/>
              </a:ext>
            </a:extLst>
          </p:cNvPr>
          <p:cNvGraphicFramePr>
            <a:graphicFrameLocks noGrp="1"/>
          </p:cNvGraphicFramePr>
          <p:nvPr>
            <p:extLst>
              <p:ext uri="{D42A27DB-BD31-4B8C-83A1-F6EECF244321}">
                <p14:modId xmlns:p14="http://schemas.microsoft.com/office/powerpoint/2010/main" val="1797880905"/>
              </p:ext>
            </p:extLst>
          </p:nvPr>
        </p:nvGraphicFramePr>
        <p:xfrm>
          <a:off x="-1" y="685801"/>
          <a:ext cx="12192000" cy="5943599"/>
        </p:xfrm>
        <a:graphic>
          <a:graphicData uri="http://schemas.openxmlformats.org/drawingml/2006/table">
            <a:tbl>
              <a:tblPr bandRow="1">
                <a:tableStyleId>{B301B821-A1FF-4177-AEE7-76D212191A09}</a:tableStyleId>
              </a:tblPr>
              <a:tblGrid>
                <a:gridCol w="5380075">
                  <a:extLst>
                    <a:ext uri="{9D8B030D-6E8A-4147-A177-3AD203B41FA5}">
                      <a16:colId xmlns:a16="http://schemas.microsoft.com/office/drawing/2014/main" val="2130339067"/>
                    </a:ext>
                  </a:extLst>
                </a:gridCol>
                <a:gridCol w="6811925">
                  <a:extLst>
                    <a:ext uri="{9D8B030D-6E8A-4147-A177-3AD203B41FA5}">
                      <a16:colId xmlns:a16="http://schemas.microsoft.com/office/drawing/2014/main" val="610008507"/>
                    </a:ext>
                  </a:extLst>
                </a:gridCol>
              </a:tblGrid>
              <a:tr h="402204">
                <a:tc>
                  <a:txBody>
                    <a:bodyPr/>
                    <a:lstStyle/>
                    <a:p>
                      <a:r>
                        <a:rPr lang="en-US" sz="2000" dirty="0"/>
                        <a:t>Situation</a:t>
                      </a:r>
                    </a:p>
                  </a:txBody>
                  <a:tcPr/>
                </a:tc>
                <a:tc>
                  <a:txBody>
                    <a:bodyPr/>
                    <a:lstStyle/>
                    <a:p>
                      <a:r>
                        <a:rPr lang="en-US" sz="2000" dirty="0"/>
                        <a:t>Background</a:t>
                      </a:r>
                    </a:p>
                  </a:txBody>
                  <a:tcPr/>
                </a:tc>
                <a:extLst>
                  <a:ext uri="{0D108BD9-81ED-4DB2-BD59-A6C34878D82A}">
                    <a16:rowId xmlns:a16="http://schemas.microsoft.com/office/drawing/2014/main" val="2349019934"/>
                  </a:ext>
                </a:extLst>
              </a:tr>
              <a:tr h="21657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A2.0 business case refresh is presenting an opportunity to review architecture and identify changes needed to address p</a:t>
                      </a:r>
                      <a:r>
                        <a:rPr lang="en-US" sz="1800" dirty="0"/>
                        <a:t>otential issues that may be contributing to tenant adoption challenges in the areas of data access, data quality,  system performance, and system availability.</a:t>
                      </a:r>
                    </a:p>
                  </a:txBody>
                  <a:tcPr/>
                </a:tc>
                <a:tc>
                  <a:txBody>
                    <a:bodyPr/>
                    <a:lstStyle/>
                    <a:p>
                      <a:pPr marL="285750" lvl="0" indent="-285750">
                        <a:buFont typeface="Arial" panose="020B0604020202020204" pitchFamily="34" charset="0"/>
                        <a:buChar char="•"/>
                      </a:pPr>
                      <a:r>
                        <a:rPr lang="en-US" sz="1800" dirty="0"/>
                        <a:t>A2.0 architecture conceived 4 years ago based on point-in-time maturity of data technologies and platforms.</a:t>
                      </a:r>
                    </a:p>
                    <a:p>
                      <a:pPr marL="285750" lvl="0" indent="-285750">
                        <a:buFont typeface="Arial" panose="020B0604020202020204" pitchFamily="34" charset="0"/>
                        <a:buChar char="•"/>
                      </a:pPr>
                      <a:r>
                        <a:rPr lang="en-US" sz="1800" dirty="0"/>
                        <a:t>In the 4 years since A2.0 was conceived:</a:t>
                      </a:r>
                    </a:p>
                    <a:p>
                      <a:pPr marL="742950" lvl="1" indent="-285750">
                        <a:buFont typeface="Arial" panose="020B0604020202020204" pitchFamily="34" charset="0"/>
                        <a:buChar char="•"/>
                      </a:pPr>
                      <a:r>
                        <a:rPr lang="en-US" sz="1600" dirty="0"/>
                        <a:t>Public cloud platforms have matured</a:t>
                      </a:r>
                    </a:p>
                    <a:p>
                      <a:pPr marL="742950" lvl="1" indent="-285750">
                        <a:buFont typeface="Arial" panose="020B0604020202020204" pitchFamily="34" charset="0"/>
                        <a:buChar char="•"/>
                      </a:pPr>
                      <a:r>
                        <a:rPr lang="en-US" sz="1600" dirty="0"/>
                        <a:t>Technology options have increased</a:t>
                      </a:r>
                    </a:p>
                    <a:p>
                      <a:pPr marL="742950" lvl="1" indent="-285750">
                        <a:buFont typeface="Arial" panose="020B0604020202020204" pitchFamily="34" charset="0"/>
                        <a:buChar char="•"/>
                      </a:pPr>
                      <a:r>
                        <a:rPr lang="en-US" sz="1600" dirty="0"/>
                        <a:t>Tenant use cases have evolved</a:t>
                      </a:r>
                    </a:p>
                    <a:p>
                      <a:pPr marL="742950" lvl="1" indent="-285750">
                        <a:buFont typeface="Arial" panose="020B0604020202020204" pitchFamily="34" charset="0"/>
                        <a:buChar char="•"/>
                      </a:pPr>
                      <a:r>
                        <a:rPr lang="en-US" sz="1600" dirty="0"/>
                        <a:t>Modern source system interfaces available</a:t>
                      </a:r>
                    </a:p>
                    <a:p>
                      <a:pPr marL="742950" lvl="1" indent="-285750">
                        <a:buFont typeface="Arial" panose="020B0604020202020204" pitchFamily="34" charset="0"/>
                        <a:buChar char="•"/>
                      </a:pPr>
                      <a:r>
                        <a:rPr lang="en-US" sz="1600" dirty="0"/>
                        <a:t>Enterprise recently adopting data governance and controls</a:t>
                      </a:r>
                    </a:p>
                  </a:txBody>
                  <a:tcPr/>
                </a:tc>
                <a:extLst>
                  <a:ext uri="{0D108BD9-81ED-4DB2-BD59-A6C34878D82A}">
                    <a16:rowId xmlns:a16="http://schemas.microsoft.com/office/drawing/2014/main" val="3223072730"/>
                  </a:ext>
                </a:extLst>
              </a:tr>
              <a:tr h="402204">
                <a:tc>
                  <a:txBody>
                    <a:bodyPr/>
                    <a:lstStyle/>
                    <a:p>
                      <a:r>
                        <a:rPr lang="en-US" sz="2000" dirty="0"/>
                        <a:t>Assessment (Key)</a:t>
                      </a:r>
                    </a:p>
                  </a:txBody>
                  <a:tcPr/>
                </a:tc>
                <a:tc>
                  <a:txBody>
                    <a:bodyPr/>
                    <a:lstStyle/>
                    <a:p>
                      <a:r>
                        <a:rPr lang="en-US" sz="2000" dirty="0"/>
                        <a:t>Recommendation</a:t>
                      </a:r>
                    </a:p>
                  </a:txBody>
                  <a:tcPr/>
                </a:tc>
                <a:extLst>
                  <a:ext uri="{0D108BD9-81ED-4DB2-BD59-A6C34878D82A}">
                    <a16:rowId xmlns:a16="http://schemas.microsoft.com/office/drawing/2014/main" val="2889579887"/>
                  </a:ext>
                </a:extLst>
              </a:tr>
              <a:tr h="2973476">
                <a:tc>
                  <a:txBody>
                    <a:bodyPr/>
                    <a:lstStyle/>
                    <a:p>
                      <a:pPr marL="285750" indent="-285750">
                        <a:buFont typeface="Arial" panose="020B0604020202020204" pitchFamily="34" charset="0"/>
                        <a:buChar char="•"/>
                      </a:pPr>
                      <a:r>
                        <a:rPr lang="en-US" dirty="0"/>
                        <a:t>Data access performance: Technology and supporting data architecture design isn’t performant for tenants.</a:t>
                      </a:r>
                    </a:p>
                    <a:p>
                      <a:pPr marL="285750" indent="-285750">
                        <a:buFont typeface="Arial" panose="020B0604020202020204" pitchFamily="34" charset="0"/>
                        <a:buChar char="•"/>
                      </a:pPr>
                      <a:r>
                        <a:rPr lang="en-US" dirty="0"/>
                        <a:t>Toolkit maturity: Data engineering toolkit used for data movement to Enriched/Tenant zone is not functional to the expectation of tenants.</a:t>
                      </a:r>
                    </a:p>
                    <a:p>
                      <a:pPr marL="285750" indent="-285750">
                        <a:buFont typeface="Arial" panose="020B0604020202020204" pitchFamily="34" charset="0"/>
                        <a:buChar char="•"/>
                      </a:pPr>
                      <a:r>
                        <a:rPr lang="en-US" dirty="0"/>
                        <a:t>Engagement model: </a:t>
                      </a:r>
                      <a:r>
                        <a:rPr lang="en-US" sz="1800" u="none" strike="noStrike" dirty="0">
                          <a:effectLst/>
                        </a:rPr>
                        <a:t>ADF team is focused on platform/associated tools and has not prioritized selecting best fit-for-use technologies or mitigating potential tenant challenges proactively</a:t>
                      </a:r>
                      <a:endParaRPr lang="en-US"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Evaluate and adopt right fit technology to support KP specific consumption patterns and scalable compute to support complex queries and concurrent usage.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Review industry standard tools that supports building transformations in an intuitive manner quickly keeping in mind skillset availability. Similar review required for other toolkits.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Shift to Right-to-Left tenant outcome-based engagement model and manage closely  with tenants.  Develop platform with tenant project requirements rather than only toward the platform vision</a:t>
                      </a:r>
                    </a:p>
                  </a:txBody>
                  <a:tcPr/>
                </a:tc>
                <a:extLst>
                  <a:ext uri="{0D108BD9-81ED-4DB2-BD59-A6C34878D82A}">
                    <a16:rowId xmlns:a16="http://schemas.microsoft.com/office/drawing/2014/main" val="3635246797"/>
                  </a:ext>
                </a:extLst>
              </a:tr>
            </a:tbl>
          </a:graphicData>
        </a:graphic>
      </p:graphicFrame>
    </p:spTree>
    <p:extLst>
      <p:ext uri="{BB962C8B-B14F-4D97-AF65-F5344CB8AC3E}">
        <p14:creationId xmlns:p14="http://schemas.microsoft.com/office/powerpoint/2010/main" val="1100477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3E7E4-F333-4486-B436-8E94947F1EA4}"/>
              </a:ext>
            </a:extLst>
          </p:cNvPr>
          <p:cNvSpPr>
            <a:spLocks noGrp="1"/>
          </p:cNvSpPr>
          <p:nvPr>
            <p:ph type="title"/>
          </p:nvPr>
        </p:nvSpPr>
        <p:spPr/>
        <p:txBody>
          <a:bodyPr/>
          <a:lstStyle/>
          <a:p>
            <a:r>
              <a:rPr lang="en-US"/>
              <a:t>Quality Goals</a:t>
            </a:r>
          </a:p>
        </p:txBody>
      </p:sp>
      <p:sp>
        <p:nvSpPr>
          <p:cNvPr id="3" name="Footer Placeholder 2">
            <a:extLst>
              <a:ext uri="{FF2B5EF4-FFF2-40B4-BE49-F238E27FC236}">
                <a16:creationId xmlns:a16="http://schemas.microsoft.com/office/drawing/2014/main" id="{8FE6DFBA-E573-4AE2-8C43-A92AA8D61F46}"/>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EC4FD2F6-2E06-4C30-A1EB-12C33B408E93}"/>
              </a:ext>
            </a:extLst>
          </p:cNvPr>
          <p:cNvGraphicFramePr>
            <a:graphicFrameLocks noGrp="1"/>
          </p:cNvGraphicFramePr>
          <p:nvPr>
            <p:extLst>
              <p:ext uri="{D42A27DB-BD31-4B8C-83A1-F6EECF244321}">
                <p14:modId xmlns:p14="http://schemas.microsoft.com/office/powerpoint/2010/main" val="204012232"/>
              </p:ext>
            </p:extLst>
          </p:nvPr>
        </p:nvGraphicFramePr>
        <p:xfrm>
          <a:off x="-9236" y="805872"/>
          <a:ext cx="12192000" cy="5780994"/>
        </p:xfrm>
        <a:graphic>
          <a:graphicData uri="http://schemas.openxmlformats.org/drawingml/2006/table">
            <a:tbl>
              <a:tblPr firstRow="1" firstCol="1" bandRow="1">
                <a:tableStyleId>{FABFCF23-3B69-468F-B69F-88F6DE6A72F2}</a:tableStyleId>
              </a:tblPr>
              <a:tblGrid>
                <a:gridCol w="1219200">
                  <a:extLst>
                    <a:ext uri="{9D8B030D-6E8A-4147-A177-3AD203B41FA5}">
                      <a16:colId xmlns:a16="http://schemas.microsoft.com/office/drawing/2014/main" val="20000"/>
                    </a:ext>
                  </a:extLst>
                </a:gridCol>
                <a:gridCol w="3916218">
                  <a:extLst>
                    <a:ext uri="{9D8B030D-6E8A-4147-A177-3AD203B41FA5}">
                      <a16:colId xmlns:a16="http://schemas.microsoft.com/office/drawing/2014/main" val="20001"/>
                    </a:ext>
                  </a:extLst>
                </a:gridCol>
                <a:gridCol w="7056582">
                  <a:extLst>
                    <a:ext uri="{9D8B030D-6E8A-4147-A177-3AD203B41FA5}">
                      <a16:colId xmlns:a16="http://schemas.microsoft.com/office/drawing/2014/main" val="20003"/>
                    </a:ext>
                  </a:extLst>
                </a:gridCol>
              </a:tblGrid>
              <a:tr h="239534">
                <a:tc>
                  <a:txBody>
                    <a:bodyPr/>
                    <a:lstStyle/>
                    <a:p>
                      <a:pPr marL="0" marR="0" algn="l">
                        <a:lnSpc>
                          <a:spcPct val="115000"/>
                        </a:lnSpc>
                        <a:spcBef>
                          <a:spcPts val="0"/>
                        </a:spcBef>
                        <a:spcAft>
                          <a:spcPts val="0"/>
                        </a:spcAft>
                      </a:pPr>
                      <a:r>
                        <a:rPr lang="en-US" sz="1200"/>
                        <a:t>Attributes</a:t>
                      </a:r>
                    </a:p>
                  </a:txBody>
                  <a:tcPr marL="18288" marR="18288" marT="18288" marB="18288"/>
                </a:tc>
                <a:tc>
                  <a:txBody>
                    <a:bodyPr/>
                    <a:lstStyle/>
                    <a:p>
                      <a:pPr marL="0" marR="0" algn="l">
                        <a:lnSpc>
                          <a:spcPct val="115000"/>
                        </a:lnSpc>
                        <a:spcBef>
                          <a:spcPts val="0"/>
                        </a:spcBef>
                        <a:spcAft>
                          <a:spcPts val="0"/>
                        </a:spcAft>
                      </a:pPr>
                      <a:r>
                        <a:rPr lang="en-US" sz="1200"/>
                        <a:t>Goal</a:t>
                      </a:r>
                    </a:p>
                  </a:txBody>
                  <a:tcPr marL="18288" marR="18288" marT="18288" marB="18288"/>
                </a:tc>
                <a:tc>
                  <a:txBody>
                    <a:bodyPr/>
                    <a:lstStyle/>
                    <a:p>
                      <a:pPr marL="0" marR="0" algn="l">
                        <a:lnSpc>
                          <a:spcPct val="115000"/>
                        </a:lnSpc>
                        <a:spcBef>
                          <a:spcPts val="0"/>
                        </a:spcBef>
                        <a:spcAft>
                          <a:spcPts val="0"/>
                        </a:spcAft>
                      </a:pPr>
                      <a:r>
                        <a:rPr lang="en-US" sz="1200"/>
                        <a:t>How Addressed</a:t>
                      </a:r>
                    </a:p>
                  </a:txBody>
                  <a:tcPr marL="18288" marR="18288" marT="18288" marB="18288"/>
                </a:tc>
                <a:extLst>
                  <a:ext uri="{0D108BD9-81ED-4DB2-BD59-A6C34878D82A}">
                    <a16:rowId xmlns:a16="http://schemas.microsoft.com/office/drawing/2014/main" val="10000"/>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Accessibility</a:t>
                      </a:r>
                    </a:p>
                  </a:txBody>
                  <a:tcPr marL="18288" marR="18288" marT="18288" marB="18288"/>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200"/>
                        <a:t>KP staff and partners should be able to securely access the platform, data, and tools with authorization.</a:t>
                      </a:r>
                    </a:p>
                  </a:txBody>
                  <a:tcPr marL="18288" marR="18288" marT="18288" marB="18288"/>
                </a:tc>
                <a:tc>
                  <a:txBody>
                    <a:bodyPr/>
                    <a:lstStyle/>
                    <a:p>
                      <a:pPr algn="l"/>
                      <a:r>
                        <a:rPr lang="en-US" sz="1200"/>
                        <a:t>Integration with KP Active Directory, Kerberos, Apache Ranger &amp; Atlas enable the authentication &amp; authorization process</a:t>
                      </a:r>
                    </a:p>
                  </a:txBody>
                  <a:tcPr marL="18288" marR="18288" marT="18288" marB="18288"/>
                </a:tc>
                <a:extLst>
                  <a:ext uri="{0D108BD9-81ED-4DB2-BD59-A6C34878D82A}">
                    <a16:rowId xmlns:a16="http://schemas.microsoft.com/office/drawing/2014/main" val="2980006054"/>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Auditability</a:t>
                      </a:r>
                    </a:p>
                  </a:txBody>
                  <a:tcPr marL="18288" marR="18288" marT="18288" marB="18288"/>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200"/>
                        <a:t>Platform should provide audit trails of all actions including but not limited to security incidents, data access, and tool access.</a:t>
                      </a:r>
                    </a:p>
                  </a:txBody>
                  <a:tcPr marL="18288" marR="18288" marT="18288" marB="18288"/>
                </a:tc>
                <a:tc>
                  <a:txBody>
                    <a:bodyPr/>
                    <a:lstStyle/>
                    <a:p>
                      <a:pPr algn="l"/>
                      <a:r>
                        <a:rPr lang="en-US" sz="1200"/>
                        <a:t>System and application logs from all components of the framework are captured, monitored and reported on. There is a plan to integrate with enterprise Splunk tool.</a:t>
                      </a:r>
                    </a:p>
                  </a:txBody>
                  <a:tcPr marL="18288" marR="18288" marT="18288" marB="18288"/>
                </a:tc>
                <a:extLst>
                  <a:ext uri="{0D108BD9-81ED-4DB2-BD59-A6C34878D82A}">
                    <a16:rowId xmlns:a16="http://schemas.microsoft.com/office/drawing/2014/main" val="48130254"/>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Compliance</a:t>
                      </a:r>
                    </a:p>
                  </a:txBody>
                  <a:tcPr marL="18288" marR="18288" marT="18288" marB="18288"/>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200"/>
                        <a:t>Platform, data, and tools should be fully compliant with regulations such as HIPPA and SOX.</a:t>
                      </a:r>
                    </a:p>
                  </a:txBody>
                  <a:tcPr marL="18288" marR="18288"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All applicable components of the framework are selected after verifying that they are HIPPA compliant.</a:t>
                      </a:r>
                    </a:p>
                  </a:txBody>
                  <a:tcPr marL="18288" marR="18288" marT="18288" marB="18288"/>
                </a:tc>
                <a:extLst>
                  <a:ext uri="{0D108BD9-81ED-4DB2-BD59-A6C34878D82A}">
                    <a16:rowId xmlns:a16="http://schemas.microsoft.com/office/drawing/2014/main" val="10002"/>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Cost Visibility</a:t>
                      </a:r>
                    </a:p>
                  </a:txBody>
                  <a:tcPr marL="18288" marR="18288" marT="18288" marB="18288"/>
                </a:tc>
                <a:tc>
                  <a:txBody>
                    <a:bodyPr/>
                    <a:lstStyle/>
                    <a:p>
                      <a:pPr marL="0" marR="0" algn="l">
                        <a:lnSpc>
                          <a:spcPct val="115000"/>
                        </a:lnSpc>
                        <a:spcBef>
                          <a:spcPts val="0"/>
                        </a:spcBef>
                        <a:spcAft>
                          <a:spcPts val="0"/>
                        </a:spcAft>
                      </a:pPr>
                      <a:r>
                        <a:rPr lang="en-US" sz="1200"/>
                        <a:t>Platform should provide accurate and up-to-date costs incurred for operating the platform.</a:t>
                      </a:r>
                    </a:p>
                  </a:txBody>
                  <a:tcPr marL="18288" marR="18288" marT="18288" marB="18288"/>
                </a:tc>
                <a:tc>
                  <a:txBody>
                    <a:bodyPr/>
                    <a:lstStyle/>
                    <a:p>
                      <a:pPr algn="l"/>
                      <a:r>
                        <a:rPr lang="en-US" sz="1200"/>
                        <a:t>Microsoft Azure provide near real-time reports of charges.</a:t>
                      </a:r>
                    </a:p>
                  </a:txBody>
                  <a:tcPr marL="18288" marR="18288" marT="18288" marB="18288"/>
                </a:tc>
                <a:extLst>
                  <a:ext uri="{0D108BD9-81ED-4DB2-BD59-A6C34878D82A}">
                    <a16:rowId xmlns:a16="http://schemas.microsoft.com/office/drawing/2014/main" val="1578183312"/>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Extensibility</a:t>
                      </a:r>
                    </a:p>
                  </a:txBody>
                  <a:tcPr marL="18288" marR="18288" marT="18288" marB="18288"/>
                </a:tc>
                <a:tc>
                  <a:txBody>
                    <a:bodyPr/>
                    <a:lstStyle/>
                    <a:p>
                      <a:pPr marL="0" marR="0" algn="l">
                        <a:lnSpc>
                          <a:spcPct val="115000"/>
                        </a:lnSpc>
                        <a:spcBef>
                          <a:spcPts val="0"/>
                        </a:spcBef>
                        <a:spcAft>
                          <a:spcPts val="0"/>
                        </a:spcAft>
                      </a:pPr>
                      <a:r>
                        <a:rPr lang="en-US" sz="1200"/>
                        <a:t>Platform should add new tools and data integrations without impacting existing framework.</a:t>
                      </a:r>
                    </a:p>
                  </a:txBody>
                  <a:tcPr marL="18288" marR="18288" marT="18288" marB="18288"/>
                </a:tc>
                <a:tc>
                  <a:txBody>
                    <a:bodyPr/>
                    <a:lstStyle/>
                    <a:p>
                      <a:pPr algn="l"/>
                      <a:r>
                        <a:rPr lang="en-US" sz="1200"/>
                        <a:t>With separation of concerns as a design principle and modular design, the framework allows addition of new tools without much re-work. Also, Microsoft Azure is a cloud platform that makes it easier to add new tools.</a:t>
                      </a:r>
                    </a:p>
                  </a:txBody>
                  <a:tcPr marL="18288" marR="18288" marT="18288" marB="18288"/>
                </a:tc>
                <a:extLst>
                  <a:ext uri="{0D108BD9-81ED-4DB2-BD59-A6C34878D82A}">
                    <a16:rowId xmlns:a16="http://schemas.microsoft.com/office/drawing/2014/main" val="1216832364"/>
                  </a:ext>
                </a:extLst>
              </a:tr>
              <a:tr h="4108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Monitoring</a:t>
                      </a:r>
                    </a:p>
                  </a:txBody>
                  <a:tcPr marL="18288" marR="18288" marT="18288" marB="18288"/>
                </a:tc>
                <a:tc>
                  <a:txBody>
                    <a:bodyPr/>
                    <a:lstStyle/>
                    <a:p>
                      <a:pPr marL="0" marR="0" algn="l">
                        <a:lnSpc>
                          <a:spcPct val="115000"/>
                        </a:lnSpc>
                        <a:spcBef>
                          <a:spcPts val="0"/>
                        </a:spcBef>
                        <a:spcAft>
                          <a:spcPts val="0"/>
                        </a:spcAft>
                      </a:pPr>
                      <a:r>
                        <a:rPr lang="en-US" sz="1200"/>
                        <a:t>All user and system activities are monitored.</a:t>
                      </a:r>
                    </a:p>
                  </a:txBody>
                  <a:tcPr marL="18288" marR="18288" marT="18288" marB="18288"/>
                </a:tc>
                <a:tc>
                  <a:txBody>
                    <a:bodyPr/>
                    <a:lstStyle/>
                    <a:p>
                      <a:pPr algn="l"/>
                      <a:r>
                        <a:rPr lang="en-US" sz="1200"/>
                        <a:t>Logging in all framework components is enabled, the logs are monitored and reports are generated on important metrics, such as, on data access, performance, access denials, and so on.</a:t>
                      </a:r>
                    </a:p>
                  </a:txBody>
                  <a:tcPr marL="18288" marR="18288" marT="18288" marB="18288"/>
                </a:tc>
                <a:extLst>
                  <a:ext uri="{0D108BD9-81ED-4DB2-BD59-A6C34878D82A}">
                    <a16:rowId xmlns:a16="http://schemas.microsoft.com/office/drawing/2014/main" val="1202679972"/>
                  </a:ext>
                </a:extLst>
              </a:tr>
              <a:tr h="4108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Performance</a:t>
                      </a:r>
                    </a:p>
                  </a:txBody>
                  <a:tcPr marL="18288" marR="18288" marT="18288" marB="18288"/>
                </a:tc>
                <a:tc>
                  <a:txBody>
                    <a:bodyPr/>
                    <a:lstStyle/>
                    <a:p>
                      <a:pPr marL="0" marR="0" algn="l">
                        <a:lnSpc>
                          <a:spcPct val="115000"/>
                        </a:lnSpc>
                        <a:spcBef>
                          <a:spcPts val="0"/>
                        </a:spcBef>
                        <a:spcAft>
                          <a:spcPts val="0"/>
                        </a:spcAft>
                      </a:pPr>
                      <a:r>
                        <a:rPr lang="en-US" sz="1200"/>
                        <a:t>Performance is measured and SLAs are met.</a:t>
                      </a:r>
                    </a:p>
                  </a:txBody>
                  <a:tcPr marL="18288" marR="18288" marT="18288" marB="18288"/>
                </a:tc>
                <a:tc>
                  <a:txBody>
                    <a:bodyPr/>
                    <a:lstStyle/>
                    <a:p>
                      <a:pPr algn="l"/>
                      <a:r>
                        <a:rPr lang="en-US" sz="1200"/>
                        <a:t>Data load, availability, and reporting metrics are captured and the framework architecture allows for horizontal scaling to meet SLAs.</a:t>
                      </a:r>
                    </a:p>
                  </a:txBody>
                  <a:tcPr marL="18288" marR="18288" marT="18288" marB="18288"/>
                </a:tc>
                <a:extLst>
                  <a:ext uri="{0D108BD9-81ED-4DB2-BD59-A6C34878D82A}">
                    <a16:rowId xmlns:a16="http://schemas.microsoft.com/office/drawing/2014/main" val="2997777102"/>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Resiliency</a:t>
                      </a:r>
                    </a:p>
                  </a:txBody>
                  <a:tcPr marL="18288" marR="18288" marT="18288" marB="18288"/>
                </a:tc>
                <a:tc>
                  <a:txBody>
                    <a:bodyPr/>
                    <a:lstStyle/>
                    <a:p>
                      <a:pPr marL="0" marR="0" algn="l">
                        <a:lnSpc>
                          <a:spcPct val="115000"/>
                        </a:lnSpc>
                        <a:spcBef>
                          <a:spcPts val="0"/>
                        </a:spcBef>
                        <a:spcAft>
                          <a:spcPts val="0"/>
                        </a:spcAft>
                      </a:pPr>
                      <a:r>
                        <a:rPr lang="en-US" sz="1200"/>
                        <a:t>Architecture should be able to identify and absorb source data issues and data pipeline failures.</a:t>
                      </a:r>
                    </a:p>
                  </a:txBody>
                  <a:tcPr marL="18288" marR="18288" marT="18288" marB="18288"/>
                </a:tc>
                <a:tc>
                  <a:txBody>
                    <a:bodyPr/>
                    <a:lstStyle/>
                    <a:p>
                      <a:pPr algn="l"/>
                      <a:r>
                        <a:rPr lang="en-US" sz="1200"/>
                        <a:t>Framework has built-in capabilities (e.g. Audit, Balance, and Control – ABC, data ingestion framework, etc.) to detect issues and restart the data load without data loss.</a:t>
                      </a:r>
                    </a:p>
                  </a:txBody>
                  <a:tcPr marL="18288" marR="18288" marT="18288" marB="18288"/>
                </a:tc>
                <a:extLst>
                  <a:ext uri="{0D108BD9-81ED-4DB2-BD59-A6C34878D82A}">
                    <a16:rowId xmlns:a16="http://schemas.microsoft.com/office/drawing/2014/main" val="2162792907"/>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Robustness</a:t>
                      </a:r>
                    </a:p>
                  </a:txBody>
                  <a:tcPr marL="18288" marR="18288" marT="18288" marB="18288"/>
                </a:tc>
                <a:tc>
                  <a:txBody>
                    <a:bodyPr/>
                    <a:lstStyle/>
                    <a:p>
                      <a:pPr marL="0" marR="0" algn="l">
                        <a:lnSpc>
                          <a:spcPct val="115000"/>
                        </a:lnSpc>
                        <a:spcBef>
                          <a:spcPts val="0"/>
                        </a:spcBef>
                        <a:spcAft>
                          <a:spcPts val="0"/>
                        </a:spcAft>
                      </a:pPr>
                      <a:r>
                        <a:rPr lang="en-US" sz="1200"/>
                        <a:t>System should not fail with unforeseen events from data and compute cluster issues</a:t>
                      </a:r>
                    </a:p>
                  </a:txBody>
                  <a:tcPr marL="18288" marR="18288" marT="18288" marB="18288"/>
                </a:tc>
                <a:tc>
                  <a:txBody>
                    <a:bodyPr/>
                    <a:lstStyle/>
                    <a:p>
                      <a:pPr algn="l"/>
                      <a:r>
                        <a:rPr lang="en-US" sz="1200"/>
                        <a:t>Data ingestion framework has built-in capabilities to detect issues upfront such as incorrect data types and record formats, etc.</a:t>
                      </a:r>
                    </a:p>
                  </a:txBody>
                  <a:tcPr marL="18288" marR="18288" marT="18288" marB="18288"/>
                </a:tc>
                <a:extLst>
                  <a:ext uri="{0D108BD9-81ED-4DB2-BD59-A6C34878D82A}">
                    <a16:rowId xmlns:a16="http://schemas.microsoft.com/office/drawing/2014/main" val="2953870386"/>
                  </a:ext>
                </a:extLst>
              </a:tr>
              <a:tr h="4542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Scalability</a:t>
                      </a:r>
                    </a:p>
                  </a:txBody>
                  <a:tcPr marL="18288" marR="18288" marT="18288" marB="18288"/>
                </a:tc>
                <a:tc>
                  <a:txBody>
                    <a:bodyPr/>
                    <a:lstStyle/>
                    <a:p>
                      <a:pPr marL="0" marR="0" algn="l">
                        <a:lnSpc>
                          <a:spcPct val="115000"/>
                        </a:lnSpc>
                        <a:spcBef>
                          <a:spcPts val="0"/>
                        </a:spcBef>
                        <a:spcAft>
                          <a:spcPts val="0"/>
                        </a:spcAft>
                      </a:pPr>
                      <a:r>
                        <a:rPr lang="en-US" sz="1200"/>
                        <a:t>Platform should scale up or down different components according to demand.</a:t>
                      </a:r>
                    </a:p>
                  </a:txBody>
                  <a:tcPr marL="18288" marR="18288" marT="18288" marB="18288"/>
                </a:tc>
                <a:tc>
                  <a:txBody>
                    <a:bodyPr/>
                    <a:lstStyle/>
                    <a:p>
                      <a:pPr algn="l"/>
                      <a:r>
                        <a:rPr lang="en-US" sz="1200"/>
                        <a:t>Framework utilizes scalable technologies ADLS, Spark, Kafka, HBase, LLAP on MS Azure public cloud.</a:t>
                      </a:r>
                    </a:p>
                  </a:txBody>
                  <a:tcPr marL="18288" marR="18288" marT="18288" marB="18288"/>
                </a:tc>
                <a:extLst>
                  <a:ext uri="{0D108BD9-81ED-4DB2-BD59-A6C34878D82A}">
                    <a16:rowId xmlns:a16="http://schemas.microsoft.com/office/drawing/2014/main" val="2192559987"/>
                  </a:ext>
                </a:extLst>
              </a:tr>
              <a:tr h="5976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Security</a:t>
                      </a:r>
                    </a:p>
                  </a:txBody>
                  <a:tcPr marL="18288" marR="18288" marT="18288" marB="18288"/>
                </a:tc>
                <a:tc>
                  <a:txBody>
                    <a:bodyPr/>
                    <a:lstStyle/>
                    <a:p>
                      <a:pPr marL="0" marR="0" algn="l">
                        <a:lnSpc>
                          <a:spcPct val="115000"/>
                        </a:lnSpc>
                        <a:spcBef>
                          <a:spcPts val="0"/>
                        </a:spcBef>
                        <a:spcAft>
                          <a:spcPts val="0"/>
                        </a:spcAft>
                      </a:pPr>
                      <a:r>
                        <a:rPr lang="en-US" sz="1200"/>
                        <a:t>Platform, data, and tools should be fully secured per KP Standards.</a:t>
                      </a:r>
                    </a:p>
                  </a:txBody>
                  <a:tcPr marL="18288" marR="18288" marT="18288" marB="18288"/>
                </a:tc>
                <a:tc>
                  <a:txBody>
                    <a:bodyPr/>
                    <a:lstStyle/>
                    <a:p>
                      <a:pPr algn="l"/>
                      <a:r>
                        <a:rPr lang="en-US" sz="1200"/>
                        <a:t>Architecture deploys KP approved technology standards for security: AD, Kerberos, </a:t>
                      </a:r>
                      <a:r>
                        <a:rPr lang="en-US" sz="1200" err="1"/>
                        <a:t>KeyVault</a:t>
                      </a:r>
                      <a:r>
                        <a:rPr lang="en-US" sz="1200"/>
                        <a:t>, Ranger, etc. to secure the platform.  In addition, all components and applications go through security scans to identify any security vulnerabilities.</a:t>
                      </a:r>
                    </a:p>
                  </a:txBody>
                  <a:tcPr marL="18288" marR="18288" marT="18288" marB="18288"/>
                </a:tc>
                <a:extLst>
                  <a:ext uri="{0D108BD9-81ED-4DB2-BD59-A6C34878D82A}">
                    <a16:rowId xmlns:a16="http://schemas.microsoft.com/office/drawing/2014/main" val="890151194"/>
                  </a:ext>
                </a:extLst>
              </a:tr>
              <a:tr h="4108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Testability</a:t>
                      </a:r>
                    </a:p>
                  </a:txBody>
                  <a:tcPr marL="18288" marR="18288" marT="18288" marB="18288"/>
                </a:tc>
                <a:tc>
                  <a:txBody>
                    <a:bodyPr/>
                    <a:lstStyle/>
                    <a:p>
                      <a:pPr marL="0" marR="0" algn="l">
                        <a:lnSpc>
                          <a:spcPct val="115000"/>
                        </a:lnSpc>
                        <a:spcBef>
                          <a:spcPts val="0"/>
                        </a:spcBef>
                        <a:spcAft>
                          <a:spcPts val="0"/>
                        </a:spcAft>
                      </a:pPr>
                      <a:r>
                        <a:rPr lang="en-US" sz="1200"/>
                        <a:t>Ensure system and pipelines testing is repeatable and automated.</a:t>
                      </a:r>
                    </a:p>
                  </a:txBody>
                  <a:tcPr marL="18288" marR="18288" marT="18288" marB="18288"/>
                </a:tc>
                <a:tc>
                  <a:txBody>
                    <a:bodyPr/>
                    <a:lstStyle/>
                    <a:p>
                      <a:pPr algn="l"/>
                      <a:r>
                        <a:rPr lang="en-US" sz="1200"/>
                        <a:t>Automated testing and benchmarking tools are enabled with a combination of ABC, APDP, and performance metrics collection during data ingestion and reporting.</a:t>
                      </a:r>
                    </a:p>
                  </a:txBody>
                  <a:tcPr marL="18288" marR="18288" marT="18288" marB="18288"/>
                </a:tc>
                <a:extLst>
                  <a:ext uri="{0D108BD9-81ED-4DB2-BD59-A6C34878D82A}">
                    <a16:rowId xmlns:a16="http://schemas.microsoft.com/office/drawing/2014/main" val="865534865"/>
                  </a:ext>
                </a:extLst>
              </a:tr>
            </a:tbl>
          </a:graphicData>
        </a:graphic>
      </p:graphicFrame>
    </p:spTree>
    <p:custDataLst>
      <p:tags r:id="rId1"/>
    </p:custDataLst>
    <p:extLst>
      <p:ext uri="{BB962C8B-B14F-4D97-AF65-F5344CB8AC3E}">
        <p14:creationId xmlns:p14="http://schemas.microsoft.com/office/powerpoint/2010/main" val="983295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4C8CC-867D-43A8-B2A6-2D25ED213641}"/>
              </a:ext>
            </a:extLst>
          </p:cNvPr>
          <p:cNvSpPr>
            <a:spLocks noGrp="1"/>
          </p:cNvSpPr>
          <p:nvPr>
            <p:ph type="title"/>
          </p:nvPr>
        </p:nvSpPr>
        <p:spPr/>
        <p:txBody>
          <a:bodyPr/>
          <a:lstStyle/>
          <a:p>
            <a:r>
              <a:rPr lang="en-US"/>
              <a:t>Architecture Decisions and Complexity</a:t>
            </a:r>
          </a:p>
        </p:txBody>
      </p:sp>
      <p:sp>
        <p:nvSpPr>
          <p:cNvPr id="3" name="Footer Placeholder 2">
            <a:extLst>
              <a:ext uri="{FF2B5EF4-FFF2-40B4-BE49-F238E27FC236}">
                <a16:creationId xmlns:a16="http://schemas.microsoft.com/office/drawing/2014/main" id="{DE5003D4-C92C-4051-83F0-5890A02AE8EE}"/>
              </a:ext>
            </a:extLst>
          </p:cNvPr>
          <p:cNvSpPr>
            <a:spLocks noGrp="1"/>
          </p:cNvSpPr>
          <p:nvPr>
            <p:ph type="ftr" sz="quarter" idx="3"/>
          </p:nvPr>
        </p:nvSpPr>
        <p:spPr/>
        <p:txBody>
          <a:bodyPr/>
          <a:lstStyle/>
          <a:p>
            <a:r>
              <a:rPr lang="en-US"/>
              <a:t>KP Architecture Review Board          © 2019 Kaiser Permanente          Confidential - Internal Use Only</a:t>
            </a:r>
          </a:p>
        </p:txBody>
      </p:sp>
      <p:pic>
        <p:nvPicPr>
          <p:cNvPr id="6" name="Picture 5">
            <a:extLst>
              <a:ext uri="{FF2B5EF4-FFF2-40B4-BE49-F238E27FC236}">
                <a16:creationId xmlns:a16="http://schemas.microsoft.com/office/drawing/2014/main" id="{54899A02-431D-4BD8-98F6-378C714CB71E}"/>
              </a:ext>
            </a:extLst>
          </p:cNvPr>
          <p:cNvPicPr>
            <a:picLocks noChangeAspect="1"/>
          </p:cNvPicPr>
          <p:nvPr/>
        </p:nvPicPr>
        <p:blipFill>
          <a:blip r:embed="rId3"/>
          <a:stretch>
            <a:fillRect/>
          </a:stretch>
        </p:blipFill>
        <p:spPr>
          <a:xfrm>
            <a:off x="0" y="847794"/>
            <a:ext cx="12192000" cy="5619612"/>
          </a:xfrm>
          <a:prstGeom prst="rect">
            <a:avLst/>
          </a:prstGeom>
        </p:spPr>
      </p:pic>
    </p:spTree>
    <p:custDataLst>
      <p:tags r:id="rId1"/>
    </p:custDataLst>
    <p:extLst>
      <p:ext uri="{BB962C8B-B14F-4D97-AF65-F5344CB8AC3E}">
        <p14:creationId xmlns:p14="http://schemas.microsoft.com/office/powerpoint/2010/main" val="3570405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A815E-3E2B-4915-A1BB-AF520B22324B}"/>
              </a:ext>
            </a:extLst>
          </p:cNvPr>
          <p:cNvSpPr>
            <a:spLocks noGrp="1"/>
          </p:cNvSpPr>
          <p:nvPr>
            <p:ph type="title"/>
          </p:nvPr>
        </p:nvSpPr>
        <p:spPr/>
        <p:txBody>
          <a:bodyPr/>
          <a:lstStyle/>
          <a:p>
            <a:r>
              <a:rPr lang="en-US"/>
              <a:t>Architecture Decisions and Complexity</a:t>
            </a:r>
          </a:p>
        </p:txBody>
      </p:sp>
      <p:sp>
        <p:nvSpPr>
          <p:cNvPr id="3" name="Footer Placeholder 2">
            <a:extLst>
              <a:ext uri="{FF2B5EF4-FFF2-40B4-BE49-F238E27FC236}">
                <a16:creationId xmlns:a16="http://schemas.microsoft.com/office/drawing/2014/main" id="{C37CD28C-D6F4-4978-A480-3E370BD48243}"/>
              </a:ext>
            </a:extLst>
          </p:cNvPr>
          <p:cNvSpPr>
            <a:spLocks noGrp="1"/>
          </p:cNvSpPr>
          <p:nvPr>
            <p:ph type="ftr" sz="quarter" idx="3"/>
          </p:nvPr>
        </p:nvSpPr>
        <p:spPr/>
        <p:txBody>
          <a:bodyPr/>
          <a:lstStyle/>
          <a:p>
            <a:r>
              <a:rPr lang="en-US"/>
              <a:t>KP Architecture Review Board          © 2019 Kaiser Permanente          Confidential - Internal Use Only</a:t>
            </a:r>
          </a:p>
        </p:txBody>
      </p:sp>
      <p:pic>
        <p:nvPicPr>
          <p:cNvPr id="4" name="Picture 3">
            <a:extLst>
              <a:ext uri="{FF2B5EF4-FFF2-40B4-BE49-F238E27FC236}">
                <a16:creationId xmlns:a16="http://schemas.microsoft.com/office/drawing/2014/main" id="{8255AB03-FE2E-45D8-9B09-32643245F7DB}"/>
              </a:ext>
            </a:extLst>
          </p:cNvPr>
          <p:cNvPicPr>
            <a:picLocks noChangeAspect="1"/>
          </p:cNvPicPr>
          <p:nvPr/>
        </p:nvPicPr>
        <p:blipFill>
          <a:blip r:embed="rId3"/>
          <a:stretch>
            <a:fillRect/>
          </a:stretch>
        </p:blipFill>
        <p:spPr>
          <a:xfrm>
            <a:off x="0" y="812800"/>
            <a:ext cx="12192000" cy="5689600"/>
          </a:xfrm>
          <a:prstGeom prst="rect">
            <a:avLst/>
          </a:prstGeom>
        </p:spPr>
      </p:pic>
    </p:spTree>
    <p:custDataLst>
      <p:tags r:id="rId1"/>
    </p:custDataLst>
    <p:extLst>
      <p:ext uri="{BB962C8B-B14F-4D97-AF65-F5344CB8AC3E}">
        <p14:creationId xmlns:p14="http://schemas.microsoft.com/office/powerpoint/2010/main" val="1434034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0B4F-5172-4988-9503-0E9A2E9FB8C8}"/>
              </a:ext>
            </a:extLst>
          </p:cNvPr>
          <p:cNvSpPr>
            <a:spLocks noGrp="1"/>
          </p:cNvSpPr>
          <p:nvPr>
            <p:ph type="title"/>
          </p:nvPr>
        </p:nvSpPr>
        <p:spPr>
          <a:prstGeom prst="rect">
            <a:avLst/>
          </a:prstGeom>
        </p:spPr>
        <p:txBody>
          <a:bodyPr/>
          <a:lstStyle/>
          <a:p>
            <a:r>
              <a:rPr lang="en-US"/>
              <a:t>System Context</a:t>
            </a:r>
          </a:p>
        </p:txBody>
      </p:sp>
      <p:sp>
        <p:nvSpPr>
          <p:cNvPr id="4" name="Footer Placeholder 3">
            <a:extLst>
              <a:ext uri="{FF2B5EF4-FFF2-40B4-BE49-F238E27FC236}">
                <a16:creationId xmlns:a16="http://schemas.microsoft.com/office/drawing/2014/main" id="{BE1DDD58-FA1E-4D15-9BD0-D601A8246209}"/>
              </a:ext>
            </a:extLst>
          </p:cNvPr>
          <p:cNvSpPr>
            <a:spLocks noGrp="1"/>
          </p:cNvSpPr>
          <p:nvPr>
            <p:ph type="ftr" sz="quarter" idx="3"/>
          </p:nvPr>
        </p:nvSpPr>
        <p:spPr/>
        <p:txBody>
          <a:bodyPr/>
          <a:lstStyle/>
          <a:p>
            <a:r>
              <a:rPr lang="en-US"/>
              <a:t>KP Architecture Review Board          © 2019 Kaiser Permanente          Confidential - Internal Use Only</a:t>
            </a:r>
          </a:p>
        </p:txBody>
      </p:sp>
      <p:pic>
        <p:nvPicPr>
          <p:cNvPr id="9" name="Picture 8">
            <a:extLst>
              <a:ext uri="{FF2B5EF4-FFF2-40B4-BE49-F238E27FC236}">
                <a16:creationId xmlns:a16="http://schemas.microsoft.com/office/drawing/2014/main" id="{B7A42EB6-C70A-4D92-80A2-9A367B3CD1FA}"/>
              </a:ext>
            </a:extLst>
          </p:cNvPr>
          <p:cNvPicPr>
            <a:picLocks noChangeAspect="1"/>
          </p:cNvPicPr>
          <p:nvPr/>
        </p:nvPicPr>
        <p:blipFill rotWithShape="1">
          <a:blip r:embed="rId3">
            <a:alphaModFix/>
          </a:blip>
          <a:srcRect l="2047" t="1875" r="1281" b="3063"/>
          <a:stretch/>
        </p:blipFill>
        <p:spPr>
          <a:xfrm>
            <a:off x="533400" y="701337"/>
            <a:ext cx="11125200" cy="5928063"/>
          </a:xfrm>
          <a:prstGeom prst="rect">
            <a:avLst/>
          </a:prstGeom>
          <a:ln>
            <a:noFill/>
          </a:ln>
        </p:spPr>
      </p:pic>
    </p:spTree>
    <p:custDataLst>
      <p:tags r:id="rId1"/>
    </p:custDataLst>
    <p:extLst>
      <p:ext uri="{BB962C8B-B14F-4D97-AF65-F5344CB8AC3E}">
        <p14:creationId xmlns:p14="http://schemas.microsoft.com/office/powerpoint/2010/main" val="3686902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p:txBody>
          <a:bodyPr>
            <a:normAutofit/>
          </a:bodyPr>
          <a:lstStyle/>
          <a:p>
            <a:r>
              <a:rPr lang="en-US" sz="2800" b="1"/>
              <a:t>ADF Architecture</a:t>
            </a:r>
          </a:p>
        </p:txBody>
      </p:sp>
      <p:sp>
        <p:nvSpPr>
          <p:cNvPr id="2" name="Footer Placeholder 1"/>
          <p:cNvSpPr>
            <a:spLocks noGrp="1"/>
          </p:cNvSpPr>
          <p:nvPr>
            <p:ph type="ftr" sz="quarter" idx="3"/>
          </p:nvPr>
        </p:nvSpPr>
        <p:spPr/>
        <p:txBody>
          <a:bodyPr/>
          <a:lstStyle/>
          <a:p>
            <a:r>
              <a:rPr lang="en-US"/>
              <a:t>KP Architecture Review Board          © 2019 Kaiser Permanente          Confidential - Internal Use Only</a:t>
            </a:r>
          </a:p>
        </p:txBody>
      </p:sp>
      <p:pic>
        <p:nvPicPr>
          <p:cNvPr id="14" name="Picture 13">
            <a:extLst>
              <a:ext uri="{FF2B5EF4-FFF2-40B4-BE49-F238E27FC236}">
                <a16:creationId xmlns:a16="http://schemas.microsoft.com/office/drawing/2014/main" id="{EAD9C13A-D4AC-4208-B17F-59B712066A4D}"/>
              </a:ext>
            </a:extLst>
          </p:cNvPr>
          <p:cNvPicPr>
            <a:picLocks noChangeAspect="1"/>
          </p:cNvPicPr>
          <p:nvPr/>
        </p:nvPicPr>
        <p:blipFill rotWithShape="1">
          <a:blip r:embed="rId4"/>
          <a:srcRect l="13368" r="2020" b="11659"/>
          <a:stretch/>
        </p:blipFill>
        <p:spPr>
          <a:xfrm>
            <a:off x="0" y="1066800"/>
            <a:ext cx="12192000" cy="5652359"/>
          </a:xfrm>
          <a:prstGeom prst="rect">
            <a:avLst/>
          </a:prstGeom>
          <a:ln>
            <a:noFill/>
          </a:ln>
        </p:spPr>
      </p:pic>
      <p:pic>
        <p:nvPicPr>
          <p:cNvPr id="15" name="Picture 14">
            <a:extLst>
              <a:ext uri="{FF2B5EF4-FFF2-40B4-BE49-F238E27FC236}">
                <a16:creationId xmlns:a16="http://schemas.microsoft.com/office/drawing/2014/main" id="{6072F2B0-F887-4041-97E2-BE093DBA9D45}"/>
              </a:ext>
            </a:extLst>
          </p:cNvPr>
          <p:cNvPicPr>
            <a:picLocks noChangeAspect="1"/>
          </p:cNvPicPr>
          <p:nvPr/>
        </p:nvPicPr>
        <p:blipFill rotWithShape="1">
          <a:blip r:embed="rId5"/>
          <a:srcRect t="6977"/>
          <a:stretch/>
        </p:blipFill>
        <p:spPr>
          <a:xfrm>
            <a:off x="0" y="685800"/>
            <a:ext cx="5915025" cy="381000"/>
          </a:xfrm>
          <a:prstGeom prst="rect">
            <a:avLst/>
          </a:prstGeom>
        </p:spPr>
      </p:pic>
      <p:sp>
        <p:nvSpPr>
          <p:cNvPr id="17" name="Footer Placeholder 3">
            <a:extLst>
              <a:ext uri="{FF2B5EF4-FFF2-40B4-BE49-F238E27FC236}">
                <a16:creationId xmlns:a16="http://schemas.microsoft.com/office/drawing/2014/main" id="{1F045A6F-24AB-4023-B43D-5F83F495AF41}"/>
              </a:ext>
            </a:extLst>
          </p:cNvPr>
          <p:cNvSpPr txBox="1">
            <a:spLocks/>
          </p:cNvSpPr>
          <p:nvPr/>
        </p:nvSpPr>
        <p:spPr>
          <a:xfrm>
            <a:off x="0" y="6629400"/>
            <a:ext cx="12192000" cy="228600"/>
          </a:xfrm>
          <a:prstGeom prst="rect">
            <a:avLst/>
          </a:prstGeom>
          <a:solidFill>
            <a:schemeClr val="accent3">
              <a:lumMod val="50000"/>
            </a:schemeClr>
          </a:solidFill>
        </p:spPr>
        <p:txBody>
          <a:bodyPr/>
          <a:lstStyle>
            <a:defPPr>
              <a:defRPr lang="en-US"/>
            </a:defPPr>
            <a:lvl1pPr marL="0" algn="ctr" defTabSz="914400" rtl="0" eaLnBrk="1" latinLnBrk="0" hangingPunct="1">
              <a:defRPr sz="1050" i="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KP Architecture Review Board          © 2019 Kaiser Permanente          Confidential - Internal Use Only</a:t>
            </a:r>
          </a:p>
        </p:txBody>
      </p:sp>
      <p:sp>
        <p:nvSpPr>
          <p:cNvPr id="3" name="TextBox 2">
            <a:extLst>
              <a:ext uri="{FF2B5EF4-FFF2-40B4-BE49-F238E27FC236}">
                <a16:creationId xmlns:a16="http://schemas.microsoft.com/office/drawing/2014/main" id="{BD5505C4-869F-411F-BC80-8CE71E023A43}"/>
              </a:ext>
            </a:extLst>
          </p:cNvPr>
          <p:cNvSpPr txBox="1"/>
          <p:nvPr/>
        </p:nvSpPr>
        <p:spPr>
          <a:xfrm>
            <a:off x="1219200" y="1743075"/>
            <a:ext cx="762000" cy="230832"/>
          </a:xfrm>
          <a:prstGeom prst="rect">
            <a:avLst/>
          </a:prstGeom>
          <a:solidFill>
            <a:srgbClr val="F6CC79"/>
          </a:solidFill>
        </p:spPr>
        <p:txBody>
          <a:bodyPr wrap="square" rtlCol="0">
            <a:spAutoFit/>
          </a:bodyPr>
          <a:lstStyle/>
          <a:p>
            <a:pPr algn="ctr"/>
            <a:r>
              <a:rPr lang="en-US" sz="900" b="1">
                <a:latin typeface="Arial" panose="020B0604020202020204" pitchFamily="34" charset="0"/>
                <a:cs typeface="Arial" panose="020B0604020202020204" pitchFamily="34" charset="0"/>
              </a:rPr>
              <a:t>DE Toolkit</a:t>
            </a:r>
          </a:p>
        </p:txBody>
      </p:sp>
    </p:spTree>
    <p:custDataLst>
      <p:tags r:id="rId1"/>
    </p:custDataLst>
    <p:extLst>
      <p:ext uri="{BB962C8B-B14F-4D97-AF65-F5344CB8AC3E}">
        <p14:creationId xmlns:p14="http://schemas.microsoft.com/office/powerpoint/2010/main" val="28370961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818BD-955D-5142-B0E3-DBC9CFE0EAB0}"/>
              </a:ext>
            </a:extLst>
          </p:cNvPr>
          <p:cNvSpPr>
            <a:spLocks noGrp="1"/>
          </p:cNvSpPr>
          <p:nvPr>
            <p:ph type="title"/>
          </p:nvPr>
        </p:nvSpPr>
        <p:spPr>
          <a:solidFill>
            <a:schemeClr val="accent1">
              <a:lumMod val="75000"/>
            </a:schemeClr>
          </a:solidFill>
        </p:spPr>
        <p:txBody>
          <a:bodyPr/>
          <a:lstStyle/>
          <a:p>
            <a:r>
              <a:rPr lang="en-US" dirty="0"/>
              <a:t>ADF Cloud/On-Premise Hybrid Approach (Phase 1 - 2019)</a:t>
            </a:r>
          </a:p>
        </p:txBody>
      </p:sp>
      <p:sp>
        <p:nvSpPr>
          <p:cNvPr id="53" name="Content Placeholder 52">
            <a:extLst>
              <a:ext uri="{FF2B5EF4-FFF2-40B4-BE49-F238E27FC236}">
                <a16:creationId xmlns:a16="http://schemas.microsoft.com/office/drawing/2014/main" id="{325CBDA5-7DBF-4344-8D7F-5D0BF53AC56A}"/>
              </a:ext>
            </a:extLst>
          </p:cNvPr>
          <p:cNvSpPr>
            <a:spLocks noGrp="1"/>
          </p:cNvSpPr>
          <p:nvPr>
            <p:ph idx="4294967295"/>
          </p:nvPr>
        </p:nvSpPr>
        <p:spPr>
          <a:xfrm>
            <a:off x="0" y="671447"/>
            <a:ext cx="12192000" cy="484272"/>
          </a:xfrm>
          <a:prstGeom prst="rect">
            <a:avLst/>
          </a:prstGeom>
        </p:spPr>
        <p:txBody>
          <a:bodyPr/>
          <a:lstStyle/>
          <a:p>
            <a:pPr marL="0" indent="0">
              <a:buNone/>
            </a:pPr>
            <a:r>
              <a:rPr lang="en-US" sz="2000" dirty="0"/>
              <a:t>Phase 1 “Build and Integrate” architecture leverages a hybrid approach with on-premise and cloud components.</a:t>
            </a:r>
          </a:p>
        </p:txBody>
      </p:sp>
      <p:pic>
        <p:nvPicPr>
          <p:cNvPr id="5" name="Picture 4">
            <a:extLst>
              <a:ext uri="{FF2B5EF4-FFF2-40B4-BE49-F238E27FC236}">
                <a16:creationId xmlns:a16="http://schemas.microsoft.com/office/drawing/2014/main" id="{89465CDB-A24E-ED4B-B39C-8D0653D1FEC4}"/>
              </a:ext>
            </a:extLst>
          </p:cNvPr>
          <p:cNvPicPr>
            <a:picLocks noChangeAspect="1"/>
          </p:cNvPicPr>
          <p:nvPr/>
        </p:nvPicPr>
        <p:blipFill>
          <a:blip r:embed="rId2"/>
          <a:stretch>
            <a:fillRect/>
          </a:stretch>
        </p:blipFill>
        <p:spPr>
          <a:xfrm>
            <a:off x="542915" y="1075776"/>
            <a:ext cx="11106170" cy="4982842"/>
          </a:xfrm>
          <a:prstGeom prst="rect">
            <a:avLst/>
          </a:prstGeom>
        </p:spPr>
      </p:pic>
      <p:sp>
        <p:nvSpPr>
          <p:cNvPr id="10" name="Rectangle 9">
            <a:extLst>
              <a:ext uri="{FF2B5EF4-FFF2-40B4-BE49-F238E27FC236}">
                <a16:creationId xmlns:a16="http://schemas.microsoft.com/office/drawing/2014/main" id="{481B9E0C-C92E-4004-A185-8C2D2F511B76}"/>
              </a:ext>
            </a:extLst>
          </p:cNvPr>
          <p:cNvSpPr/>
          <p:nvPr/>
        </p:nvSpPr>
        <p:spPr>
          <a:xfrm>
            <a:off x="771515" y="6081349"/>
            <a:ext cx="3377575" cy="415755"/>
          </a:xfrm>
          <a:prstGeom prst="rect">
            <a:avLst/>
          </a:prstGeom>
        </p:spPr>
        <p:txBody>
          <a:bodyPr wrap="square">
            <a:spAutoFit/>
          </a:bodyPr>
          <a:lstStyle/>
          <a:p>
            <a:r>
              <a:rPr lang="en-US" sz="1051" dirty="0"/>
              <a:t>Landing zone will continue supporting existing tenants.</a:t>
            </a:r>
          </a:p>
          <a:p>
            <a:r>
              <a:rPr lang="en-US" sz="1051" i="1" dirty="0"/>
              <a:t>Cloudera CDH distribution </a:t>
            </a:r>
          </a:p>
        </p:txBody>
      </p:sp>
      <p:sp>
        <p:nvSpPr>
          <p:cNvPr id="11" name="Rectangle 10">
            <a:extLst>
              <a:ext uri="{FF2B5EF4-FFF2-40B4-BE49-F238E27FC236}">
                <a16:creationId xmlns:a16="http://schemas.microsoft.com/office/drawing/2014/main" id="{961D50A0-50D8-465A-A4FC-2A6C4C7623AB}"/>
              </a:ext>
            </a:extLst>
          </p:cNvPr>
          <p:cNvSpPr/>
          <p:nvPr/>
        </p:nvSpPr>
        <p:spPr>
          <a:xfrm>
            <a:off x="6550270" y="6081349"/>
            <a:ext cx="5098815" cy="415755"/>
          </a:xfrm>
          <a:prstGeom prst="rect">
            <a:avLst/>
          </a:prstGeom>
        </p:spPr>
        <p:txBody>
          <a:bodyPr wrap="square">
            <a:spAutoFit/>
          </a:bodyPr>
          <a:lstStyle/>
          <a:p>
            <a:r>
              <a:rPr lang="en-US" sz="1051" dirty="0"/>
              <a:t>Enable common control plane, toolkits, and capabilities across on-premise and cloud.</a:t>
            </a:r>
          </a:p>
          <a:p>
            <a:r>
              <a:rPr lang="en-US" sz="1051" i="1" dirty="0"/>
              <a:t>Hortonworks distribution on-premise (HDP) and cloud (HDI)</a:t>
            </a:r>
          </a:p>
        </p:txBody>
      </p:sp>
      <p:sp>
        <p:nvSpPr>
          <p:cNvPr id="7" name="Footer Placeholder 3">
            <a:extLst>
              <a:ext uri="{FF2B5EF4-FFF2-40B4-BE49-F238E27FC236}">
                <a16:creationId xmlns:a16="http://schemas.microsoft.com/office/drawing/2014/main" id="{577ADA62-319C-4739-A8EB-4BB5AD58D76F}"/>
              </a:ext>
            </a:extLst>
          </p:cNvPr>
          <p:cNvSpPr>
            <a:spLocks noGrp="1"/>
          </p:cNvSpPr>
          <p:nvPr>
            <p:ph type="ftr" sz="quarter" idx="3"/>
          </p:nvPr>
        </p:nvSpPr>
        <p:spPr>
          <a:xfrm>
            <a:off x="0" y="6629400"/>
            <a:ext cx="12192000" cy="228600"/>
          </a:xfrm>
          <a:solidFill>
            <a:schemeClr val="accent1">
              <a:lumMod val="75000"/>
            </a:schemeClr>
          </a:solidFill>
        </p:spPr>
        <p:txBody>
          <a:bodyPr/>
          <a:lstStyle/>
          <a:p>
            <a:r>
              <a:rPr lang="en-US"/>
              <a:t>KP Architecture Review Board          © 2019 Kaiser Permanente          Confidential - Internal Use Only</a:t>
            </a:r>
          </a:p>
        </p:txBody>
      </p:sp>
    </p:spTree>
    <p:extLst>
      <p:ext uri="{BB962C8B-B14F-4D97-AF65-F5344CB8AC3E}">
        <p14:creationId xmlns:p14="http://schemas.microsoft.com/office/powerpoint/2010/main" val="39775845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1A38A12-A35F-0649-BB1B-A690044D89C4}"/>
              </a:ext>
            </a:extLst>
          </p:cNvPr>
          <p:cNvSpPr/>
          <p:nvPr/>
        </p:nvSpPr>
        <p:spPr>
          <a:xfrm>
            <a:off x="2852991" y="713711"/>
            <a:ext cx="9119333" cy="571697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5" name="Rectangle 4">
            <a:extLst>
              <a:ext uri="{FF2B5EF4-FFF2-40B4-BE49-F238E27FC236}">
                <a16:creationId xmlns:a16="http://schemas.microsoft.com/office/drawing/2014/main" id="{38F7B734-F23C-E640-A96B-1C476B796BCE}"/>
              </a:ext>
            </a:extLst>
          </p:cNvPr>
          <p:cNvSpPr/>
          <p:nvPr/>
        </p:nvSpPr>
        <p:spPr>
          <a:xfrm>
            <a:off x="215899" y="862817"/>
            <a:ext cx="2208324" cy="5505613"/>
          </a:xfrm>
          <a:prstGeom prst="rect">
            <a:avLst/>
          </a:prstGeom>
          <a:noFill/>
          <a:ln w="19050" algn="ctr">
            <a:solidFill>
              <a:schemeClr val="tx2">
                <a:lumMod val="60000"/>
                <a:lumOff val="40000"/>
              </a:schemeClr>
            </a:solidFill>
            <a:round/>
            <a:headEnd type="oval" w="med" len="med"/>
            <a:tailEnd type="triangle"/>
          </a:ln>
        </p:spPr>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Arial" charset="0"/>
                <a:ea typeface="+mn-ea"/>
                <a:cs typeface="Arial" charset="0"/>
              </a:rPr>
              <a:t>On-premises network </a:t>
            </a:r>
          </a:p>
        </p:txBody>
      </p:sp>
      <p:pic>
        <p:nvPicPr>
          <p:cNvPr id="7" name="Picture 6">
            <a:extLst>
              <a:ext uri="{FF2B5EF4-FFF2-40B4-BE49-F238E27FC236}">
                <a16:creationId xmlns:a16="http://schemas.microsoft.com/office/drawing/2014/main" id="{963AE2CD-21CC-E242-BEC3-3B41E841EA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884" y="1204761"/>
            <a:ext cx="1903245" cy="217514"/>
          </a:xfrm>
          <a:prstGeom prst="rect">
            <a:avLst/>
          </a:prstGeom>
        </p:spPr>
      </p:pic>
      <p:sp>
        <p:nvSpPr>
          <p:cNvPr id="182" name="Rectangle 181">
            <a:extLst>
              <a:ext uri="{FF2B5EF4-FFF2-40B4-BE49-F238E27FC236}">
                <a16:creationId xmlns:a16="http://schemas.microsoft.com/office/drawing/2014/main" id="{10F4BB09-2C31-5C42-AEB1-A50FF08FB142}"/>
              </a:ext>
            </a:extLst>
          </p:cNvPr>
          <p:cNvSpPr/>
          <p:nvPr/>
        </p:nvSpPr>
        <p:spPr bwMode="auto">
          <a:xfrm>
            <a:off x="3407882" y="3286404"/>
            <a:ext cx="4138311" cy="293018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grpSp>
        <p:nvGrpSpPr>
          <p:cNvPr id="4" name="Group 3">
            <a:extLst>
              <a:ext uri="{FF2B5EF4-FFF2-40B4-BE49-F238E27FC236}">
                <a16:creationId xmlns:a16="http://schemas.microsoft.com/office/drawing/2014/main" id="{999776BD-E783-5F45-AE49-0CA0CD88D357}"/>
              </a:ext>
            </a:extLst>
          </p:cNvPr>
          <p:cNvGrpSpPr/>
          <p:nvPr/>
        </p:nvGrpSpPr>
        <p:grpSpPr>
          <a:xfrm>
            <a:off x="6487110" y="5298974"/>
            <a:ext cx="933688" cy="731520"/>
            <a:chOff x="3938695" y="5221278"/>
            <a:chExt cx="933688" cy="731520"/>
          </a:xfrm>
        </p:grpSpPr>
        <p:sp>
          <p:nvSpPr>
            <p:cNvPr id="185" name="Rectangle 184">
              <a:extLst>
                <a:ext uri="{FF2B5EF4-FFF2-40B4-BE49-F238E27FC236}">
                  <a16:creationId xmlns:a16="http://schemas.microsoft.com/office/drawing/2014/main" id="{F2D98671-061F-4044-9DDD-F1B1FD8FD1D5}"/>
                </a:ext>
              </a:extLst>
            </p:cNvPr>
            <p:cNvSpPr/>
            <p:nvPr/>
          </p:nvSpPr>
          <p:spPr bwMode="auto">
            <a:xfrm>
              <a:off x="3938695" y="5221278"/>
              <a:ext cx="914400" cy="7315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09" name="Picture 208">
              <a:extLst>
                <a:ext uri="{FF2B5EF4-FFF2-40B4-BE49-F238E27FC236}">
                  <a16:creationId xmlns:a16="http://schemas.microsoft.com/office/drawing/2014/main" id="{BA8ECF87-6A4D-B54B-8819-EB5035A8C591}"/>
                </a:ext>
              </a:extLst>
            </p:cNvPr>
            <p:cNvPicPr>
              <a:picLocks noChangeAspect="1"/>
            </p:cNvPicPr>
            <p:nvPr/>
          </p:nvPicPr>
          <p:blipFill>
            <a:blip r:embed="rId4"/>
            <a:stretch>
              <a:fillRect/>
            </a:stretch>
          </p:blipFill>
          <p:spPr>
            <a:xfrm>
              <a:off x="4163079" y="5303969"/>
              <a:ext cx="457200" cy="457200"/>
            </a:xfrm>
            <a:prstGeom prst="rect">
              <a:avLst/>
            </a:prstGeom>
          </p:spPr>
        </p:pic>
        <p:sp>
          <p:nvSpPr>
            <p:cNvPr id="210" name="TextBox 209">
              <a:extLst>
                <a:ext uri="{FF2B5EF4-FFF2-40B4-BE49-F238E27FC236}">
                  <a16:creationId xmlns:a16="http://schemas.microsoft.com/office/drawing/2014/main" id="{B1AC1DF6-63D5-B34F-B1DE-B73647750AB5}"/>
                </a:ext>
              </a:extLst>
            </p:cNvPr>
            <p:cNvSpPr txBox="1"/>
            <p:nvPr/>
          </p:nvSpPr>
          <p:spPr>
            <a:xfrm>
              <a:off x="3957983" y="5815512"/>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ADLS Gen V2</a:t>
              </a:r>
            </a:p>
          </p:txBody>
        </p:sp>
      </p:grpSp>
      <p:sp>
        <p:nvSpPr>
          <p:cNvPr id="243" name="Rectangle 242">
            <a:extLst>
              <a:ext uri="{FF2B5EF4-FFF2-40B4-BE49-F238E27FC236}">
                <a16:creationId xmlns:a16="http://schemas.microsoft.com/office/drawing/2014/main" id="{9E98431B-EDE2-7146-8563-2E2D34174B59}"/>
              </a:ext>
            </a:extLst>
          </p:cNvPr>
          <p:cNvSpPr/>
          <p:nvPr/>
        </p:nvSpPr>
        <p:spPr bwMode="auto">
          <a:xfrm>
            <a:off x="7599625" y="3282854"/>
            <a:ext cx="2003004" cy="1696374"/>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rPr>
              <a:t>Azure Data Stores</a:t>
            </a:r>
          </a:p>
        </p:txBody>
      </p:sp>
      <p:grpSp>
        <p:nvGrpSpPr>
          <p:cNvPr id="14" name="Group 13">
            <a:extLst>
              <a:ext uri="{FF2B5EF4-FFF2-40B4-BE49-F238E27FC236}">
                <a16:creationId xmlns:a16="http://schemas.microsoft.com/office/drawing/2014/main" id="{7E3A1CC0-3A5D-FB49-B9C0-624A8411050C}"/>
              </a:ext>
            </a:extLst>
          </p:cNvPr>
          <p:cNvGrpSpPr/>
          <p:nvPr/>
        </p:nvGrpSpPr>
        <p:grpSpPr>
          <a:xfrm>
            <a:off x="7656954" y="3681280"/>
            <a:ext cx="925688" cy="533618"/>
            <a:chOff x="10567643" y="5234977"/>
            <a:chExt cx="925688" cy="533618"/>
          </a:xfrm>
        </p:grpSpPr>
        <p:sp>
          <p:nvSpPr>
            <p:cNvPr id="256" name="Rectangle 255">
              <a:extLst>
                <a:ext uri="{FF2B5EF4-FFF2-40B4-BE49-F238E27FC236}">
                  <a16:creationId xmlns:a16="http://schemas.microsoft.com/office/drawing/2014/main" id="{81DAAFC5-086E-8744-AEE5-0F97C5056374}"/>
                </a:ext>
              </a:extLst>
            </p:cNvPr>
            <p:cNvSpPr/>
            <p:nvPr/>
          </p:nvSpPr>
          <p:spPr bwMode="auto">
            <a:xfrm>
              <a:off x="10567643" y="5234977"/>
              <a:ext cx="793619" cy="5039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257" name="TextBox 256">
              <a:extLst>
                <a:ext uri="{FF2B5EF4-FFF2-40B4-BE49-F238E27FC236}">
                  <a16:creationId xmlns:a16="http://schemas.microsoft.com/office/drawing/2014/main" id="{CD74FDAF-2821-A643-BCA1-23A2B715F3DE}"/>
                </a:ext>
              </a:extLst>
            </p:cNvPr>
            <p:cNvSpPr txBox="1"/>
            <p:nvPr/>
          </p:nvSpPr>
          <p:spPr>
            <a:xfrm>
              <a:off x="10578931" y="566087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SQL DB</a:t>
              </a:r>
            </a:p>
          </p:txBody>
        </p:sp>
        <p:pic>
          <p:nvPicPr>
            <p:cNvPr id="258" name="Picture 257">
              <a:extLst>
                <a:ext uri="{FF2B5EF4-FFF2-40B4-BE49-F238E27FC236}">
                  <a16:creationId xmlns:a16="http://schemas.microsoft.com/office/drawing/2014/main" id="{2CDF7A85-D427-034D-8ABC-3BC9149334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848201" y="5309742"/>
              <a:ext cx="351369" cy="351369"/>
            </a:xfrm>
            <a:prstGeom prst="rect">
              <a:avLst/>
            </a:prstGeom>
          </p:spPr>
        </p:pic>
      </p:grpSp>
      <p:pic>
        <p:nvPicPr>
          <p:cNvPr id="38" name="Picture 37">
            <a:extLst>
              <a:ext uri="{FF2B5EF4-FFF2-40B4-BE49-F238E27FC236}">
                <a16:creationId xmlns:a16="http://schemas.microsoft.com/office/drawing/2014/main" id="{B52C60DB-562E-FE4E-B71E-9085CD425266}"/>
              </a:ext>
            </a:extLst>
          </p:cNvPr>
          <p:cNvPicPr>
            <a:picLocks noChangeAspect="1"/>
          </p:cNvPicPr>
          <p:nvPr/>
        </p:nvPicPr>
        <p:blipFill rotWithShape="1">
          <a:blip r:embed="rId6"/>
          <a:srcRect l="36954" t="17801" r="35180" b="14784"/>
          <a:stretch/>
        </p:blipFill>
        <p:spPr>
          <a:xfrm>
            <a:off x="2190522" y="2757666"/>
            <a:ext cx="365760" cy="746603"/>
          </a:xfrm>
          <a:prstGeom prst="rect">
            <a:avLst/>
          </a:prstGeom>
        </p:spPr>
      </p:pic>
      <p:pic>
        <p:nvPicPr>
          <p:cNvPr id="162" name="Picture 161">
            <a:extLst>
              <a:ext uri="{FF2B5EF4-FFF2-40B4-BE49-F238E27FC236}">
                <a16:creationId xmlns:a16="http://schemas.microsoft.com/office/drawing/2014/main" id="{5E2EE9AA-CCE1-F042-906D-A68B709E8FAF}"/>
              </a:ext>
            </a:extLst>
          </p:cNvPr>
          <p:cNvPicPr>
            <a:picLocks noChangeAspect="1"/>
          </p:cNvPicPr>
          <p:nvPr/>
        </p:nvPicPr>
        <p:blipFill rotWithShape="1">
          <a:blip r:embed="rId6"/>
          <a:srcRect l="36954" t="17801" r="35180" b="14784"/>
          <a:stretch/>
        </p:blipFill>
        <p:spPr>
          <a:xfrm>
            <a:off x="2785938" y="2750142"/>
            <a:ext cx="365760" cy="746603"/>
          </a:xfrm>
          <a:prstGeom prst="rect">
            <a:avLst/>
          </a:prstGeom>
        </p:spPr>
      </p:pic>
      <p:cxnSp>
        <p:nvCxnSpPr>
          <p:cNvPr id="163" name="Straight Connector 162">
            <a:extLst>
              <a:ext uri="{FF2B5EF4-FFF2-40B4-BE49-F238E27FC236}">
                <a16:creationId xmlns:a16="http://schemas.microsoft.com/office/drawing/2014/main" id="{50022BD9-E1EC-264B-90E5-540A1F59A70E}"/>
              </a:ext>
            </a:extLst>
          </p:cNvPr>
          <p:cNvCxnSpPr>
            <a:cxnSpLocks/>
            <a:stCxn id="38" idx="3"/>
            <a:endCxn id="162" idx="1"/>
          </p:cNvCxnSpPr>
          <p:nvPr/>
        </p:nvCxnSpPr>
        <p:spPr bwMode="auto">
          <a:xfrm flipV="1">
            <a:off x="2556282" y="3123444"/>
            <a:ext cx="229656" cy="7524"/>
          </a:xfrm>
          <a:prstGeom prst="line">
            <a:avLst/>
          </a:prstGeom>
          <a:noFill/>
          <a:ln w="19050" algn="ctr">
            <a:solidFill>
              <a:schemeClr val="tx2">
                <a:lumMod val="60000"/>
                <a:lumOff val="40000"/>
              </a:schemeClr>
            </a:solidFill>
            <a:round/>
            <a:headEnd type="triangle" w="med" len="med"/>
            <a:tailEnd type="triangle"/>
          </a:ln>
        </p:spPr>
      </p:cxnSp>
      <p:sp>
        <p:nvSpPr>
          <p:cNvPr id="164" name="Rectangle 163">
            <a:extLst>
              <a:ext uri="{FF2B5EF4-FFF2-40B4-BE49-F238E27FC236}">
                <a16:creationId xmlns:a16="http://schemas.microsoft.com/office/drawing/2014/main" id="{473ED457-C215-4E40-B912-A9ACFCB8B7A5}"/>
              </a:ext>
            </a:extLst>
          </p:cNvPr>
          <p:cNvSpPr/>
          <p:nvPr/>
        </p:nvSpPr>
        <p:spPr bwMode="auto">
          <a:xfrm>
            <a:off x="354767" y="2027434"/>
            <a:ext cx="1573417" cy="118359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Source Systems</a:t>
            </a:r>
          </a:p>
        </p:txBody>
      </p:sp>
      <p:grpSp>
        <p:nvGrpSpPr>
          <p:cNvPr id="186" name="Group 185">
            <a:extLst>
              <a:ext uri="{FF2B5EF4-FFF2-40B4-BE49-F238E27FC236}">
                <a16:creationId xmlns:a16="http://schemas.microsoft.com/office/drawing/2014/main" id="{F32035A9-4BD2-F846-AC78-C3D5061740CE}"/>
              </a:ext>
            </a:extLst>
          </p:cNvPr>
          <p:cNvGrpSpPr/>
          <p:nvPr/>
        </p:nvGrpSpPr>
        <p:grpSpPr>
          <a:xfrm>
            <a:off x="1143395" y="2279211"/>
            <a:ext cx="722164" cy="857913"/>
            <a:chOff x="363885" y="2541391"/>
            <a:chExt cx="722164" cy="857913"/>
          </a:xfrm>
        </p:grpSpPr>
        <p:sp>
          <p:nvSpPr>
            <p:cNvPr id="187" name="Rectangle 186">
              <a:extLst>
                <a:ext uri="{FF2B5EF4-FFF2-40B4-BE49-F238E27FC236}">
                  <a16:creationId xmlns:a16="http://schemas.microsoft.com/office/drawing/2014/main" id="{C3E0AC4B-8850-C648-BDEC-84C4B2558496}"/>
                </a:ext>
              </a:extLst>
            </p:cNvPr>
            <p:cNvSpPr/>
            <p:nvPr/>
          </p:nvSpPr>
          <p:spPr bwMode="auto">
            <a:xfrm>
              <a:off x="363885" y="2541391"/>
              <a:ext cx="722164" cy="85791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RDBMS</a:t>
              </a:r>
            </a:p>
          </p:txBody>
        </p:sp>
        <p:pic>
          <p:nvPicPr>
            <p:cNvPr id="190" name="Picture 189">
              <a:extLst>
                <a:ext uri="{FF2B5EF4-FFF2-40B4-BE49-F238E27FC236}">
                  <a16:creationId xmlns:a16="http://schemas.microsoft.com/office/drawing/2014/main" id="{6569B051-ECD8-E246-A8AE-FBE0B8785B6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36627" y="2845715"/>
              <a:ext cx="365760" cy="365760"/>
            </a:xfrm>
            <a:prstGeom prst="rect">
              <a:avLst/>
            </a:prstGeom>
          </p:spPr>
        </p:pic>
      </p:grpSp>
      <p:sp>
        <p:nvSpPr>
          <p:cNvPr id="215" name="Rectangle 214">
            <a:extLst>
              <a:ext uri="{FF2B5EF4-FFF2-40B4-BE49-F238E27FC236}">
                <a16:creationId xmlns:a16="http://schemas.microsoft.com/office/drawing/2014/main" id="{EEC2C1FB-75F7-4B41-914A-9EDA23ADA2A2}"/>
              </a:ext>
            </a:extLst>
          </p:cNvPr>
          <p:cNvSpPr/>
          <p:nvPr/>
        </p:nvSpPr>
        <p:spPr bwMode="auto">
          <a:xfrm>
            <a:off x="2430528" y="2408213"/>
            <a:ext cx="440047" cy="311854"/>
          </a:xfrm>
          <a:prstGeom prst="rect">
            <a:avLst/>
          </a:prstGeom>
          <a:ln w="9525">
            <a:solidFill>
              <a:schemeClr val="tx2"/>
            </a:solidFill>
            <a:prstDash val="sysDot"/>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prstClr val="black"/>
                </a:solidFill>
                <a:effectLst/>
                <a:uLnTx/>
                <a:uFillTx/>
                <a:latin typeface="Calibri"/>
                <a:ea typeface="+mn-ea"/>
                <a:cs typeface="Arial" charset="0"/>
              </a:rPr>
              <a:t>1 – 10 Gbps</a:t>
            </a:r>
          </a:p>
        </p:txBody>
      </p:sp>
      <p:cxnSp>
        <p:nvCxnSpPr>
          <p:cNvPr id="216" name="Straight Connector 215">
            <a:extLst>
              <a:ext uri="{FF2B5EF4-FFF2-40B4-BE49-F238E27FC236}">
                <a16:creationId xmlns:a16="http://schemas.microsoft.com/office/drawing/2014/main" id="{3D0B4ABA-DA8D-6345-8008-5CD6FF112B72}"/>
              </a:ext>
            </a:extLst>
          </p:cNvPr>
          <p:cNvCxnSpPr>
            <a:cxnSpLocks/>
          </p:cNvCxnSpPr>
          <p:nvPr/>
        </p:nvCxnSpPr>
        <p:spPr bwMode="auto">
          <a:xfrm>
            <a:off x="1038842" y="3220731"/>
            <a:ext cx="0" cy="401643"/>
          </a:xfrm>
          <a:prstGeom prst="line">
            <a:avLst/>
          </a:prstGeom>
          <a:noFill/>
          <a:ln w="19050" algn="ctr">
            <a:solidFill>
              <a:schemeClr val="tx2">
                <a:lumMod val="60000"/>
                <a:lumOff val="40000"/>
              </a:schemeClr>
            </a:solidFill>
            <a:round/>
            <a:headEnd type="oval" w="med" len="med"/>
            <a:tailEnd type="triangle"/>
          </a:ln>
        </p:spPr>
      </p:cxnSp>
      <p:grpSp>
        <p:nvGrpSpPr>
          <p:cNvPr id="191" name="Group 190">
            <a:extLst>
              <a:ext uri="{FF2B5EF4-FFF2-40B4-BE49-F238E27FC236}">
                <a16:creationId xmlns:a16="http://schemas.microsoft.com/office/drawing/2014/main" id="{4C0764E6-D6D9-424C-837A-752C99F19F72}"/>
              </a:ext>
            </a:extLst>
          </p:cNvPr>
          <p:cNvGrpSpPr/>
          <p:nvPr/>
        </p:nvGrpSpPr>
        <p:grpSpPr>
          <a:xfrm>
            <a:off x="363884" y="3622374"/>
            <a:ext cx="1573417" cy="1428188"/>
            <a:chOff x="363884" y="2397806"/>
            <a:chExt cx="1573417" cy="1013551"/>
          </a:xfrm>
        </p:grpSpPr>
        <p:sp>
          <p:nvSpPr>
            <p:cNvPr id="192" name="Rectangle 191">
              <a:extLst>
                <a:ext uri="{FF2B5EF4-FFF2-40B4-BE49-F238E27FC236}">
                  <a16:creationId xmlns:a16="http://schemas.microsoft.com/office/drawing/2014/main" id="{761C34AB-8548-5946-9F19-4C2A86D3CFB6}"/>
                </a:ext>
              </a:extLst>
            </p:cNvPr>
            <p:cNvSpPr/>
            <p:nvPr/>
          </p:nvSpPr>
          <p:spPr bwMode="auto">
            <a:xfrm>
              <a:off x="363884" y="2397806"/>
              <a:ext cx="1573417" cy="101355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ADF Raw/ Staging</a:t>
              </a:r>
              <a:r>
                <a:rPr lang="en-US" sz="1000">
                  <a:solidFill>
                    <a:prstClr val="black"/>
                  </a:solidFill>
                  <a:latin typeface="Calibri"/>
                  <a:cs typeface="Arial" charset="0"/>
                </a:rPr>
                <a:t>g Area </a:t>
              </a:r>
              <a:r>
                <a:rPr kumimoji="0" lang="en-US" sz="1000" b="0" i="0" u="none" strike="noStrike" kern="1200" cap="none" spc="0" normalizeH="0" baseline="0" noProof="0">
                  <a:ln>
                    <a:noFill/>
                  </a:ln>
                  <a:solidFill>
                    <a:prstClr val="black"/>
                  </a:solidFill>
                  <a:effectLst/>
                  <a:uLnTx/>
                  <a:uFillTx/>
                  <a:latin typeface="Calibri"/>
                  <a:ea typeface="+mn-ea"/>
                  <a:cs typeface="Arial" charset="0"/>
                </a:rPr>
                <a:t>(Linux Box) </a:t>
              </a:r>
            </a:p>
          </p:txBody>
        </p:sp>
        <p:sp>
          <p:nvSpPr>
            <p:cNvPr id="193" name="TextBox 192">
              <a:extLst>
                <a:ext uri="{FF2B5EF4-FFF2-40B4-BE49-F238E27FC236}">
                  <a16:creationId xmlns:a16="http://schemas.microsoft.com/office/drawing/2014/main" id="{DF0B0709-8CAF-0F4C-BEF3-DFEF5BDAB0EA}"/>
                </a:ext>
              </a:extLst>
            </p:cNvPr>
            <p:cNvSpPr txBox="1"/>
            <p:nvPr/>
          </p:nvSpPr>
          <p:spPr>
            <a:xfrm>
              <a:off x="394797" y="2991887"/>
              <a:ext cx="1522952" cy="98289"/>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a:ea typeface="+mn-ea"/>
                  <a:cs typeface="+mn-cs"/>
                </a:rPr>
                <a:t>Raw Data</a:t>
              </a:r>
            </a:p>
          </p:txBody>
        </p:sp>
      </p:grpSp>
      <p:pic>
        <p:nvPicPr>
          <p:cNvPr id="219" name="Graphic 218">
            <a:extLst>
              <a:ext uri="{FF2B5EF4-FFF2-40B4-BE49-F238E27FC236}">
                <a16:creationId xmlns:a16="http://schemas.microsoft.com/office/drawing/2014/main" id="{8CC3EE5C-07E8-654A-9F3B-F50AB04D61B0}"/>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xmlns="" r:embed="rId9"/>
              </a:ext>
            </a:extLst>
          </a:blip>
          <a:stretch>
            <a:fillRect/>
          </a:stretch>
        </p:blipFill>
        <p:spPr>
          <a:xfrm>
            <a:off x="453465" y="4072307"/>
            <a:ext cx="276225" cy="367269"/>
          </a:xfrm>
          <a:prstGeom prst="rect">
            <a:avLst/>
          </a:prstGeom>
        </p:spPr>
      </p:pic>
      <p:pic>
        <p:nvPicPr>
          <p:cNvPr id="220" name="Graphic 219">
            <a:extLst>
              <a:ext uri="{FF2B5EF4-FFF2-40B4-BE49-F238E27FC236}">
                <a16:creationId xmlns:a16="http://schemas.microsoft.com/office/drawing/2014/main" id="{B4B67347-00F1-9F40-B339-14A502D135BD}"/>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xmlns="" r:embed="rId9"/>
              </a:ext>
            </a:extLst>
          </a:blip>
          <a:stretch>
            <a:fillRect/>
          </a:stretch>
        </p:blipFill>
        <p:spPr>
          <a:xfrm>
            <a:off x="834715" y="4072307"/>
            <a:ext cx="276225" cy="367269"/>
          </a:xfrm>
          <a:prstGeom prst="rect">
            <a:avLst/>
          </a:prstGeom>
        </p:spPr>
      </p:pic>
      <p:pic>
        <p:nvPicPr>
          <p:cNvPr id="221" name="Graphic 220">
            <a:extLst>
              <a:ext uri="{FF2B5EF4-FFF2-40B4-BE49-F238E27FC236}">
                <a16:creationId xmlns:a16="http://schemas.microsoft.com/office/drawing/2014/main" id="{6E4F3FDC-1C58-0244-AC61-20E416EFB794}"/>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xmlns="" r:embed="rId9"/>
              </a:ext>
            </a:extLst>
          </a:blip>
          <a:stretch>
            <a:fillRect/>
          </a:stretch>
        </p:blipFill>
        <p:spPr>
          <a:xfrm>
            <a:off x="1213102" y="4086623"/>
            <a:ext cx="276225" cy="367269"/>
          </a:xfrm>
          <a:prstGeom prst="rect">
            <a:avLst/>
          </a:prstGeom>
        </p:spPr>
      </p:pic>
      <p:pic>
        <p:nvPicPr>
          <p:cNvPr id="222" name="Graphic 221">
            <a:extLst>
              <a:ext uri="{FF2B5EF4-FFF2-40B4-BE49-F238E27FC236}">
                <a16:creationId xmlns:a16="http://schemas.microsoft.com/office/drawing/2014/main" id="{374D91B0-E0D2-2943-889B-0BBA336B21E1}"/>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xmlns="" r:embed="rId9"/>
              </a:ext>
            </a:extLst>
          </a:blip>
          <a:stretch>
            <a:fillRect/>
          </a:stretch>
        </p:blipFill>
        <p:spPr>
          <a:xfrm>
            <a:off x="1572467" y="4086623"/>
            <a:ext cx="276225" cy="367269"/>
          </a:xfrm>
          <a:prstGeom prst="rect">
            <a:avLst/>
          </a:prstGeom>
        </p:spPr>
      </p:pic>
      <p:grpSp>
        <p:nvGrpSpPr>
          <p:cNvPr id="230" name="Group 229">
            <a:extLst>
              <a:ext uri="{FF2B5EF4-FFF2-40B4-BE49-F238E27FC236}">
                <a16:creationId xmlns:a16="http://schemas.microsoft.com/office/drawing/2014/main" id="{50596633-DA17-084D-8750-CDE52701EC6E}"/>
              </a:ext>
            </a:extLst>
          </p:cNvPr>
          <p:cNvGrpSpPr/>
          <p:nvPr/>
        </p:nvGrpSpPr>
        <p:grpSpPr>
          <a:xfrm>
            <a:off x="381342" y="2287886"/>
            <a:ext cx="722164" cy="857913"/>
            <a:chOff x="-550568" y="2397666"/>
            <a:chExt cx="722164" cy="857913"/>
          </a:xfrm>
        </p:grpSpPr>
        <p:sp>
          <p:nvSpPr>
            <p:cNvPr id="232" name="Rectangle 231">
              <a:extLst>
                <a:ext uri="{FF2B5EF4-FFF2-40B4-BE49-F238E27FC236}">
                  <a16:creationId xmlns:a16="http://schemas.microsoft.com/office/drawing/2014/main" id="{9FF7F2C3-074E-C14E-B168-C9402AFAE70A}"/>
                </a:ext>
              </a:extLst>
            </p:cNvPr>
            <p:cNvSpPr/>
            <p:nvPr/>
          </p:nvSpPr>
          <p:spPr bwMode="auto">
            <a:xfrm>
              <a:off x="-550568" y="2397666"/>
              <a:ext cx="722164" cy="85791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Other DBs</a:t>
              </a:r>
            </a:p>
          </p:txBody>
        </p:sp>
        <p:pic>
          <p:nvPicPr>
            <p:cNvPr id="234" name="Picture 233">
              <a:extLst>
                <a:ext uri="{FF2B5EF4-FFF2-40B4-BE49-F238E27FC236}">
                  <a16:creationId xmlns:a16="http://schemas.microsoft.com/office/drawing/2014/main" id="{FE153111-7913-F548-9495-B8665A35271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7826" y="2701990"/>
              <a:ext cx="365760" cy="365760"/>
            </a:xfrm>
            <a:prstGeom prst="rect">
              <a:avLst/>
            </a:prstGeom>
          </p:spPr>
        </p:pic>
      </p:grpSp>
      <p:sp>
        <p:nvSpPr>
          <p:cNvPr id="245" name="Rectangle 244">
            <a:extLst>
              <a:ext uri="{FF2B5EF4-FFF2-40B4-BE49-F238E27FC236}">
                <a16:creationId xmlns:a16="http://schemas.microsoft.com/office/drawing/2014/main" id="{611E088E-1D40-2A41-A14C-0367D1C878BF}"/>
              </a:ext>
            </a:extLst>
          </p:cNvPr>
          <p:cNvSpPr/>
          <p:nvPr/>
        </p:nvSpPr>
        <p:spPr bwMode="auto">
          <a:xfrm>
            <a:off x="336113" y="5149324"/>
            <a:ext cx="1573417" cy="72195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Events</a:t>
            </a:r>
          </a:p>
        </p:txBody>
      </p:sp>
      <p:cxnSp>
        <p:nvCxnSpPr>
          <p:cNvPr id="265" name="Straight Connector 216">
            <a:extLst>
              <a:ext uri="{FF2B5EF4-FFF2-40B4-BE49-F238E27FC236}">
                <a16:creationId xmlns:a16="http://schemas.microsoft.com/office/drawing/2014/main" id="{2E017434-C4B2-8045-B879-1846EEAEC034}"/>
              </a:ext>
            </a:extLst>
          </p:cNvPr>
          <p:cNvCxnSpPr>
            <a:cxnSpLocks/>
            <a:endCxn id="185" idx="1"/>
          </p:cNvCxnSpPr>
          <p:nvPr/>
        </p:nvCxnSpPr>
        <p:spPr bwMode="auto">
          <a:xfrm>
            <a:off x="1974240" y="4780670"/>
            <a:ext cx="4512870" cy="884064"/>
          </a:xfrm>
          <a:prstGeom prst="bentConnector3">
            <a:avLst>
              <a:gd name="adj1" fmla="val 15058"/>
            </a:avLst>
          </a:prstGeom>
          <a:noFill/>
          <a:ln w="19050" algn="ctr">
            <a:solidFill>
              <a:schemeClr val="tx2">
                <a:lumMod val="60000"/>
                <a:lumOff val="40000"/>
              </a:schemeClr>
            </a:solidFill>
            <a:round/>
            <a:headEnd type="oval" w="med" len="med"/>
            <a:tailEnd type="triangle"/>
          </a:ln>
        </p:spPr>
      </p:cxnSp>
      <p:cxnSp>
        <p:nvCxnSpPr>
          <p:cNvPr id="267" name="Straight Connector 216">
            <a:extLst>
              <a:ext uri="{FF2B5EF4-FFF2-40B4-BE49-F238E27FC236}">
                <a16:creationId xmlns:a16="http://schemas.microsoft.com/office/drawing/2014/main" id="{06012A6C-335B-924C-9C40-FB46CE24CD97}"/>
              </a:ext>
            </a:extLst>
          </p:cNvPr>
          <p:cNvCxnSpPr>
            <a:cxnSpLocks/>
          </p:cNvCxnSpPr>
          <p:nvPr/>
        </p:nvCxnSpPr>
        <p:spPr bwMode="auto">
          <a:xfrm>
            <a:off x="1947530" y="4333757"/>
            <a:ext cx="2268117" cy="2277"/>
          </a:xfrm>
          <a:prstGeom prst="straightConnector1">
            <a:avLst/>
          </a:prstGeom>
          <a:noFill/>
          <a:ln w="19050" algn="ctr">
            <a:solidFill>
              <a:schemeClr val="tx2">
                <a:lumMod val="60000"/>
                <a:lumOff val="40000"/>
              </a:schemeClr>
            </a:solidFill>
            <a:round/>
            <a:headEnd type="triangle" w="med" len="med"/>
            <a:tailEnd type="none" w="med" len="med"/>
          </a:ln>
        </p:spPr>
      </p:cxnSp>
      <p:sp>
        <p:nvSpPr>
          <p:cNvPr id="181" name="Rectangle 180">
            <a:extLst>
              <a:ext uri="{FF2B5EF4-FFF2-40B4-BE49-F238E27FC236}">
                <a16:creationId xmlns:a16="http://schemas.microsoft.com/office/drawing/2014/main" id="{E5197288-7D9A-46D5-9B52-77FD4D211474}"/>
              </a:ext>
            </a:extLst>
          </p:cNvPr>
          <p:cNvSpPr/>
          <p:nvPr/>
        </p:nvSpPr>
        <p:spPr bwMode="auto">
          <a:xfrm>
            <a:off x="4215647" y="3548282"/>
            <a:ext cx="3185864" cy="1407348"/>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ADF Toolkit + Azure Data Factory</a:t>
            </a:r>
          </a:p>
        </p:txBody>
      </p:sp>
      <p:sp>
        <p:nvSpPr>
          <p:cNvPr id="205" name="Rectangle 204">
            <a:extLst>
              <a:ext uri="{FF2B5EF4-FFF2-40B4-BE49-F238E27FC236}">
                <a16:creationId xmlns:a16="http://schemas.microsoft.com/office/drawing/2014/main" id="{C8B20D2E-EC74-4DC5-9B4B-1D2C57455DC7}"/>
              </a:ext>
            </a:extLst>
          </p:cNvPr>
          <p:cNvSpPr/>
          <p:nvPr/>
        </p:nvSpPr>
        <p:spPr bwMode="auto">
          <a:xfrm>
            <a:off x="4641822" y="4494886"/>
            <a:ext cx="1121455" cy="36297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Audit and Balance Controls</a:t>
            </a:r>
          </a:p>
        </p:txBody>
      </p:sp>
      <p:sp>
        <p:nvSpPr>
          <p:cNvPr id="212" name="Rectangle 211">
            <a:extLst>
              <a:ext uri="{FF2B5EF4-FFF2-40B4-BE49-F238E27FC236}">
                <a16:creationId xmlns:a16="http://schemas.microsoft.com/office/drawing/2014/main" id="{5B50A6DA-D6D8-4B50-92D2-8F5B8B78E4C3}"/>
              </a:ext>
            </a:extLst>
          </p:cNvPr>
          <p:cNvSpPr/>
          <p:nvPr/>
        </p:nvSpPr>
        <p:spPr bwMode="auto">
          <a:xfrm>
            <a:off x="5907960" y="4528739"/>
            <a:ext cx="958469" cy="36297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Profile and Tag</a:t>
            </a:r>
          </a:p>
        </p:txBody>
      </p:sp>
      <p:sp>
        <p:nvSpPr>
          <p:cNvPr id="581" name="Rectangle 580">
            <a:extLst>
              <a:ext uri="{FF2B5EF4-FFF2-40B4-BE49-F238E27FC236}">
                <a16:creationId xmlns:a16="http://schemas.microsoft.com/office/drawing/2014/main" id="{CAE6019D-DE67-4344-A73E-223BBFF0B5F4}"/>
              </a:ext>
            </a:extLst>
          </p:cNvPr>
          <p:cNvSpPr/>
          <p:nvPr/>
        </p:nvSpPr>
        <p:spPr>
          <a:xfrm>
            <a:off x="3418809" y="990168"/>
            <a:ext cx="6183820" cy="2262985"/>
          </a:xfrm>
          <a:prstGeom prst="rect">
            <a:avLst/>
          </a:prstGeom>
          <a:solidFill>
            <a:schemeClr val="bg1">
              <a:lumMod val="95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595" name="Rectangle 594">
            <a:extLst>
              <a:ext uri="{FF2B5EF4-FFF2-40B4-BE49-F238E27FC236}">
                <a16:creationId xmlns:a16="http://schemas.microsoft.com/office/drawing/2014/main" id="{5A862A4A-EBC2-43AE-9521-208D7AF96078}"/>
              </a:ext>
            </a:extLst>
          </p:cNvPr>
          <p:cNvSpPr/>
          <p:nvPr/>
        </p:nvSpPr>
        <p:spPr bwMode="auto">
          <a:xfrm>
            <a:off x="4061581" y="2269453"/>
            <a:ext cx="2244151"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69" name="Oval 68">
            <a:extLst>
              <a:ext uri="{FF2B5EF4-FFF2-40B4-BE49-F238E27FC236}">
                <a16:creationId xmlns:a16="http://schemas.microsoft.com/office/drawing/2014/main" id="{A15C1CCE-6523-4784-BAB1-D39B1CB345C5}"/>
              </a:ext>
            </a:extLst>
          </p:cNvPr>
          <p:cNvSpPr/>
          <p:nvPr/>
        </p:nvSpPr>
        <p:spPr bwMode="auto">
          <a:xfrm>
            <a:off x="1077781" y="3282853"/>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15" name="Oval 614">
            <a:extLst>
              <a:ext uri="{FF2B5EF4-FFF2-40B4-BE49-F238E27FC236}">
                <a16:creationId xmlns:a16="http://schemas.microsoft.com/office/drawing/2014/main" id="{44FA483D-8425-4438-8161-6F71FA545C6B}"/>
              </a:ext>
            </a:extLst>
          </p:cNvPr>
          <p:cNvSpPr/>
          <p:nvPr/>
        </p:nvSpPr>
        <p:spPr bwMode="auto">
          <a:xfrm>
            <a:off x="2589371" y="4137175"/>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2</a:t>
            </a:r>
            <a:endParaRPr kumimoji="0" lang="en-US" sz="800" b="0" i="0" u="none" strike="noStrike" cap="none" normalizeH="0" baseline="0">
              <a:ln>
                <a:noFill/>
              </a:ln>
              <a:solidFill>
                <a:schemeClr val="tx1"/>
              </a:solidFill>
              <a:effectLst/>
              <a:latin typeface="+mn-lt"/>
              <a:cs typeface="Arial" charset="0"/>
            </a:endParaRPr>
          </a:p>
        </p:txBody>
      </p:sp>
      <p:sp>
        <p:nvSpPr>
          <p:cNvPr id="619" name="Rectangle 618">
            <a:extLst>
              <a:ext uri="{FF2B5EF4-FFF2-40B4-BE49-F238E27FC236}">
                <a16:creationId xmlns:a16="http://schemas.microsoft.com/office/drawing/2014/main" id="{BB3568E0-FF88-46CD-A6A7-03A9F44DCF46}"/>
              </a:ext>
            </a:extLst>
          </p:cNvPr>
          <p:cNvSpPr/>
          <p:nvPr/>
        </p:nvSpPr>
        <p:spPr bwMode="auto">
          <a:xfrm>
            <a:off x="519130" y="4661111"/>
            <a:ext cx="1264137" cy="3181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NIFI</a:t>
            </a:r>
          </a:p>
          <a:p>
            <a:pPr marL="0" marR="0" lvl="0" indent="0" algn="ctr" defTabSz="914400" rtl="0" eaLnBrk="1" fontAlgn="base" latinLnBrk="0" hangingPunct="1">
              <a:lnSpc>
                <a:spcPct val="100000"/>
              </a:lnSpc>
              <a:spcBef>
                <a:spcPct val="0"/>
              </a:spcBef>
              <a:spcAft>
                <a:spcPct val="0"/>
              </a:spcAft>
              <a:buClrTx/>
              <a:buSzTx/>
              <a:buFontTx/>
              <a:buNone/>
              <a:tabLst/>
              <a:defRPr/>
            </a:pPr>
            <a:r>
              <a:rPr lang="en-US" sz="800">
                <a:solidFill>
                  <a:prstClr val="black"/>
                </a:solidFill>
                <a:latin typeface="Calibri"/>
                <a:cs typeface="Arial" charset="0"/>
              </a:rPr>
              <a:t>(Push)</a:t>
            </a: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02" name="TextBox 101">
            <a:extLst>
              <a:ext uri="{FF2B5EF4-FFF2-40B4-BE49-F238E27FC236}">
                <a16:creationId xmlns:a16="http://schemas.microsoft.com/office/drawing/2014/main" id="{2F73F77C-6361-488E-B5AC-48AFE7C044D3}"/>
              </a:ext>
            </a:extLst>
          </p:cNvPr>
          <p:cNvSpPr txBox="1"/>
          <p:nvPr/>
        </p:nvSpPr>
        <p:spPr>
          <a:xfrm>
            <a:off x="4794588" y="5705443"/>
            <a:ext cx="1009909" cy="123111"/>
          </a:xfrm>
          <a:prstGeom prst="rect">
            <a:avLst/>
          </a:prstGeom>
          <a:noFill/>
        </p:spPr>
        <p:txBody>
          <a:bodyPr wrap="square" lIns="0" tIns="0" rIns="0" bIns="0" rtlCol="0">
            <a:spAutoFit/>
          </a:bodyPr>
          <a:lstStyle/>
          <a:p>
            <a:r>
              <a:rPr lang="en-US" sz="800">
                <a:latin typeface="+mn-lt"/>
              </a:rPr>
              <a:t>Files Moved to staging</a:t>
            </a:r>
          </a:p>
        </p:txBody>
      </p:sp>
      <p:sp>
        <p:nvSpPr>
          <p:cNvPr id="626" name="Rectangle 625">
            <a:extLst>
              <a:ext uri="{FF2B5EF4-FFF2-40B4-BE49-F238E27FC236}">
                <a16:creationId xmlns:a16="http://schemas.microsoft.com/office/drawing/2014/main" id="{4E39E41B-41FD-489C-9FCA-135E8C629F4A}"/>
              </a:ext>
            </a:extLst>
          </p:cNvPr>
          <p:cNvSpPr/>
          <p:nvPr/>
        </p:nvSpPr>
        <p:spPr bwMode="auto">
          <a:xfrm>
            <a:off x="4642045" y="3879774"/>
            <a:ext cx="1084789" cy="36297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Event/Schedule</a:t>
            </a:r>
          </a:p>
          <a:p>
            <a:pPr marL="0" marR="0" lvl="0" indent="0" algn="ctr" defTabSz="914400" rtl="0" eaLnBrk="1" fontAlgn="base" latinLnBrk="0" hangingPunct="1">
              <a:lnSpc>
                <a:spcPct val="100000"/>
              </a:lnSpc>
              <a:spcBef>
                <a:spcPct val="0"/>
              </a:spcBef>
              <a:spcAft>
                <a:spcPct val="0"/>
              </a:spcAft>
              <a:buClrTx/>
              <a:buSzTx/>
              <a:buFontTx/>
              <a:buNone/>
              <a:tabLst/>
              <a:defRPr/>
            </a:pPr>
            <a:r>
              <a:rPr lang="en-US" sz="800">
                <a:solidFill>
                  <a:prstClr val="black"/>
                </a:solidFill>
                <a:latin typeface="Calibri"/>
                <a:cs typeface="Arial" charset="0"/>
              </a:rPr>
              <a:t>Pull data/files from Source systems</a:t>
            </a: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628" name="Oval 627">
            <a:extLst>
              <a:ext uri="{FF2B5EF4-FFF2-40B4-BE49-F238E27FC236}">
                <a16:creationId xmlns:a16="http://schemas.microsoft.com/office/drawing/2014/main" id="{F1A1CBAA-68E8-44BC-91A4-0B955CE607CB}"/>
              </a:ext>
            </a:extLst>
          </p:cNvPr>
          <p:cNvSpPr/>
          <p:nvPr/>
        </p:nvSpPr>
        <p:spPr bwMode="auto">
          <a:xfrm>
            <a:off x="8270532" y="1792721"/>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3</a:t>
            </a:r>
          </a:p>
        </p:txBody>
      </p:sp>
      <p:sp>
        <p:nvSpPr>
          <p:cNvPr id="113" name="TextBox 112">
            <a:extLst>
              <a:ext uri="{FF2B5EF4-FFF2-40B4-BE49-F238E27FC236}">
                <a16:creationId xmlns:a16="http://schemas.microsoft.com/office/drawing/2014/main" id="{CF010AAD-A9F4-48E5-8A94-113DD6CBE634}"/>
              </a:ext>
            </a:extLst>
          </p:cNvPr>
          <p:cNvSpPr txBox="1"/>
          <p:nvPr/>
        </p:nvSpPr>
        <p:spPr>
          <a:xfrm>
            <a:off x="6593919" y="4041915"/>
            <a:ext cx="717600" cy="215444"/>
          </a:xfrm>
          <a:prstGeom prst="rect">
            <a:avLst/>
          </a:prstGeom>
          <a:noFill/>
        </p:spPr>
        <p:txBody>
          <a:bodyPr wrap="square" lIns="0" tIns="0" rIns="0" bIns="0" rtlCol="0">
            <a:spAutoFit/>
          </a:bodyPr>
          <a:lstStyle/>
          <a:p>
            <a:r>
              <a:rPr lang="en-US" sz="700">
                <a:latin typeface="+mn-lt"/>
              </a:rPr>
              <a:t>Pull – API</a:t>
            </a:r>
          </a:p>
          <a:p>
            <a:r>
              <a:rPr lang="en-US" sz="700">
                <a:latin typeface="+mn-lt"/>
              </a:rPr>
              <a:t>Push – Event Grid</a:t>
            </a:r>
          </a:p>
        </p:txBody>
      </p:sp>
      <p:sp>
        <p:nvSpPr>
          <p:cNvPr id="631" name="Rectangle 630">
            <a:extLst>
              <a:ext uri="{FF2B5EF4-FFF2-40B4-BE49-F238E27FC236}">
                <a16:creationId xmlns:a16="http://schemas.microsoft.com/office/drawing/2014/main" id="{A02407BF-FEFA-45F9-B57C-E9D87E99ADBE}"/>
              </a:ext>
            </a:extLst>
          </p:cNvPr>
          <p:cNvSpPr/>
          <p:nvPr/>
        </p:nvSpPr>
        <p:spPr bwMode="auto">
          <a:xfrm>
            <a:off x="4061579" y="1055964"/>
            <a:ext cx="2771658" cy="1171532"/>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61" name="Rectangle 160">
            <a:extLst>
              <a:ext uri="{FF2B5EF4-FFF2-40B4-BE49-F238E27FC236}">
                <a16:creationId xmlns:a16="http://schemas.microsoft.com/office/drawing/2014/main" id="{0B0EE85C-F4BC-F943-B240-E4CE9FC3AE0B}"/>
              </a:ext>
            </a:extLst>
          </p:cNvPr>
          <p:cNvSpPr/>
          <p:nvPr/>
        </p:nvSpPr>
        <p:spPr bwMode="auto">
          <a:xfrm>
            <a:off x="5438184" y="1296439"/>
            <a:ext cx="1150246" cy="21245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prstClr val="black"/>
                </a:solidFill>
                <a:effectLst/>
                <a:uLnTx/>
                <a:uFillTx/>
                <a:latin typeface="Calibri"/>
                <a:ea typeface="+mn-ea"/>
                <a:cs typeface="Arial" charset="0"/>
              </a:rPr>
              <a:t>Infra Components	</a:t>
            </a:r>
          </a:p>
        </p:txBody>
      </p:sp>
      <p:sp>
        <p:nvSpPr>
          <p:cNvPr id="176" name="Rectangle 175">
            <a:extLst>
              <a:ext uri="{FF2B5EF4-FFF2-40B4-BE49-F238E27FC236}">
                <a16:creationId xmlns:a16="http://schemas.microsoft.com/office/drawing/2014/main" id="{B843FC8D-3F9A-F442-92DF-E1CD426BB679}"/>
              </a:ext>
            </a:extLst>
          </p:cNvPr>
          <p:cNvSpPr/>
          <p:nvPr/>
        </p:nvSpPr>
        <p:spPr bwMode="auto">
          <a:xfrm>
            <a:off x="5443671" y="1619341"/>
            <a:ext cx="1150247" cy="225715"/>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700" b="1">
                <a:solidFill>
                  <a:prstClr val="black"/>
                </a:solidFill>
                <a:latin typeface="Calibri"/>
                <a:cs typeface="Arial" charset="0"/>
              </a:rPr>
              <a:t>ADF Toolkit</a:t>
            </a:r>
            <a:r>
              <a:rPr kumimoji="0" lang="en-US" sz="700" b="1" i="0" u="none" strike="noStrike" kern="1200" cap="none" spc="0" normalizeH="0" baseline="0" noProof="0">
                <a:ln>
                  <a:noFill/>
                </a:ln>
                <a:solidFill>
                  <a:prstClr val="black"/>
                </a:solidFill>
                <a:effectLst/>
                <a:uLnTx/>
                <a:uFillTx/>
                <a:latin typeface="Calibri"/>
                <a:ea typeface="+mn-ea"/>
                <a:cs typeface="Arial" charset="0"/>
              </a:rPr>
              <a:t> Components</a:t>
            </a:r>
          </a:p>
        </p:txBody>
      </p:sp>
      <p:sp>
        <p:nvSpPr>
          <p:cNvPr id="585" name="Rectangle 584">
            <a:extLst>
              <a:ext uri="{FF2B5EF4-FFF2-40B4-BE49-F238E27FC236}">
                <a16:creationId xmlns:a16="http://schemas.microsoft.com/office/drawing/2014/main" id="{259C9FF9-DE14-475B-8B9D-407B9E7BFCB9}"/>
              </a:ext>
            </a:extLst>
          </p:cNvPr>
          <p:cNvSpPr/>
          <p:nvPr/>
        </p:nvSpPr>
        <p:spPr bwMode="auto">
          <a:xfrm>
            <a:off x="4638030" y="2467352"/>
            <a:ext cx="1408660"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028" name="Picture 4" descr="Image result for databricks image">
            <a:extLst>
              <a:ext uri="{FF2B5EF4-FFF2-40B4-BE49-F238E27FC236}">
                <a16:creationId xmlns:a16="http://schemas.microsoft.com/office/drawing/2014/main" id="{BEFEE4AE-8304-4A9F-B38F-0780CFE23A72}"/>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082545" y="2606053"/>
            <a:ext cx="568240" cy="284120"/>
          </a:xfrm>
          <a:prstGeom prst="rect">
            <a:avLst/>
          </a:prstGeom>
          <a:noFill/>
          <a:extLst>
            <a:ext uri="{909E8E84-426E-40DD-AFC4-6F175D3DCCD1}">
              <a14:hiddenFill xmlns:a14="http://schemas.microsoft.com/office/drawing/2010/main">
                <a:solidFill>
                  <a:srgbClr val="FFFFFF"/>
                </a:solidFill>
              </a14:hiddenFill>
            </a:ext>
          </a:extLst>
        </p:spPr>
      </p:pic>
      <p:sp>
        <p:nvSpPr>
          <p:cNvPr id="160" name="Rectangle 159">
            <a:extLst>
              <a:ext uri="{FF2B5EF4-FFF2-40B4-BE49-F238E27FC236}">
                <a16:creationId xmlns:a16="http://schemas.microsoft.com/office/drawing/2014/main" id="{1C62B3DA-A80B-F042-AF96-BCB3A2181BEC}"/>
              </a:ext>
            </a:extLst>
          </p:cNvPr>
          <p:cNvSpPr/>
          <p:nvPr/>
        </p:nvSpPr>
        <p:spPr bwMode="auto">
          <a:xfrm>
            <a:off x="4268374" y="1276026"/>
            <a:ext cx="1097280" cy="831672"/>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AKS Kubernetes</a:t>
            </a:r>
          </a:p>
        </p:txBody>
      </p:sp>
      <p:pic>
        <p:nvPicPr>
          <p:cNvPr id="175" name="Picture 174">
            <a:extLst>
              <a:ext uri="{FF2B5EF4-FFF2-40B4-BE49-F238E27FC236}">
                <a16:creationId xmlns:a16="http://schemas.microsoft.com/office/drawing/2014/main" id="{D080BE10-A4EB-4A41-96DE-CD37111CAB22}"/>
              </a:ext>
            </a:extLst>
          </p:cNvPr>
          <p:cNvPicPr>
            <a:picLocks noChangeAspect="1"/>
          </p:cNvPicPr>
          <p:nvPr/>
        </p:nvPicPr>
        <p:blipFill>
          <a:blip r:embed="rId11"/>
          <a:stretch>
            <a:fillRect/>
          </a:stretch>
        </p:blipFill>
        <p:spPr>
          <a:xfrm>
            <a:off x="4557905" y="1485881"/>
            <a:ext cx="391725" cy="363745"/>
          </a:xfrm>
          <a:prstGeom prst="rect">
            <a:avLst/>
          </a:prstGeom>
        </p:spPr>
      </p:pic>
      <p:sp>
        <p:nvSpPr>
          <p:cNvPr id="122" name="TextBox 121">
            <a:extLst>
              <a:ext uri="{FF2B5EF4-FFF2-40B4-BE49-F238E27FC236}">
                <a16:creationId xmlns:a16="http://schemas.microsoft.com/office/drawing/2014/main" id="{6240ACC6-02C9-45B7-8E54-0132CBEABC1B}"/>
              </a:ext>
            </a:extLst>
          </p:cNvPr>
          <p:cNvSpPr txBox="1"/>
          <p:nvPr/>
        </p:nvSpPr>
        <p:spPr>
          <a:xfrm>
            <a:off x="4939119" y="2276830"/>
            <a:ext cx="919250" cy="123111"/>
          </a:xfrm>
          <a:prstGeom prst="rect">
            <a:avLst/>
          </a:prstGeom>
          <a:noFill/>
        </p:spPr>
        <p:txBody>
          <a:bodyPr wrap="square" lIns="0" tIns="0" rIns="0" bIns="0" rtlCol="0">
            <a:spAutoFit/>
          </a:bodyPr>
          <a:lstStyle/>
          <a:p>
            <a:r>
              <a:rPr lang="en-US" sz="800">
                <a:latin typeface="+mn-lt"/>
              </a:rPr>
              <a:t>Hadoop Compute</a:t>
            </a:r>
          </a:p>
        </p:txBody>
      </p:sp>
      <p:sp>
        <p:nvSpPr>
          <p:cNvPr id="633" name="TextBox 632">
            <a:extLst>
              <a:ext uri="{FF2B5EF4-FFF2-40B4-BE49-F238E27FC236}">
                <a16:creationId xmlns:a16="http://schemas.microsoft.com/office/drawing/2014/main" id="{A41C4FAD-C27A-46C1-A7E4-0F80757B990A}"/>
              </a:ext>
            </a:extLst>
          </p:cNvPr>
          <p:cNvSpPr txBox="1"/>
          <p:nvPr/>
        </p:nvSpPr>
        <p:spPr>
          <a:xfrm>
            <a:off x="5117998" y="1087466"/>
            <a:ext cx="1187734" cy="124882"/>
          </a:xfrm>
          <a:prstGeom prst="rect">
            <a:avLst/>
          </a:prstGeom>
          <a:noFill/>
        </p:spPr>
        <p:txBody>
          <a:bodyPr wrap="square" lIns="0" tIns="0" rIns="0" bIns="0" rtlCol="0">
            <a:spAutoFit/>
          </a:bodyPr>
          <a:lstStyle/>
          <a:p>
            <a:r>
              <a:rPr lang="en-US" sz="800">
                <a:latin typeface="+mn-lt"/>
              </a:rPr>
              <a:t>Non-Hadoop Compute</a:t>
            </a:r>
          </a:p>
        </p:txBody>
      </p:sp>
      <p:grpSp>
        <p:nvGrpSpPr>
          <p:cNvPr id="677" name="Group 676">
            <a:extLst>
              <a:ext uri="{FF2B5EF4-FFF2-40B4-BE49-F238E27FC236}">
                <a16:creationId xmlns:a16="http://schemas.microsoft.com/office/drawing/2014/main" id="{FF28B7CF-3ECB-4C7D-9500-5CB5D6BE5A34}"/>
              </a:ext>
            </a:extLst>
          </p:cNvPr>
          <p:cNvGrpSpPr/>
          <p:nvPr/>
        </p:nvGrpSpPr>
        <p:grpSpPr>
          <a:xfrm>
            <a:off x="7674122" y="4279970"/>
            <a:ext cx="776451" cy="619720"/>
            <a:chOff x="10567643" y="5234977"/>
            <a:chExt cx="922399" cy="731520"/>
          </a:xfrm>
        </p:grpSpPr>
        <p:sp>
          <p:nvSpPr>
            <p:cNvPr id="678" name="Rectangle 677">
              <a:extLst>
                <a:ext uri="{FF2B5EF4-FFF2-40B4-BE49-F238E27FC236}">
                  <a16:creationId xmlns:a16="http://schemas.microsoft.com/office/drawing/2014/main" id="{5B3663B5-76B7-48A9-88E1-B6392B12E43D}"/>
                </a:ext>
              </a:extLst>
            </p:cNvPr>
            <p:cNvSpPr/>
            <p:nvPr/>
          </p:nvSpPr>
          <p:spPr bwMode="auto">
            <a:xfrm>
              <a:off x="10567643" y="5234977"/>
              <a:ext cx="914400" cy="7315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679" name="TextBox 678">
              <a:extLst>
                <a:ext uri="{FF2B5EF4-FFF2-40B4-BE49-F238E27FC236}">
                  <a16:creationId xmlns:a16="http://schemas.microsoft.com/office/drawing/2014/main" id="{81548587-122B-4E70-A8E3-9C4F9366B7EB}"/>
                </a:ext>
              </a:extLst>
            </p:cNvPr>
            <p:cNvSpPr txBox="1"/>
            <p:nvPr/>
          </p:nvSpPr>
          <p:spPr>
            <a:xfrm>
              <a:off x="10575642" y="5829211"/>
              <a:ext cx="914400" cy="127155"/>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Cosmos DB</a:t>
              </a:r>
            </a:p>
          </p:txBody>
        </p:sp>
      </p:grpSp>
      <p:pic>
        <p:nvPicPr>
          <p:cNvPr id="1059" name="Picture 6" descr="Image result for cosmos db image">
            <a:extLst>
              <a:ext uri="{FF2B5EF4-FFF2-40B4-BE49-F238E27FC236}">
                <a16:creationId xmlns:a16="http://schemas.microsoft.com/office/drawing/2014/main" id="{5AB47CD6-F98F-4332-93AA-73EF3393D98C}"/>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817579" y="4412410"/>
            <a:ext cx="546247" cy="286780"/>
          </a:xfrm>
          <a:prstGeom prst="rect">
            <a:avLst/>
          </a:prstGeom>
          <a:noFill/>
          <a:extLst>
            <a:ext uri="{909E8E84-426E-40DD-AFC4-6F175D3DCCD1}">
              <a14:hiddenFill xmlns:a14="http://schemas.microsoft.com/office/drawing/2010/main">
                <a:solidFill>
                  <a:srgbClr val="FFFFFF"/>
                </a:solidFill>
              </a14:hiddenFill>
            </a:ext>
          </a:extLst>
        </p:spPr>
      </p:pic>
      <p:sp>
        <p:nvSpPr>
          <p:cNvPr id="682" name="Rectangle 681">
            <a:extLst>
              <a:ext uri="{FF2B5EF4-FFF2-40B4-BE49-F238E27FC236}">
                <a16:creationId xmlns:a16="http://schemas.microsoft.com/office/drawing/2014/main" id="{C9C622B6-7CFD-4834-B53C-F5659B6770BF}"/>
              </a:ext>
            </a:extLst>
          </p:cNvPr>
          <p:cNvSpPr/>
          <p:nvPr/>
        </p:nvSpPr>
        <p:spPr bwMode="auto">
          <a:xfrm>
            <a:off x="7605711" y="5004026"/>
            <a:ext cx="912163" cy="1212563"/>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rPr>
              <a:t>Visualization and Analytics Tool</a:t>
            </a:r>
          </a:p>
        </p:txBody>
      </p:sp>
      <p:grpSp>
        <p:nvGrpSpPr>
          <p:cNvPr id="12" name="Group 11">
            <a:extLst>
              <a:ext uri="{FF2B5EF4-FFF2-40B4-BE49-F238E27FC236}">
                <a16:creationId xmlns:a16="http://schemas.microsoft.com/office/drawing/2014/main" id="{0D3D6090-5CB6-2F4D-AE61-316455C9754C}"/>
              </a:ext>
            </a:extLst>
          </p:cNvPr>
          <p:cNvGrpSpPr/>
          <p:nvPr/>
        </p:nvGrpSpPr>
        <p:grpSpPr>
          <a:xfrm>
            <a:off x="7776673" y="5496672"/>
            <a:ext cx="628293" cy="271684"/>
            <a:chOff x="8386197" y="5226566"/>
            <a:chExt cx="926504" cy="731520"/>
          </a:xfrm>
        </p:grpSpPr>
        <p:sp>
          <p:nvSpPr>
            <p:cNvPr id="262" name="Rectangle 261">
              <a:extLst>
                <a:ext uri="{FF2B5EF4-FFF2-40B4-BE49-F238E27FC236}">
                  <a16:creationId xmlns:a16="http://schemas.microsoft.com/office/drawing/2014/main" id="{9D07A411-5659-AD42-9FD4-40EC564954D4}"/>
                </a:ext>
              </a:extLst>
            </p:cNvPr>
            <p:cNvSpPr/>
            <p:nvPr/>
          </p:nvSpPr>
          <p:spPr bwMode="auto">
            <a:xfrm>
              <a:off x="8386197" y="5226566"/>
              <a:ext cx="914400" cy="7315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263" name="TextBox 262">
              <a:extLst>
                <a:ext uri="{FF2B5EF4-FFF2-40B4-BE49-F238E27FC236}">
                  <a16:creationId xmlns:a16="http://schemas.microsoft.com/office/drawing/2014/main" id="{5A6CB175-0F93-D64A-95E0-F4112A8EF291}"/>
                </a:ext>
              </a:extLst>
            </p:cNvPr>
            <p:cNvSpPr txBox="1"/>
            <p:nvPr/>
          </p:nvSpPr>
          <p:spPr>
            <a:xfrm>
              <a:off x="8398301" y="581456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PowerBI </a:t>
              </a:r>
            </a:p>
          </p:txBody>
        </p:sp>
        <p:pic>
          <p:nvPicPr>
            <p:cNvPr id="208" name="Picture 207">
              <a:extLst>
                <a:ext uri="{FF2B5EF4-FFF2-40B4-BE49-F238E27FC236}">
                  <a16:creationId xmlns:a16="http://schemas.microsoft.com/office/drawing/2014/main" id="{2E8F4C5D-1630-CB4A-AC8A-17474C695909}"/>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630351" y="5309742"/>
              <a:ext cx="457200" cy="457200"/>
            </a:xfrm>
            <a:prstGeom prst="rect">
              <a:avLst/>
            </a:prstGeom>
          </p:spPr>
        </p:pic>
      </p:grpSp>
      <p:cxnSp>
        <p:nvCxnSpPr>
          <p:cNvPr id="690" name="Straight Connector 689">
            <a:extLst>
              <a:ext uri="{FF2B5EF4-FFF2-40B4-BE49-F238E27FC236}">
                <a16:creationId xmlns:a16="http://schemas.microsoft.com/office/drawing/2014/main" id="{D5BA79D9-675F-472A-BED7-132B927FD4AF}"/>
              </a:ext>
            </a:extLst>
          </p:cNvPr>
          <p:cNvCxnSpPr>
            <a:cxnSpLocks/>
          </p:cNvCxnSpPr>
          <p:nvPr/>
        </p:nvCxnSpPr>
        <p:spPr bwMode="auto">
          <a:xfrm>
            <a:off x="7417089" y="4242750"/>
            <a:ext cx="236745" cy="0"/>
          </a:xfrm>
          <a:prstGeom prst="line">
            <a:avLst/>
          </a:prstGeom>
          <a:noFill/>
          <a:ln w="19050" algn="ctr">
            <a:solidFill>
              <a:schemeClr val="tx2">
                <a:lumMod val="60000"/>
                <a:lumOff val="40000"/>
              </a:schemeClr>
            </a:solidFill>
            <a:round/>
            <a:headEnd type="triangle" w="med" len="med"/>
            <a:tailEnd type="triangle" w="med" len="med"/>
          </a:ln>
        </p:spPr>
      </p:cxnSp>
      <p:cxnSp>
        <p:nvCxnSpPr>
          <p:cNvPr id="693" name="Straight Connector 692">
            <a:extLst>
              <a:ext uri="{FF2B5EF4-FFF2-40B4-BE49-F238E27FC236}">
                <a16:creationId xmlns:a16="http://schemas.microsoft.com/office/drawing/2014/main" id="{26456EF6-00D4-4258-8942-845CA7102EAF}"/>
              </a:ext>
            </a:extLst>
          </p:cNvPr>
          <p:cNvCxnSpPr>
            <a:cxnSpLocks/>
          </p:cNvCxnSpPr>
          <p:nvPr/>
        </p:nvCxnSpPr>
        <p:spPr bwMode="auto">
          <a:xfrm>
            <a:off x="7334656" y="5705442"/>
            <a:ext cx="366625" cy="0"/>
          </a:xfrm>
          <a:prstGeom prst="line">
            <a:avLst/>
          </a:prstGeom>
          <a:noFill/>
          <a:ln w="19050" algn="ctr">
            <a:solidFill>
              <a:schemeClr val="tx2">
                <a:lumMod val="60000"/>
                <a:lumOff val="40000"/>
              </a:schemeClr>
            </a:solidFill>
            <a:prstDash val="sysDash"/>
            <a:round/>
            <a:headEnd type="triangle" w="med" len="med"/>
            <a:tailEnd type="triangle" w="med" len="med"/>
          </a:ln>
        </p:spPr>
      </p:cxnSp>
      <p:cxnSp>
        <p:nvCxnSpPr>
          <p:cNvPr id="694" name="Straight Connector 693">
            <a:extLst>
              <a:ext uri="{FF2B5EF4-FFF2-40B4-BE49-F238E27FC236}">
                <a16:creationId xmlns:a16="http://schemas.microsoft.com/office/drawing/2014/main" id="{EF05A207-D7B3-4755-9550-B3B1B9CFE068}"/>
              </a:ext>
            </a:extLst>
          </p:cNvPr>
          <p:cNvCxnSpPr>
            <a:cxnSpLocks/>
          </p:cNvCxnSpPr>
          <p:nvPr/>
        </p:nvCxnSpPr>
        <p:spPr bwMode="auto">
          <a:xfrm>
            <a:off x="7653834" y="4855184"/>
            <a:ext cx="0" cy="352849"/>
          </a:xfrm>
          <a:prstGeom prst="line">
            <a:avLst/>
          </a:prstGeom>
          <a:noFill/>
          <a:ln w="19050" algn="ctr">
            <a:solidFill>
              <a:schemeClr val="tx2">
                <a:lumMod val="60000"/>
                <a:lumOff val="40000"/>
              </a:schemeClr>
            </a:solidFill>
            <a:prstDash val="sysDash"/>
            <a:round/>
            <a:headEnd type="triangle" w="med" len="med"/>
            <a:tailEnd type="triangle" w="med" len="med"/>
          </a:ln>
        </p:spPr>
      </p:cxnSp>
      <p:sp>
        <p:nvSpPr>
          <p:cNvPr id="1067" name="TextBox 1066">
            <a:extLst>
              <a:ext uri="{FF2B5EF4-FFF2-40B4-BE49-F238E27FC236}">
                <a16:creationId xmlns:a16="http://schemas.microsoft.com/office/drawing/2014/main" id="{A4DABC6A-F669-4DBA-9849-4C43AD1B0750}"/>
              </a:ext>
            </a:extLst>
          </p:cNvPr>
          <p:cNvSpPr txBox="1"/>
          <p:nvPr/>
        </p:nvSpPr>
        <p:spPr>
          <a:xfrm>
            <a:off x="9775998" y="936930"/>
            <a:ext cx="2199239" cy="2723823"/>
          </a:xfrm>
          <a:prstGeom prst="rect">
            <a:avLst/>
          </a:prstGeom>
          <a:noFill/>
        </p:spPr>
        <p:txBody>
          <a:bodyPr wrap="square" lIns="0" tIns="0" rIns="0" bIns="0" rtlCol="0">
            <a:spAutoFit/>
          </a:bodyPr>
          <a:lstStyle/>
          <a:p>
            <a:r>
              <a:rPr lang="en-US" sz="1000" b="1">
                <a:latin typeface="+mn-lt"/>
              </a:rPr>
              <a:t>Pattern 1: </a:t>
            </a:r>
            <a:r>
              <a:rPr lang="en-US" sz="1000">
                <a:latin typeface="+mn-lt"/>
              </a:rPr>
              <a:t>Files Pushed from On-Prem</a:t>
            </a:r>
          </a:p>
          <a:p>
            <a:pPr marL="171450" indent="-171450">
              <a:buFont typeface="Arial" panose="020B0604020202020204" pitchFamily="34" charset="0"/>
              <a:buChar char="•"/>
            </a:pPr>
            <a:r>
              <a:rPr lang="en-US" sz="900">
                <a:latin typeface="+mn-lt"/>
              </a:rPr>
              <a:t>Files from On-premise staging servers will be pushed to ADLS via </a:t>
            </a:r>
            <a:r>
              <a:rPr lang="en-US" sz="900" err="1">
                <a:latin typeface="+mn-lt"/>
              </a:rPr>
              <a:t>NiFi</a:t>
            </a:r>
            <a:endParaRPr lang="en-US" sz="900">
              <a:latin typeface="+mn-lt"/>
            </a:endParaRPr>
          </a:p>
          <a:p>
            <a:endParaRPr lang="en-US" sz="1000">
              <a:latin typeface="+mn-lt"/>
            </a:endParaRPr>
          </a:p>
          <a:p>
            <a:r>
              <a:rPr lang="en-US" sz="1000" b="1">
                <a:latin typeface="+mn-lt"/>
              </a:rPr>
              <a:t>Pattern 2: </a:t>
            </a:r>
            <a:r>
              <a:rPr lang="en-US" sz="1000">
                <a:latin typeface="+mn-lt"/>
              </a:rPr>
              <a:t>Files/Data Pulled from On-Prem</a:t>
            </a:r>
          </a:p>
          <a:p>
            <a:pPr marL="171450" indent="-171450">
              <a:buFont typeface="Arial" panose="020B0604020202020204" pitchFamily="34" charset="0"/>
              <a:buChar char="•"/>
            </a:pPr>
            <a:r>
              <a:rPr lang="en-US" sz="900">
                <a:latin typeface="+mn-lt"/>
              </a:rPr>
              <a:t>Based on Schedule/event , ADF pipeline trigger the pull of files from On-premise staging servers to </a:t>
            </a:r>
            <a:r>
              <a:rPr lang="en-US" sz="900" err="1">
                <a:latin typeface="+mn-lt"/>
              </a:rPr>
              <a:t>adls</a:t>
            </a:r>
            <a:endParaRPr lang="en-US" sz="900">
              <a:latin typeface="+mn-lt"/>
            </a:endParaRPr>
          </a:p>
          <a:p>
            <a:pPr marL="171450" indent="-171450">
              <a:buFont typeface="Arial" panose="020B0604020202020204" pitchFamily="34" charset="0"/>
              <a:buChar char="•"/>
            </a:pPr>
            <a:r>
              <a:rPr lang="en-US" sz="900">
                <a:latin typeface="+mn-lt"/>
              </a:rPr>
              <a:t>Event based trigger will enable the files copied to ADLS using NIFI / ADF</a:t>
            </a:r>
          </a:p>
          <a:p>
            <a:endParaRPr lang="en-US" sz="1000">
              <a:latin typeface="+mn-lt"/>
            </a:endParaRPr>
          </a:p>
          <a:p>
            <a:r>
              <a:rPr lang="en-US" sz="1000" b="1">
                <a:latin typeface="+mn-lt"/>
              </a:rPr>
              <a:t>Pattern 3: </a:t>
            </a:r>
            <a:r>
              <a:rPr lang="en-US" sz="1000">
                <a:latin typeface="+mn-lt"/>
              </a:rPr>
              <a:t>Events transfer from on-premise</a:t>
            </a:r>
          </a:p>
          <a:p>
            <a:pPr marL="171450" indent="-171450">
              <a:buFont typeface="Arial" panose="020B0604020202020204" pitchFamily="34" charset="0"/>
              <a:buChar char="•"/>
            </a:pPr>
            <a:r>
              <a:rPr lang="en-US" sz="900">
                <a:latin typeface="+mn-lt"/>
              </a:rPr>
              <a:t>Secure end point enabled for all event API through API gateway</a:t>
            </a:r>
          </a:p>
          <a:p>
            <a:pPr marL="171450" indent="-171450">
              <a:buFont typeface="Arial" panose="020B0604020202020204" pitchFamily="34" charset="0"/>
              <a:buChar char="•"/>
            </a:pPr>
            <a:r>
              <a:rPr lang="en-US" sz="900">
                <a:latin typeface="+mn-lt"/>
              </a:rPr>
              <a:t>Events from on-premise will be pushed to Event Hub</a:t>
            </a:r>
          </a:p>
          <a:p>
            <a:pPr marL="171450" indent="-171450">
              <a:buFont typeface="Arial" panose="020B0604020202020204" pitchFamily="34" charset="0"/>
              <a:buChar char="•"/>
            </a:pPr>
            <a:r>
              <a:rPr lang="en-US" sz="900">
                <a:latin typeface="+mn-lt"/>
              </a:rPr>
              <a:t>ADF Toolkit will be listening to Event hub and trigger the data load </a:t>
            </a:r>
          </a:p>
        </p:txBody>
      </p:sp>
      <p:sp>
        <p:nvSpPr>
          <p:cNvPr id="699" name="TextBox 698">
            <a:extLst>
              <a:ext uri="{FF2B5EF4-FFF2-40B4-BE49-F238E27FC236}">
                <a16:creationId xmlns:a16="http://schemas.microsoft.com/office/drawing/2014/main" id="{D1AB7453-5712-4FC5-AFEA-3759AFA1B430}"/>
              </a:ext>
            </a:extLst>
          </p:cNvPr>
          <p:cNvSpPr txBox="1"/>
          <p:nvPr/>
        </p:nvSpPr>
        <p:spPr>
          <a:xfrm>
            <a:off x="8584554" y="5022925"/>
            <a:ext cx="3387770" cy="1400383"/>
          </a:xfrm>
          <a:prstGeom prst="rect">
            <a:avLst/>
          </a:prstGeom>
          <a:noFill/>
        </p:spPr>
        <p:txBody>
          <a:bodyPr wrap="square" lIns="0" tIns="0" rIns="0" bIns="0" rtlCol="0">
            <a:spAutoFit/>
          </a:bodyPr>
          <a:lstStyle/>
          <a:p>
            <a:r>
              <a:rPr lang="en-US" sz="1000" b="1">
                <a:solidFill>
                  <a:srgbClr val="52A496"/>
                </a:solidFill>
                <a:latin typeface="+mn-lt"/>
              </a:rPr>
              <a:t>Microsoft Feedback </a:t>
            </a:r>
          </a:p>
          <a:p>
            <a:pPr marL="171450" indent="-171450">
              <a:buFont typeface="Arial" panose="020B0604020202020204" pitchFamily="34" charset="0"/>
              <a:buChar char="•"/>
            </a:pPr>
            <a:r>
              <a:rPr lang="en-US" sz="900" b="1">
                <a:solidFill>
                  <a:srgbClr val="52A496"/>
                </a:solidFill>
                <a:latin typeface="+mn-lt"/>
              </a:rPr>
              <a:t>Microsoft proposed exploring usage of  Event Grid with  Azure Functions in 2018. This could potentially reduce the need of Kafka for batch. </a:t>
            </a:r>
          </a:p>
          <a:p>
            <a:pPr marL="171450" indent="-171450">
              <a:buFont typeface="Arial" panose="020B0604020202020204" pitchFamily="34" charset="0"/>
              <a:buChar char="•"/>
            </a:pPr>
            <a:r>
              <a:rPr lang="en-US" sz="900" b="1">
                <a:solidFill>
                  <a:srgbClr val="52A496"/>
                </a:solidFill>
                <a:latin typeface="+mn-lt"/>
              </a:rPr>
              <a:t>KP / Microsoft alignment: Azure functions is part of serverless compute and PHI,PII data currently cannot be processed through it, due to security requirements of requiring on KP VNET.  </a:t>
            </a:r>
          </a:p>
          <a:p>
            <a:pPr marL="171450" indent="-171450">
              <a:buFont typeface="Arial" panose="020B0604020202020204" pitchFamily="34" charset="0"/>
              <a:buChar char="•"/>
            </a:pPr>
            <a:r>
              <a:rPr lang="en-US" sz="900" b="1">
                <a:solidFill>
                  <a:srgbClr val="52A496"/>
                </a:solidFill>
                <a:latin typeface="+mn-lt"/>
              </a:rPr>
              <a:t>Will explore further as Azure Functions and Event Grid fall under KP Unmanaged scenario which will require KP specific security hardening</a:t>
            </a:r>
          </a:p>
        </p:txBody>
      </p:sp>
      <p:sp>
        <p:nvSpPr>
          <p:cNvPr id="109" name="Oval 108">
            <a:extLst>
              <a:ext uri="{FF2B5EF4-FFF2-40B4-BE49-F238E27FC236}">
                <a16:creationId xmlns:a16="http://schemas.microsoft.com/office/drawing/2014/main" id="{78422AE2-6941-47B4-8DD5-D7B4ED62C5CC}"/>
              </a:ext>
            </a:extLst>
          </p:cNvPr>
          <p:cNvSpPr/>
          <p:nvPr/>
        </p:nvSpPr>
        <p:spPr bwMode="auto">
          <a:xfrm>
            <a:off x="9609362" y="1013032"/>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10" name="Oval 109">
            <a:extLst>
              <a:ext uri="{FF2B5EF4-FFF2-40B4-BE49-F238E27FC236}">
                <a16:creationId xmlns:a16="http://schemas.microsoft.com/office/drawing/2014/main" id="{BBC76825-9788-48ED-A0F0-F19A21156F2B}"/>
              </a:ext>
            </a:extLst>
          </p:cNvPr>
          <p:cNvSpPr/>
          <p:nvPr/>
        </p:nvSpPr>
        <p:spPr bwMode="auto">
          <a:xfrm>
            <a:off x="9589174" y="1604757"/>
            <a:ext cx="154964"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2</a:t>
            </a:r>
            <a:endParaRPr kumimoji="0" lang="en-US" sz="800" b="0" i="0" u="none" strike="noStrike" cap="none" normalizeH="0" baseline="0">
              <a:ln>
                <a:noFill/>
              </a:ln>
              <a:solidFill>
                <a:schemeClr val="tx1"/>
              </a:solidFill>
              <a:effectLst/>
              <a:latin typeface="+mn-lt"/>
              <a:cs typeface="Arial" charset="0"/>
            </a:endParaRPr>
          </a:p>
        </p:txBody>
      </p:sp>
      <p:sp>
        <p:nvSpPr>
          <p:cNvPr id="111" name="Oval 110">
            <a:extLst>
              <a:ext uri="{FF2B5EF4-FFF2-40B4-BE49-F238E27FC236}">
                <a16:creationId xmlns:a16="http://schemas.microsoft.com/office/drawing/2014/main" id="{39ABD3DF-F882-4293-AB9F-017A0F1B77DC}"/>
              </a:ext>
            </a:extLst>
          </p:cNvPr>
          <p:cNvSpPr/>
          <p:nvPr/>
        </p:nvSpPr>
        <p:spPr bwMode="auto">
          <a:xfrm>
            <a:off x="9584016" y="2564275"/>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3</a:t>
            </a:r>
            <a:endParaRPr kumimoji="0" lang="en-US" sz="800" b="0" i="0" u="none" strike="noStrike" cap="none" normalizeH="0" baseline="0">
              <a:ln>
                <a:noFill/>
              </a:ln>
              <a:solidFill>
                <a:schemeClr val="tx1"/>
              </a:solidFill>
              <a:effectLst/>
              <a:latin typeface="+mn-lt"/>
              <a:cs typeface="Arial" charset="0"/>
            </a:endParaRPr>
          </a:p>
        </p:txBody>
      </p:sp>
      <p:sp>
        <p:nvSpPr>
          <p:cNvPr id="119" name="TextBox 118">
            <a:extLst>
              <a:ext uri="{FF2B5EF4-FFF2-40B4-BE49-F238E27FC236}">
                <a16:creationId xmlns:a16="http://schemas.microsoft.com/office/drawing/2014/main" id="{31694593-CEFE-43A9-A427-C9631D1523B7}"/>
              </a:ext>
            </a:extLst>
          </p:cNvPr>
          <p:cNvSpPr txBox="1"/>
          <p:nvPr/>
        </p:nvSpPr>
        <p:spPr>
          <a:xfrm>
            <a:off x="2907636" y="4160125"/>
            <a:ext cx="376614" cy="124296"/>
          </a:xfrm>
          <a:prstGeom prst="rect">
            <a:avLst/>
          </a:prstGeom>
          <a:noFill/>
        </p:spPr>
        <p:txBody>
          <a:bodyPr wrap="square" lIns="0" tIns="0" rIns="0" bIns="0" rtlCol="0">
            <a:spAutoFit/>
          </a:bodyPr>
          <a:lstStyle/>
          <a:p>
            <a:r>
              <a:rPr lang="en-US" sz="800">
                <a:latin typeface="+mn-lt"/>
              </a:rPr>
              <a:t>Trigger</a:t>
            </a:r>
          </a:p>
        </p:txBody>
      </p:sp>
      <p:sp>
        <p:nvSpPr>
          <p:cNvPr id="120" name="Rectangle 119">
            <a:extLst>
              <a:ext uri="{FF2B5EF4-FFF2-40B4-BE49-F238E27FC236}">
                <a16:creationId xmlns:a16="http://schemas.microsoft.com/office/drawing/2014/main" id="{97E7478D-EF33-4604-9CD6-D362E02B4146}"/>
              </a:ext>
            </a:extLst>
          </p:cNvPr>
          <p:cNvSpPr/>
          <p:nvPr/>
        </p:nvSpPr>
        <p:spPr bwMode="auto">
          <a:xfrm>
            <a:off x="6338658" y="2271675"/>
            <a:ext cx="1179096"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21" name="TextBox 120">
            <a:extLst>
              <a:ext uri="{FF2B5EF4-FFF2-40B4-BE49-F238E27FC236}">
                <a16:creationId xmlns:a16="http://schemas.microsoft.com/office/drawing/2014/main" id="{EA62A651-9A3D-43DB-BB05-AC4E2B383931}"/>
              </a:ext>
            </a:extLst>
          </p:cNvPr>
          <p:cNvSpPr txBox="1"/>
          <p:nvPr/>
        </p:nvSpPr>
        <p:spPr>
          <a:xfrm>
            <a:off x="6744671" y="2283792"/>
            <a:ext cx="485851" cy="123111"/>
          </a:xfrm>
          <a:prstGeom prst="rect">
            <a:avLst/>
          </a:prstGeom>
          <a:noFill/>
        </p:spPr>
        <p:txBody>
          <a:bodyPr wrap="square" lIns="0" tIns="0" rIns="0" bIns="0" rtlCol="0">
            <a:spAutoFit/>
          </a:bodyPr>
          <a:lstStyle/>
          <a:p>
            <a:r>
              <a:rPr lang="en-US" sz="800">
                <a:latin typeface="+mn-lt"/>
              </a:rPr>
              <a:t>Compute</a:t>
            </a:r>
          </a:p>
        </p:txBody>
      </p:sp>
      <p:sp>
        <p:nvSpPr>
          <p:cNvPr id="123" name="Rectangle 122">
            <a:extLst>
              <a:ext uri="{FF2B5EF4-FFF2-40B4-BE49-F238E27FC236}">
                <a16:creationId xmlns:a16="http://schemas.microsoft.com/office/drawing/2014/main" id="{1BC682E1-0462-4292-A315-A13B7FCBDC5A}"/>
              </a:ext>
            </a:extLst>
          </p:cNvPr>
          <p:cNvSpPr/>
          <p:nvPr/>
        </p:nvSpPr>
        <p:spPr bwMode="auto">
          <a:xfrm>
            <a:off x="6398665" y="2448240"/>
            <a:ext cx="956748"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026" name="Picture 2" descr="Image result for azure batch logo">
            <a:extLst>
              <a:ext uri="{FF2B5EF4-FFF2-40B4-BE49-F238E27FC236}">
                <a16:creationId xmlns:a16="http://schemas.microsoft.com/office/drawing/2014/main" id="{1A47022C-4061-4B37-A2EB-3448C18DE461}"/>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713736" y="2552440"/>
            <a:ext cx="324436" cy="324436"/>
          </a:xfrm>
          <a:prstGeom prst="rect">
            <a:avLst/>
          </a:prstGeom>
          <a:noFill/>
          <a:extLst>
            <a:ext uri="{909E8E84-426E-40DD-AFC4-6F175D3DCCD1}">
              <a14:hiddenFill xmlns:a14="http://schemas.microsoft.com/office/drawing/2010/main">
                <a:solidFill>
                  <a:srgbClr val="FFFFFF"/>
                </a:solidFill>
              </a14:hiddenFill>
            </a:ext>
          </a:extLst>
        </p:spPr>
      </p:pic>
      <p:sp>
        <p:nvSpPr>
          <p:cNvPr id="124" name="TextBox 123">
            <a:extLst>
              <a:ext uri="{FF2B5EF4-FFF2-40B4-BE49-F238E27FC236}">
                <a16:creationId xmlns:a16="http://schemas.microsoft.com/office/drawing/2014/main" id="{FBED8E28-04B8-4F62-8E46-B51B354CC040}"/>
              </a:ext>
            </a:extLst>
          </p:cNvPr>
          <p:cNvSpPr txBox="1"/>
          <p:nvPr/>
        </p:nvSpPr>
        <p:spPr>
          <a:xfrm>
            <a:off x="6431842" y="2892196"/>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800">
                <a:solidFill>
                  <a:prstClr val="black"/>
                </a:solidFill>
                <a:latin typeface="Calibri"/>
              </a:rPr>
              <a:t>Azure Batch</a:t>
            </a:r>
            <a:endParaRPr kumimoji="0" lang="en-US" sz="800" b="0" i="0" u="none" strike="noStrike" kern="1200" cap="none" spc="0" normalizeH="0" baseline="0" noProof="0">
              <a:ln>
                <a:noFill/>
              </a:ln>
              <a:solidFill>
                <a:prstClr val="black"/>
              </a:solidFill>
              <a:effectLst/>
              <a:uLnTx/>
              <a:uFillTx/>
              <a:latin typeface="Calibri"/>
              <a:ea typeface="+mn-ea"/>
              <a:cs typeface="+mn-cs"/>
            </a:endParaRPr>
          </a:p>
        </p:txBody>
      </p:sp>
      <p:sp>
        <p:nvSpPr>
          <p:cNvPr id="125" name="Rectangle 124">
            <a:extLst>
              <a:ext uri="{FF2B5EF4-FFF2-40B4-BE49-F238E27FC236}">
                <a16:creationId xmlns:a16="http://schemas.microsoft.com/office/drawing/2014/main" id="{A0CA865D-0D8E-4332-94A4-910E50592B59}"/>
              </a:ext>
            </a:extLst>
          </p:cNvPr>
          <p:cNvSpPr/>
          <p:nvPr/>
        </p:nvSpPr>
        <p:spPr bwMode="auto">
          <a:xfrm>
            <a:off x="8567473" y="4279970"/>
            <a:ext cx="769718" cy="6197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27" name="TextBox 126">
            <a:extLst>
              <a:ext uri="{FF2B5EF4-FFF2-40B4-BE49-F238E27FC236}">
                <a16:creationId xmlns:a16="http://schemas.microsoft.com/office/drawing/2014/main" id="{7A97A2D0-A1DD-4ABF-B368-9E179A337F11}"/>
              </a:ext>
            </a:extLst>
          </p:cNvPr>
          <p:cNvSpPr txBox="1"/>
          <p:nvPr/>
        </p:nvSpPr>
        <p:spPr>
          <a:xfrm>
            <a:off x="8574206" y="4754793"/>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Azure Redis Cache</a:t>
            </a:r>
          </a:p>
        </p:txBody>
      </p:sp>
      <p:pic>
        <p:nvPicPr>
          <p:cNvPr id="1030" name="Picture 6" descr="Image result for azure redis cache logo">
            <a:extLst>
              <a:ext uri="{FF2B5EF4-FFF2-40B4-BE49-F238E27FC236}">
                <a16:creationId xmlns:a16="http://schemas.microsoft.com/office/drawing/2014/main" id="{8935C3B4-8EF0-4C67-95B2-C6DDEA011E0A}"/>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8733957" y="4380942"/>
            <a:ext cx="420051" cy="35782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azure data factory logo">
            <a:extLst>
              <a:ext uri="{FF2B5EF4-FFF2-40B4-BE49-F238E27FC236}">
                <a16:creationId xmlns:a16="http://schemas.microsoft.com/office/drawing/2014/main" id="{BEC99AF7-6DB9-4A57-A9AB-E810E8A57B5F}"/>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244186" y="3573945"/>
            <a:ext cx="305829" cy="305829"/>
          </a:xfrm>
          <a:prstGeom prst="rect">
            <a:avLst/>
          </a:prstGeom>
          <a:noFill/>
          <a:extLst>
            <a:ext uri="{909E8E84-426E-40DD-AFC4-6F175D3DCCD1}">
              <a14:hiddenFill xmlns:a14="http://schemas.microsoft.com/office/drawing/2010/main">
                <a:solidFill>
                  <a:srgbClr val="FFFFFF"/>
                </a:solidFill>
              </a14:hiddenFill>
            </a:ext>
          </a:extLst>
        </p:spPr>
      </p:pic>
      <p:sp>
        <p:nvSpPr>
          <p:cNvPr id="130" name="Rectangle 129">
            <a:extLst>
              <a:ext uri="{FF2B5EF4-FFF2-40B4-BE49-F238E27FC236}">
                <a16:creationId xmlns:a16="http://schemas.microsoft.com/office/drawing/2014/main" id="{BD9D80DA-DF38-4FA3-BE7D-9176741D14CA}"/>
              </a:ext>
            </a:extLst>
          </p:cNvPr>
          <p:cNvSpPr/>
          <p:nvPr/>
        </p:nvSpPr>
        <p:spPr bwMode="auto">
          <a:xfrm>
            <a:off x="7569479" y="2271674"/>
            <a:ext cx="1179096"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31" name="TextBox 130">
            <a:extLst>
              <a:ext uri="{FF2B5EF4-FFF2-40B4-BE49-F238E27FC236}">
                <a16:creationId xmlns:a16="http://schemas.microsoft.com/office/drawing/2014/main" id="{901C1DE0-3368-40C7-ACB0-3D7DAB009AAC}"/>
              </a:ext>
            </a:extLst>
          </p:cNvPr>
          <p:cNvSpPr txBox="1"/>
          <p:nvPr/>
        </p:nvSpPr>
        <p:spPr>
          <a:xfrm>
            <a:off x="7916101" y="2284841"/>
            <a:ext cx="485851" cy="123111"/>
          </a:xfrm>
          <a:prstGeom prst="rect">
            <a:avLst/>
          </a:prstGeom>
          <a:noFill/>
        </p:spPr>
        <p:txBody>
          <a:bodyPr wrap="square" lIns="0" tIns="0" rIns="0" bIns="0" rtlCol="0">
            <a:spAutoFit/>
          </a:bodyPr>
          <a:lstStyle/>
          <a:p>
            <a:r>
              <a:rPr lang="en-US" sz="800">
                <a:latin typeface="+mn-lt"/>
              </a:rPr>
              <a:t>Others</a:t>
            </a:r>
          </a:p>
        </p:txBody>
      </p:sp>
      <p:sp>
        <p:nvSpPr>
          <p:cNvPr id="132" name="Rectangle 131">
            <a:extLst>
              <a:ext uri="{FF2B5EF4-FFF2-40B4-BE49-F238E27FC236}">
                <a16:creationId xmlns:a16="http://schemas.microsoft.com/office/drawing/2014/main" id="{E1303514-FE6C-4EAA-AD9C-06989FBFCDC7}"/>
              </a:ext>
            </a:extLst>
          </p:cNvPr>
          <p:cNvSpPr/>
          <p:nvPr/>
        </p:nvSpPr>
        <p:spPr bwMode="auto">
          <a:xfrm>
            <a:off x="7665858" y="2448240"/>
            <a:ext cx="956748"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034" name="Picture 10" descr="Image result for azure event hub logo">
            <a:extLst>
              <a:ext uri="{FF2B5EF4-FFF2-40B4-BE49-F238E27FC236}">
                <a16:creationId xmlns:a16="http://schemas.microsoft.com/office/drawing/2014/main" id="{583F5CF8-23A9-43ED-A5B4-E507598FF2A1}"/>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7963091" y="2597710"/>
            <a:ext cx="306749" cy="313658"/>
          </a:xfrm>
          <a:prstGeom prst="rect">
            <a:avLst/>
          </a:prstGeom>
          <a:noFill/>
          <a:extLst>
            <a:ext uri="{909E8E84-426E-40DD-AFC4-6F175D3DCCD1}">
              <a14:hiddenFill xmlns:a14="http://schemas.microsoft.com/office/drawing/2010/main">
                <a:solidFill>
                  <a:srgbClr val="FFFFFF"/>
                </a:solidFill>
              </a14:hiddenFill>
            </a:ext>
          </a:extLst>
        </p:spPr>
      </p:pic>
      <p:sp>
        <p:nvSpPr>
          <p:cNvPr id="136" name="TextBox 135">
            <a:extLst>
              <a:ext uri="{FF2B5EF4-FFF2-40B4-BE49-F238E27FC236}">
                <a16:creationId xmlns:a16="http://schemas.microsoft.com/office/drawing/2014/main" id="{C2612160-565C-4618-9347-C67050BCF934}"/>
              </a:ext>
            </a:extLst>
          </p:cNvPr>
          <p:cNvSpPr txBox="1"/>
          <p:nvPr/>
        </p:nvSpPr>
        <p:spPr>
          <a:xfrm>
            <a:off x="7747662" y="2946795"/>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800">
                <a:solidFill>
                  <a:prstClr val="black"/>
                </a:solidFill>
                <a:latin typeface="Calibri"/>
              </a:rPr>
              <a:t>Event Hub</a:t>
            </a:r>
            <a:endParaRPr kumimoji="0" lang="en-US" sz="800" b="0" i="0" u="none" strike="noStrike" kern="1200" cap="none" spc="0" normalizeH="0" baseline="0" noProof="0">
              <a:ln>
                <a:noFill/>
              </a:ln>
              <a:solidFill>
                <a:prstClr val="black"/>
              </a:solidFill>
              <a:effectLst/>
              <a:uLnTx/>
              <a:uFillTx/>
              <a:latin typeface="Calibri"/>
              <a:ea typeface="+mn-ea"/>
              <a:cs typeface="+mn-cs"/>
            </a:endParaRPr>
          </a:p>
        </p:txBody>
      </p:sp>
      <p:sp>
        <p:nvSpPr>
          <p:cNvPr id="138" name="Rectangle 137">
            <a:extLst>
              <a:ext uri="{FF2B5EF4-FFF2-40B4-BE49-F238E27FC236}">
                <a16:creationId xmlns:a16="http://schemas.microsoft.com/office/drawing/2014/main" id="{0AACD515-0D30-4A54-8CA2-F3433AC08827}"/>
              </a:ext>
            </a:extLst>
          </p:cNvPr>
          <p:cNvSpPr/>
          <p:nvPr/>
        </p:nvSpPr>
        <p:spPr bwMode="auto">
          <a:xfrm>
            <a:off x="388010" y="5398228"/>
            <a:ext cx="647626" cy="3181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Event Source </a:t>
            </a:r>
          </a:p>
        </p:txBody>
      </p:sp>
      <p:cxnSp>
        <p:nvCxnSpPr>
          <p:cNvPr id="139" name="Straight Connector 216">
            <a:extLst>
              <a:ext uri="{FF2B5EF4-FFF2-40B4-BE49-F238E27FC236}">
                <a16:creationId xmlns:a16="http://schemas.microsoft.com/office/drawing/2014/main" id="{44E33704-940A-4583-AADE-E9C8FBE46258}"/>
              </a:ext>
            </a:extLst>
          </p:cNvPr>
          <p:cNvCxnSpPr>
            <a:cxnSpLocks/>
          </p:cNvCxnSpPr>
          <p:nvPr/>
        </p:nvCxnSpPr>
        <p:spPr bwMode="auto">
          <a:xfrm>
            <a:off x="1905638" y="5579839"/>
            <a:ext cx="338758" cy="1786"/>
          </a:xfrm>
          <a:prstGeom prst="bentConnector3">
            <a:avLst>
              <a:gd name="adj1" fmla="val 50000"/>
            </a:avLst>
          </a:prstGeom>
          <a:noFill/>
          <a:ln w="19050" algn="ctr">
            <a:solidFill>
              <a:schemeClr val="tx2">
                <a:lumMod val="60000"/>
                <a:lumOff val="40000"/>
              </a:schemeClr>
            </a:solidFill>
            <a:round/>
            <a:headEnd type="oval" w="med" len="med"/>
            <a:tailEnd type="triangle"/>
          </a:ln>
        </p:spPr>
      </p:cxnSp>
      <p:sp>
        <p:nvSpPr>
          <p:cNvPr id="157" name="Rectangle 156">
            <a:extLst>
              <a:ext uri="{FF2B5EF4-FFF2-40B4-BE49-F238E27FC236}">
                <a16:creationId xmlns:a16="http://schemas.microsoft.com/office/drawing/2014/main" id="{9522C789-CDA8-4838-B072-4F39ADE09927}"/>
              </a:ext>
            </a:extLst>
          </p:cNvPr>
          <p:cNvSpPr/>
          <p:nvPr/>
        </p:nvSpPr>
        <p:spPr bwMode="auto">
          <a:xfrm>
            <a:off x="7768121" y="5859945"/>
            <a:ext cx="620085" cy="27168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55" name="TextBox 154">
            <a:extLst>
              <a:ext uri="{FF2B5EF4-FFF2-40B4-BE49-F238E27FC236}">
                <a16:creationId xmlns:a16="http://schemas.microsoft.com/office/drawing/2014/main" id="{3AAC8AD4-EE36-4763-BC64-BD3C97612AD4}"/>
              </a:ext>
            </a:extLst>
          </p:cNvPr>
          <p:cNvSpPr txBox="1"/>
          <p:nvPr/>
        </p:nvSpPr>
        <p:spPr>
          <a:xfrm>
            <a:off x="7935235" y="6103269"/>
            <a:ext cx="339851"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Hive</a:t>
            </a:r>
          </a:p>
        </p:txBody>
      </p:sp>
      <p:pic>
        <p:nvPicPr>
          <p:cNvPr id="156" name="Picture 155">
            <a:extLst>
              <a:ext uri="{FF2B5EF4-FFF2-40B4-BE49-F238E27FC236}">
                <a16:creationId xmlns:a16="http://schemas.microsoft.com/office/drawing/2014/main" id="{BC7C45B7-BBD7-45B1-8C53-87B191FEE7D0}"/>
              </a:ext>
            </a:extLst>
          </p:cNvPr>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7799893" y="5802772"/>
            <a:ext cx="588313" cy="330513"/>
          </a:xfrm>
          <a:prstGeom prst="rect">
            <a:avLst/>
          </a:prstGeom>
        </p:spPr>
      </p:pic>
      <p:sp>
        <p:nvSpPr>
          <p:cNvPr id="126" name="Oval 125">
            <a:extLst>
              <a:ext uri="{FF2B5EF4-FFF2-40B4-BE49-F238E27FC236}">
                <a16:creationId xmlns:a16="http://schemas.microsoft.com/office/drawing/2014/main" id="{BC66B2CC-33E5-49A5-BAF0-E45E9CF0820D}"/>
              </a:ext>
            </a:extLst>
          </p:cNvPr>
          <p:cNvSpPr/>
          <p:nvPr/>
        </p:nvSpPr>
        <p:spPr bwMode="auto">
          <a:xfrm>
            <a:off x="2229482" y="5499387"/>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3</a:t>
            </a:r>
            <a:endParaRPr kumimoji="0" lang="en-US" sz="800" b="0" i="0" u="none" strike="noStrike" cap="none" normalizeH="0" baseline="0">
              <a:ln>
                <a:noFill/>
              </a:ln>
              <a:solidFill>
                <a:schemeClr val="tx1"/>
              </a:solidFill>
              <a:effectLst/>
              <a:latin typeface="+mn-lt"/>
              <a:cs typeface="Arial" charset="0"/>
            </a:endParaRPr>
          </a:p>
        </p:txBody>
      </p:sp>
      <p:cxnSp>
        <p:nvCxnSpPr>
          <p:cNvPr id="115" name="Straight Connector 114">
            <a:extLst>
              <a:ext uri="{FF2B5EF4-FFF2-40B4-BE49-F238E27FC236}">
                <a16:creationId xmlns:a16="http://schemas.microsoft.com/office/drawing/2014/main" id="{8A925EA3-A433-438F-B17D-579C24F22A06}"/>
              </a:ext>
            </a:extLst>
          </p:cNvPr>
          <p:cNvCxnSpPr>
            <a:cxnSpLocks/>
          </p:cNvCxnSpPr>
          <p:nvPr/>
        </p:nvCxnSpPr>
        <p:spPr bwMode="auto">
          <a:xfrm flipV="1">
            <a:off x="1532903" y="3180758"/>
            <a:ext cx="0" cy="418341"/>
          </a:xfrm>
          <a:prstGeom prst="line">
            <a:avLst/>
          </a:prstGeom>
          <a:noFill/>
          <a:ln w="19050" algn="ctr">
            <a:solidFill>
              <a:schemeClr val="tx2">
                <a:lumMod val="60000"/>
                <a:lumOff val="40000"/>
              </a:schemeClr>
            </a:solidFill>
            <a:round/>
            <a:headEnd type="oval" w="med" len="med"/>
            <a:tailEnd type="triangle"/>
          </a:ln>
        </p:spPr>
      </p:cxnSp>
      <p:sp>
        <p:nvSpPr>
          <p:cNvPr id="133" name="Oval 132">
            <a:extLst>
              <a:ext uri="{FF2B5EF4-FFF2-40B4-BE49-F238E27FC236}">
                <a16:creationId xmlns:a16="http://schemas.microsoft.com/office/drawing/2014/main" id="{E271C149-22BA-4F81-86DE-273D6D6F6EF8}"/>
              </a:ext>
            </a:extLst>
          </p:cNvPr>
          <p:cNvSpPr/>
          <p:nvPr/>
        </p:nvSpPr>
        <p:spPr bwMode="auto">
          <a:xfrm>
            <a:off x="1557670" y="3291853"/>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2</a:t>
            </a:r>
            <a:endParaRPr kumimoji="0" lang="en-US" sz="800" b="0" i="0" u="none" strike="noStrike" cap="none" normalizeH="0" baseline="0">
              <a:ln>
                <a:noFill/>
              </a:ln>
              <a:solidFill>
                <a:schemeClr val="tx1"/>
              </a:solidFill>
              <a:effectLst/>
              <a:latin typeface="+mn-lt"/>
              <a:cs typeface="Arial" charset="0"/>
            </a:endParaRPr>
          </a:p>
        </p:txBody>
      </p:sp>
      <p:pic>
        <p:nvPicPr>
          <p:cNvPr id="9" name="Picture 8">
            <a:extLst>
              <a:ext uri="{FF2B5EF4-FFF2-40B4-BE49-F238E27FC236}">
                <a16:creationId xmlns:a16="http://schemas.microsoft.com/office/drawing/2014/main" id="{D4170050-8CE0-4CE4-91B0-660C9A3DE29A}"/>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6465168" y="3481474"/>
            <a:ext cx="951921" cy="555288"/>
          </a:xfrm>
          <a:prstGeom prst="rect">
            <a:avLst/>
          </a:prstGeom>
        </p:spPr>
      </p:pic>
      <p:sp>
        <p:nvSpPr>
          <p:cNvPr id="134" name="Rectangle 133">
            <a:extLst>
              <a:ext uri="{FF2B5EF4-FFF2-40B4-BE49-F238E27FC236}">
                <a16:creationId xmlns:a16="http://schemas.microsoft.com/office/drawing/2014/main" id="{5B22F642-DF08-4653-AFF4-53BA43BA05D6}"/>
              </a:ext>
            </a:extLst>
          </p:cNvPr>
          <p:cNvSpPr/>
          <p:nvPr/>
        </p:nvSpPr>
        <p:spPr bwMode="auto">
          <a:xfrm>
            <a:off x="4276975" y="3312299"/>
            <a:ext cx="1275421" cy="179376"/>
          </a:xfrm>
          <a:prstGeom prst="rect">
            <a:avLst/>
          </a:prstGeom>
          <a:ln w="9525">
            <a:no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FF0000"/>
                </a:solidFill>
                <a:effectLst/>
                <a:highlight>
                  <a:srgbClr val="FFFF00"/>
                </a:highlight>
                <a:uLnTx/>
                <a:uFillTx/>
                <a:latin typeface="Calibri"/>
                <a:ea typeface="+mn-ea"/>
                <a:cs typeface="Arial" charset="0"/>
              </a:rPr>
              <a:t>Insert ADF Toolkit Icon</a:t>
            </a:r>
          </a:p>
        </p:txBody>
      </p:sp>
      <p:cxnSp>
        <p:nvCxnSpPr>
          <p:cNvPr id="135" name="Straight Connector 216">
            <a:extLst>
              <a:ext uri="{FF2B5EF4-FFF2-40B4-BE49-F238E27FC236}">
                <a16:creationId xmlns:a16="http://schemas.microsoft.com/office/drawing/2014/main" id="{B3CC0086-620F-488F-A893-E81D404ED39A}"/>
              </a:ext>
            </a:extLst>
          </p:cNvPr>
          <p:cNvCxnSpPr>
            <a:cxnSpLocks/>
          </p:cNvCxnSpPr>
          <p:nvPr/>
        </p:nvCxnSpPr>
        <p:spPr bwMode="auto">
          <a:xfrm>
            <a:off x="5631904" y="4972743"/>
            <a:ext cx="833264" cy="502395"/>
          </a:xfrm>
          <a:prstGeom prst="bentConnector3">
            <a:avLst>
              <a:gd name="adj1" fmla="val 730"/>
            </a:avLst>
          </a:prstGeom>
          <a:noFill/>
          <a:ln w="19050" algn="ctr">
            <a:solidFill>
              <a:schemeClr val="tx2">
                <a:lumMod val="60000"/>
                <a:lumOff val="40000"/>
              </a:schemeClr>
            </a:solidFill>
            <a:round/>
            <a:headEnd type="oval" w="med" len="med"/>
            <a:tailEnd type="triangle"/>
          </a:ln>
        </p:spPr>
      </p:cxnSp>
      <p:cxnSp>
        <p:nvCxnSpPr>
          <p:cNvPr id="18" name="Connector: Elbow 17">
            <a:extLst>
              <a:ext uri="{FF2B5EF4-FFF2-40B4-BE49-F238E27FC236}">
                <a16:creationId xmlns:a16="http://schemas.microsoft.com/office/drawing/2014/main" id="{E0697C49-7F8C-4A73-A67B-C72F05666EEE}"/>
              </a:ext>
            </a:extLst>
          </p:cNvPr>
          <p:cNvCxnSpPr>
            <a:stCxn id="132" idx="2"/>
            <a:endCxn id="181" idx="0"/>
          </p:cNvCxnSpPr>
          <p:nvPr/>
        </p:nvCxnSpPr>
        <p:spPr bwMode="auto">
          <a:xfrm rot="5400000">
            <a:off x="6749252" y="2153301"/>
            <a:ext cx="454309" cy="2335653"/>
          </a:xfrm>
          <a:prstGeom prst="bentConnector3">
            <a:avLst/>
          </a:prstGeom>
          <a:noFill/>
          <a:ln w="19050" algn="ctr">
            <a:solidFill>
              <a:schemeClr val="tx2">
                <a:lumMod val="60000"/>
                <a:lumOff val="40000"/>
              </a:schemeClr>
            </a:solidFill>
            <a:prstDash val="sysDash"/>
            <a:round/>
            <a:headEnd type="oval" w="med" len="med"/>
            <a:tailEnd type="triangle"/>
          </a:ln>
        </p:spPr>
      </p:cxnSp>
      <p:sp>
        <p:nvSpPr>
          <p:cNvPr id="140" name="Rectangle 139">
            <a:extLst>
              <a:ext uri="{FF2B5EF4-FFF2-40B4-BE49-F238E27FC236}">
                <a16:creationId xmlns:a16="http://schemas.microsoft.com/office/drawing/2014/main" id="{AFB3A5DA-513A-486A-A394-6744CF884997}"/>
              </a:ext>
            </a:extLst>
          </p:cNvPr>
          <p:cNvSpPr/>
          <p:nvPr/>
        </p:nvSpPr>
        <p:spPr bwMode="auto">
          <a:xfrm>
            <a:off x="1072033" y="5395953"/>
            <a:ext cx="697551" cy="3181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800">
                <a:solidFill>
                  <a:prstClr val="black"/>
                </a:solidFill>
                <a:latin typeface="Calibri"/>
                <a:cs typeface="Arial" charset="0"/>
              </a:rPr>
              <a:t>API</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Ga</a:t>
            </a:r>
            <a:r>
              <a:rPr lang="en-US" sz="800" err="1">
                <a:solidFill>
                  <a:prstClr val="black"/>
                </a:solidFill>
                <a:latin typeface="Calibri"/>
                <a:cs typeface="Arial" charset="0"/>
              </a:rPr>
              <a:t>teway</a:t>
            </a: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cxnSp>
        <p:nvCxnSpPr>
          <p:cNvPr id="107" name="Straight Connector 216">
            <a:extLst>
              <a:ext uri="{FF2B5EF4-FFF2-40B4-BE49-F238E27FC236}">
                <a16:creationId xmlns:a16="http://schemas.microsoft.com/office/drawing/2014/main" id="{54F9812A-B3D7-E14F-B55C-E2ED5D9B3EF0}"/>
              </a:ext>
            </a:extLst>
          </p:cNvPr>
          <p:cNvCxnSpPr>
            <a:cxnSpLocks/>
          </p:cNvCxnSpPr>
          <p:nvPr/>
        </p:nvCxnSpPr>
        <p:spPr bwMode="auto">
          <a:xfrm rot="5400000">
            <a:off x="8130566" y="2219216"/>
            <a:ext cx="451567" cy="949"/>
          </a:xfrm>
          <a:prstGeom prst="bentConnector3">
            <a:avLst>
              <a:gd name="adj1" fmla="val 50000"/>
            </a:avLst>
          </a:prstGeom>
          <a:noFill/>
          <a:ln w="19050" algn="ctr">
            <a:solidFill>
              <a:schemeClr val="tx2">
                <a:lumMod val="60000"/>
                <a:lumOff val="40000"/>
              </a:schemeClr>
            </a:solidFill>
            <a:round/>
            <a:headEnd type="oval" w="med" len="med"/>
            <a:tailEnd type="triangle"/>
          </a:ln>
        </p:spPr>
      </p:cxnSp>
      <p:sp>
        <p:nvSpPr>
          <p:cNvPr id="6" name="Title 5">
            <a:extLst>
              <a:ext uri="{FF2B5EF4-FFF2-40B4-BE49-F238E27FC236}">
                <a16:creationId xmlns:a16="http://schemas.microsoft.com/office/drawing/2014/main" id="{006D5E67-6840-4370-A8F6-E0CEF9279498}"/>
              </a:ext>
            </a:extLst>
          </p:cNvPr>
          <p:cNvSpPr>
            <a:spLocks noGrp="1"/>
          </p:cNvSpPr>
          <p:nvPr>
            <p:ph type="title"/>
          </p:nvPr>
        </p:nvSpPr>
        <p:spPr>
          <a:solidFill>
            <a:schemeClr val="accent3">
              <a:lumMod val="75000"/>
            </a:schemeClr>
          </a:solidFill>
        </p:spPr>
        <p:txBody>
          <a:bodyPr>
            <a:normAutofit/>
          </a:bodyPr>
          <a:lstStyle/>
          <a:p>
            <a:r>
              <a:rPr lang="en-US"/>
              <a:t>Future State Pattern – Data Ingest and Staging</a:t>
            </a:r>
          </a:p>
        </p:txBody>
      </p:sp>
      <p:sp>
        <p:nvSpPr>
          <p:cNvPr id="108" name="Footer Placeholder 3">
            <a:extLst>
              <a:ext uri="{FF2B5EF4-FFF2-40B4-BE49-F238E27FC236}">
                <a16:creationId xmlns:a16="http://schemas.microsoft.com/office/drawing/2014/main" id="{16A47F02-1A76-4C42-8BE2-9CB9E22B2FDA}"/>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35398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1A38A12-A35F-0649-BB1B-A690044D89C4}"/>
              </a:ext>
            </a:extLst>
          </p:cNvPr>
          <p:cNvSpPr/>
          <p:nvPr/>
        </p:nvSpPr>
        <p:spPr>
          <a:xfrm>
            <a:off x="238141" y="733718"/>
            <a:ext cx="11729749" cy="5705182"/>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198" name="TextBox 197">
            <a:extLst>
              <a:ext uri="{FF2B5EF4-FFF2-40B4-BE49-F238E27FC236}">
                <a16:creationId xmlns:a16="http://schemas.microsoft.com/office/drawing/2014/main" id="{16FB2CDC-B279-4F1F-BDE4-C758B1B528B0}"/>
              </a:ext>
            </a:extLst>
          </p:cNvPr>
          <p:cNvSpPr txBox="1"/>
          <p:nvPr/>
        </p:nvSpPr>
        <p:spPr>
          <a:xfrm>
            <a:off x="9456817" y="5130850"/>
            <a:ext cx="2511073" cy="1308050"/>
          </a:xfrm>
          <a:prstGeom prst="rect">
            <a:avLst/>
          </a:prstGeom>
          <a:noFill/>
        </p:spPr>
        <p:txBody>
          <a:bodyPr wrap="square" lIns="0" tIns="0" rIns="0" bIns="0" rtlCol="0">
            <a:spAutoFit/>
          </a:bodyPr>
          <a:lstStyle>
            <a:defPPr>
              <a:defRPr lang="en-US"/>
            </a:defPPr>
            <a:lvl1pPr>
              <a:defRPr sz="1200" b="1">
                <a:solidFill>
                  <a:srgbClr val="52A496"/>
                </a:solidFill>
                <a:latin typeface="+mn-lt"/>
              </a:defRPr>
            </a:lvl1pPr>
          </a:lstStyle>
          <a:p>
            <a:r>
              <a:rPr lang="en-US" sz="1100"/>
              <a:t>Microsoft Feedback </a:t>
            </a:r>
          </a:p>
          <a:p>
            <a:r>
              <a:rPr lang="en-US" sz="1050"/>
              <a:t>Microsoft aligned on the usage of HDInsight Cluster workloads until Azure Databricks supports authorization using Policy management &amp; capture with Atlas (data lineage) and Ranger (data policies) features become available</a:t>
            </a:r>
          </a:p>
          <a:p>
            <a:endParaRPr lang="en-US" sz="1100"/>
          </a:p>
        </p:txBody>
      </p:sp>
      <p:sp>
        <p:nvSpPr>
          <p:cNvPr id="58" name="Rectangle 57">
            <a:extLst>
              <a:ext uri="{FF2B5EF4-FFF2-40B4-BE49-F238E27FC236}">
                <a16:creationId xmlns:a16="http://schemas.microsoft.com/office/drawing/2014/main" id="{ECD1F1CC-FE28-4F54-92DD-FF33EC2F2ABE}"/>
              </a:ext>
            </a:extLst>
          </p:cNvPr>
          <p:cNvSpPr/>
          <p:nvPr/>
        </p:nvSpPr>
        <p:spPr bwMode="auto">
          <a:xfrm>
            <a:off x="421422" y="4133529"/>
            <a:ext cx="1573417" cy="39048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Informatica BDM</a:t>
            </a:r>
          </a:p>
        </p:txBody>
      </p:sp>
      <p:pic>
        <p:nvPicPr>
          <p:cNvPr id="59" name="Picture 12" descr="Image result for informatica logo">
            <a:extLst>
              <a:ext uri="{FF2B5EF4-FFF2-40B4-BE49-F238E27FC236}">
                <a16:creationId xmlns:a16="http://schemas.microsoft.com/office/drawing/2014/main" id="{F8791EF1-CF31-449B-93B7-51712CE46BA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794" y="4142057"/>
            <a:ext cx="566465" cy="153774"/>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046544E6-D1D2-407C-8BE7-959971169024}"/>
              </a:ext>
            </a:extLst>
          </p:cNvPr>
          <p:cNvSpPr/>
          <p:nvPr/>
        </p:nvSpPr>
        <p:spPr>
          <a:xfrm>
            <a:off x="290123" y="862817"/>
            <a:ext cx="1920446" cy="5505613"/>
          </a:xfrm>
          <a:prstGeom prst="rect">
            <a:avLst/>
          </a:prstGeom>
          <a:noFill/>
          <a:ln w="19050" algn="ctr">
            <a:solidFill>
              <a:schemeClr val="tx2">
                <a:lumMod val="60000"/>
                <a:lumOff val="40000"/>
              </a:schemeClr>
            </a:solidFill>
            <a:round/>
            <a:headEnd type="oval" w="med" len="med"/>
            <a:tailEnd type="triangle"/>
          </a:ln>
        </p:spPr>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Arial" charset="0"/>
                <a:ea typeface="+mn-ea"/>
                <a:cs typeface="Arial" charset="0"/>
              </a:rPr>
              <a:t>On-premises network </a:t>
            </a:r>
          </a:p>
        </p:txBody>
      </p:sp>
      <p:pic>
        <p:nvPicPr>
          <p:cNvPr id="61" name="Picture 60">
            <a:extLst>
              <a:ext uri="{FF2B5EF4-FFF2-40B4-BE49-F238E27FC236}">
                <a16:creationId xmlns:a16="http://schemas.microsoft.com/office/drawing/2014/main" id="{73A0D70F-9C76-4099-985D-61DF89F022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885" y="1204761"/>
            <a:ext cx="1793214" cy="204939"/>
          </a:xfrm>
          <a:prstGeom prst="rect">
            <a:avLst/>
          </a:prstGeom>
        </p:spPr>
      </p:pic>
      <p:sp>
        <p:nvSpPr>
          <p:cNvPr id="124" name="Rectangle 123">
            <a:extLst>
              <a:ext uri="{FF2B5EF4-FFF2-40B4-BE49-F238E27FC236}">
                <a16:creationId xmlns:a16="http://schemas.microsoft.com/office/drawing/2014/main" id="{1F598AD5-BB70-4DBA-B4C2-4A40D20A112E}"/>
              </a:ext>
            </a:extLst>
          </p:cNvPr>
          <p:cNvSpPr/>
          <p:nvPr/>
        </p:nvSpPr>
        <p:spPr bwMode="auto">
          <a:xfrm>
            <a:off x="364157" y="2396033"/>
            <a:ext cx="1573417" cy="118359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Source Systems</a:t>
            </a:r>
          </a:p>
        </p:txBody>
      </p:sp>
      <p:grpSp>
        <p:nvGrpSpPr>
          <p:cNvPr id="125" name="Group 124">
            <a:extLst>
              <a:ext uri="{FF2B5EF4-FFF2-40B4-BE49-F238E27FC236}">
                <a16:creationId xmlns:a16="http://schemas.microsoft.com/office/drawing/2014/main" id="{66E5995E-467D-47C6-BA1A-7AA3238C52AF}"/>
              </a:ext>
            </a:extLst>
          </p:cNvPr>
          <p:cNvGrpSpPr/>
          <p:nvPr/>
        </p:nvGrpSpPr>
        <p:grpSpPr>
          <a:xfrm>
            <a:off x="1152785" y="2647810"/>
            <a:ext cx="722164" cy="857913"/>
            <a:chOff x="363885" y="2541391"/>
            <a:chExt cx="722164" cy="857913"/>
          </a:xfrm>
        </p:grpSpPr>
        <p:sp>
          <p:nvSpPr>
            <p:cNvPr id="126" name="Rectangle 125">
              <a:extLst>
                <a:ext uri="{FF2B5EF4-FFF2-40B4-BE49-F238E27FC236}">
                  <a16:creationId xmlns:a16="http://schemas.microsoft.com/office/drawing/2014/main" id="{C17C6E70-FD43-4F3F-8478-8032519F0C20}"/>
                </a:ext>
              </a:extLst>
            </p:cNvPr>
            <p:cNvSpPr/>
            <p:nvPr/>
          </p:nvSpPr>
          <p:spPr bwMode="auto">
            <a:xfrm>
              <a:off x="363885" y="2541391"/>
              <a:ext cx="722164" cy="85791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RDBMS</a:t>
              </a:r>
            </a:p>
          </p:txBody>
        </p:sp>
        <p:pic>
          <p:nvPicPr>
            <p:cNvPr id="132" name="Picture 131">
              <a:extLst>
                <a:ext uri="{FF2B5EF4-FFF2-40B4-BE49-F238E27FC236}">
                  <a16:creationId xmlns:a16="http://schemas.microsoft.com/office/drawing/2014/main" id="{0425A80C-CDA3-46DF-9C6A-5CD131AAF11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6627" y="2845715"/>
              <a:ext cx="365760" cy="365760"/>
            </a:xfrm>
            <a:prstGeom prst="rect">
              <a:avLst/>
            </a:prstGeom>
          </p:spPr>
        </p:pic>
      </p:grpSp>
      <p:grpSp>
        <p:nvGrpSpPr>
          <p:cNvPr id="133" name="Group 132">
            <a:extLst>
              <a:ext uri="{FF2B5EF4-FFF2-40B4-BE49-F238E27FC236}">
                <a16:creationId xmlns:a16="http://schemas.microsoft.com/office/drawing/2014/main" id="{C0837E54-9780-4FF7-8E55-C4E84098429F}"/>
              </a:ext>
            </a:extLst>
          </p:cNvPr>
          <p:cNvGrpSpPr/>
          <p:nvPr/>
        </p:nvGrpSpPr>
        <p:grpSpPr>
          <a:xfrm>
            <a:off x="390732" y="2656485"/>
            <a:ext cx="722164" cy="857913"/>
            <a:chOff x="-550568" y="2397666"/>
            <a:chExt cx="722164" cy="857913"/>
          </a:xfrm>
        </p:grpSpPr>
        <p:sp>
          <p:nvSpPr>
            <p:cNvPr id="138" name="Rectangle 137">
              <a:extLst>
                <a:ext uri="{FF2B5EF4-FFF2-40B4-BE49-F238E27FC236}">
                  <a16:creationId xmlns:a16="http://schemas.microsoft.com/office/drawing/2014/main" id="{115EB670-0DE0-47DF-A22A-6D0A3B0DBD38}"/>
                </a:ext>
              </a:extLst>
            </p:cNvPr>
            <p:cNvSpPr/>
            <p:nvPr/>
          </p:nvSpPr>
          <p:spPr bwMode="auto">
            <a:xfrm>
              <a:off x="-550568" y="2397666"/>
              <a:ext cx="722164" cy="85791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Other DBs</a:t>
              </a:r>
            </a:p>
          </p:txBody>
        </p:sp>
        <p:pic>
          <p:nvPicPr>
            <p:cNvPr id="141" name="Picture 140">
              <a:extLst>
                <a:ext uri="{FF2B5EF4-FFF2-40B4-BE49-F238E27FC236}">
                  <a16:creationId xmlns:a16="http://schemas.microsoft.com/office/drawing/2014/main" id="{C4177E58-DE10-4DD2-BF1F-C5E379D8146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7826" y="2701990"/>
              <a:ext cx="365760" cy="365760"/>
            </a:xfrm>
            <a:prstGeom prst="rect">
              <a:avLst/>
            </a:prstGeom>
          </p:spPr>
        </p:pic>
      </p:grpSp>
      <p:cxnSp>
        <p:nvCxnSpPr>
          <p:cNvPr id="149" name="Straight Connector 148">
            <a:extLst>
              <a:ext uri="{FF2B5EF4-FFF2-40B4-BE49-F238E27FC236}">
                <a16:creationId xmlns:a16="http://schemas.microsoft.com/office/drawing/2014/main" id="{EE4D7957-93F5-4792-A2DC-2CF88461DAD9}"/>
              </a:ext>
            </a:extLst>
          </p:cNvPr>
          <p:cNvCxnSpPr>
            <a:cxnSpLocks/>
          </p:cNvCxnSpPr>
          <p:nvPr/>
        </p:nvCxnSpPr>
        <p:spPr bwMode="auto">
          <a:xfrm>
            <a:off x="1112896" y="3643658"/>
            <a:ext cx="0" cy="520605"/>
          </a:xfrm>
          <a:prstGeom prst="line">
            <a:avLst/>
          </a:prstGeom>
          <a:noFill/>
          <a:ln w="19050" algn="ctr">
            <a:solidFill>
              <a:schemeClr val="tx2">
                <a:lumMod val="60000"/>
                <a:lumOff val="40000"/>
              </a:schemeClr>
            </a:solidFill>
            <a:round/>
            <a:headEnd type="oval" w="med" len="med"/>
            <a:tailEnd type="triangle"/>
          </a:ln>
        </p:spPr>
      </p:cxnSp>
      <p:sp>
        <p:nvSpPr>
          <p:cNvPr id="150" name="Rectangle 149">
            <a:extLst>
              <a:ext uri="{FF2B5EF4-FFF2-40B4-BE49-F238E27FC236}">
                <a16:creationId xmlns:a16="http://schemas.microsoft.com/office/drawing/2014/main" id="{E84B4029-6030-4799-BFDB-E490832EA3C9}"/>
              </a:ext>
            </a:extLst>
          </p:cNvPr>
          <p:cNvSpPr/>
          <p:nvPr/>
        </p:nvSpPr>
        <p:spPr>
          <a:xfrm>
            <a:off x="2502651" y="811109"/>
            <a:ext cx="6848663" cy="555732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182" name="Rectangle 181">
            <a:extLst>
              <a:ext uri="{FF2B5EF4-FFF2-40B4-BE49-F238E27FC236}">
                <a16:creationId xmlns:a16="http://schemas.microsoft.com/office/drawing/2014/main" id="{10F4BB09-2C31-5C42-AEB1-A50FF08FB142}"/>
              </a:ext>
            </a:extLst>
          </p:cNvPr>
          <p:cNvSpPr/>
          <p:nvPr/>
        </p:nvSpPr>
        <p:spPr bwMode="auto">
          <a:xfrm>
            <a:off x="2943230" y="5156219"/>
            <a:ext cx="6408084"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grpSp>
        <p:nvGrpSpPr>
          <p:cNvPr id="4" name="Group 3">
            <a:extLst>
              <a:ext uri="{FF2B5EF4-FFF2-40B4-BE49-F238E27FC236}">
                <a16:creationId xmlns:a16="http://schemas.microsoft.com/office/drawing/2014/main" id="{999776BD-E783-5F45-AE49-0CA0CD88D357}"/>
              </a:ext>
            </a:extLst>
          </p:cNvPr>
          <p:cNvGrpSpPr/>
          <p:nvPr/>
        </p:nvGrpSpPr>
        <p:grpSpPr>
          <a:xfrm>
            <a:off x="3140636" y="5316027"/>
            <a:ext cx="5950139" cy="826986"/>
            <a:chOff x="442246" y="5169582"/>
            <a:chExt cx="5950139" cy="826986"/>
          </a:xfrm>
        </p:grpSpPr>
        <p:sp>
          <p:nvSpPr>
            <p:cNvPr id="185" name="Rectangle 184">
              <a:extLst>
                <a:ext uri="{FF2B5EF4-FFF2-40B4-BE49-F238E27FC236}">
                  <a16:creationId xmlns:a16="http://schemas.microsoft.com/office/drawing/2014/main" id="{F2D98671-061F-4044-9DDD-F1B1FD8FD1D5}"/>
                </a:ext>
              </a:extLst>
            </p:cNvPr>
            <p:cNvSpPr/>
            <p:nvPr/>
          </p:nvSpPr>
          <p:spPr bwMode="auto">
            <a:xfrm>
              <a:off x="442246" y="5169582"/>
              <a:ext cx="5950139" cy="82698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09" name="Picture 208">
              <a:extLst>
                <a:ext uri="{FF2B5EF4-FFF2-40B4-BE49-F238E27FC236}">
                  <a16:creationId xmlns:a16="http://schemas.microsoft.com/office/drawing/2014/main" id="{BA8ECF87-6A4D-B54B-8819-EB5035A8C591}"/>
                </a:ext>
              </a:extLst>
            </p:cNvPr>
            <p:cNvPicPr>
              <a:picLocks noChangeAspect="1"/>
            </p:cNvPicPr>
            <p:nvPr/>
          </p:nvPicPr>
          <p:blipFill>
            <a:blip r:embed="rId6"/>
            <a:stretch>
              <a:fillRect/>
            </a:stretch>
          </p:blipFill>
          <p:spPr>
            <a:xfrm>
              <a:off x="677665" y="5310910"/>
              <a:ext cx="457200" cy="457200"/>
            </a:xfrm>
            <a:prstGeom prst="rect">
              <a:avLst/>
            </a:prstGeom>
          </p:spPr>
        </p:pic>
        <p:sp>
          <p:nvSpPr>
            <p:cNvPr id="210" name="TextBox 209">
              <a:extLst>
                <a:ext uri="{FF2B5EF4-FFF2-40B4-BE49-F238E27FC236}">
                  <a16:creationId xmlns:a16="http://schemas.microsoft.com/office/drawing/2014/main" id="{B1AC1DF6-63D5-B34F-B1DE-B73647750AB5}"/>
                </a:ext>
              </a:extLst>
            </p:cNvPr>
            <p:cNvSpPr txBox="1"/>
            <p:nvPr/>
          </p:nvSpPr>
          <p:spPr>
            <a:xfrm>
              <a:off x="472569" y="582245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ADLS </a:t>
              </a:r>
            </a:p>
          </p:txBody>
        </p:sp>
      </p:grpSp>
      <p:sp>
        <p:nvSpPr>
          <p:cNvPr id="108" name="Rectangle 107">
            <a:extLst>
              <a:ext uri="{FF2B5EF4-FFF2-40B4-BE49-F238E27FC236}">
                <a16:creationId xmlns:a16="http://schemas.microsoft.com/office/drawing/2014/main" id="{730EEF3D-A2F5-4E51-AE3F-0B86D9527DCC}"/>
              </a:ext>
            </a:extLst>
          </p:cNvPr>
          <p:cNvSpPr/>
          <p:nvPr/>
        </p:nvSpPr>
        <p:spPr bwMode="auto">
          <a:xfrm>
            <a:off x="4146379" y="5749010"/>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Raw Zone</a:t>
            </a:r>
          </a:p>
        </p:txBody>
      </p:sp>
      <p:sp>
        <p:nvSpPr>
          <p:cNvPr id="109" name="Rectangle 108">
            <a:extLst>
              <a:ext uri="{FF2B5EF4-FFF2-40B4-BE49-F238E27FC236}">
                <a16:creationId xmlns:a16="http://schemas.microsoft.com/office/drawing/2014/main" id="{E6D5066C-022E-45C7-A2A8-33FD941462EC}"/>
              </a:ext>
            </a:extLst>
          </p:cNvPr>
          <p:cNvSpPr/>
          <p:nvPr/>
        </p:nvSpPr>
        <p:spPr bwMode="auto">
          <a:xfrm>
            <a:off x="5353284" y="5745315"/>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Refined Zone</a:t>
            </a:r>
          </a:p>
        </p:txBody>
      </p:sp>
      <p:sp>
        <p:nvSpPr>
          <p:cNvPr id="110" name="Rectangle 109">
            <a:extLst>
              <a:ext uri="{FF2B5EF4-FFF2-40B4-BE49-F238E27FC236}">
                <a16:creationId xmlns:a16="http://schemas.microsoft.com/office/drawing/2014/main" id="{F6FD82E0-3DBE-4C72-B320-66FE17862BA9}"/>
              </a:ext>
            </a:extLst>
          </p:cNvPr>
          <p:cNvSpPr/>
          <p:nvPr/>
        </p:nvSpPr>
        <p:spPr bwMode="auto">
          <a:xfrm>
            <a:off x="6551452" y="5731911"/>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Enriched Zone</a:t>
            </a:r>
          </a:p>
        </p:txBody>
      </p:sp>
      <p:sp>
        <p:nvSpPr>
          <p:cNvPr id="111" name="Rectangle 110">
            <a:extLst>
              <a:ext uri="{FF2B5EF4-FFF2-40B4-BE49-F238E27FC236}">
                <a16:creationId xmlns:a16="http://schemas.microsoft.com/office/drawing/2014/main" id="{54105092-D3C8-4565-BC62-D372A02A897D}"/>
              </a:ext>
            </a:extLst>
          </p:cNvPr>
          <p:cNvSpPr/>
          <p:nvPr/>
        </p:nvSpPr>
        <p:spPr bwMode="auto">
          <a:xfrm>
            <a:off x="7739234" y="5740056"/>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Tenant Zone</a:t>
            </a:r>
          </a:p>
        </p:txBody>
      </p:sp>
      <p:sp>
        <p:nvSpPr>
          <p:cNvPr id="112" name="Rectangle 111">
            <a:extLst>
              <a:ext uri="{FF2B5EF4-FFF2-40B4-BE49-F238E27FC236}">
                <a16:creationId xmlns:a16="http://schemas.microsoft.com/office/drawing/2014/main" id="{A1042EA4-76EA-4D05-B05A-EBE1A3256234}"/>
              </a:ext>
            </a:extLst>
          </p:cNvPr>
          <p:cNvSpPr/>
          <p:nvPr/>
        </p:nvSpPr>
        <p:spPr bwMode="auto">
          <a:xfrm>
            <a:off x="2966480" y="1145979"/>
            <a:ext cx="6199729"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1000" b="1">
                <a:solidFill>
                  <a:srgbClr val="003B71">
                    <a:lumMod val="75000"/>
                  </a:srgbClr>
                </a:solidFill>
                <a:latin typeface="Calibri"/>
                <a:cs typeface="Arial" charset="0"/>
              </a:rPr>
              <a:t>ADF Toolkit + Azure Data Factory V2</a:t>
            </a: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17" name="Rectangle 116">
            <a:extLst>
              <a:ext uri="{FF2B5EF4-FFF2-40B4-BE49-F238E27FC236}">
                <a16:creationId xmlns:a16="http://schemas.microsoft.com/office/drawing/2014/main" id="{58025722-4AB9-41ED-BA4A-7BEAB70DE687}"/>
              </a:ext>
            </a:extLst>
          </p:cNvPr>
          <p:cNvSpPr/>
          <p:nvPr/>
        </p:nvSpPr>
        <p:spPr>
          <a:xfrm>
            <a:off x="2966480" y="2565834"/>
            <a:ext cx="3905249" cy="2262985"/>
          </a:xfrm>
          <a:prstGeom prst="rect">
            <a:avLst/>
          </a:prstGeom>
          <a:solidFill>
            <a:schemeClr val="bg1">
              <a:lumMod val="95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18" name="Rectangle 117">
            <a:extLst>
              <a:ext uri="{FF2B5EF4-FFF2-40B4-BE49-F238E27FC236}">
                <a16:creationId xmlns:a16="http://schemas.microsoft.com/office/drawing/2014/main" id="{17C788EE-9E8A-4382-A518-2A64C48FCE96}"/>
              </a:ext>
            </a:extLst>
          </p:cNvPr>
          <p:cNvSpPr/>
          <p:nvPr/>
        </p:nvSpPr>
        <p:spPr bwMode="auto">
          <a:xfrm>
            <a:off x="4279862" y="3873974"/>
            <a:ext cx="1462430"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27" name="Rectangle 126">
            <a:extLst>
              <a:ext uri="{FF2B5EF4-FFF2-40B4-BE49-F238E27FC236}">
                <a16:creationId xmlns:a16="http://schemas.microsoft.com/office/drawing/2014/main" id="{147028D8-BF1A-4D5D-8F3B-09C34A0DEACF}"/>
              </a:ext>
            </a:extLst>
          </p:cNvPr>
          <p:cNvSpPr/>
          <p:nvPr/>
        </p:nvSpPr>
        <p:spPr bwMode="auto">
          <a:xfrm>
            <a:off x="3080057" y="2631630"/>
            <a:ext cx="3582124" cy="1171532"/>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31" name="Rectangle 130">
            <a:extLst>
              <a:ext uri="{FF2B5EF4-FFF2-40B4-BE49-F238E27FC236}">
                <a16:creationId xmlns:a16="http://schemas.microsoft.com/office/drawing/2014/main" id="{B9D312B0-B940-4D3C-989F-E6461F60E2C6}"/>
              </a:ext>
            </a:extLst>
          </p:cNvPr>
          <p:cNvSpPr/>
          <p:nvPr/>
        </p:nvSpPr>
        <p:spPr bwMode="auto">
          <a:xfrm>
            <a:off x="4596175" y="4066605"/>
            <a:ext cx="857712"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34" name="Picture 4" descr="Image result for databricks image">
            <a:extLst>
              <a:ext uri="{FF2B5EF4-FFF2-40B4-BE49-F238E27FC236}">
                <a16:creationId xmlns:a16="http://schemas.microsoft.com/office/drawing/2014/main" id="{EC2D31F3-FD14-4836-AD70-277E8CEB442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746917" y="4195781"/>
            <a:ext cx="568240" cy="284120"/>
          </a:xfrm>
          <a:prstGeom prst="rect">
            <a:avLst/>
          </a:prstGeom>
          <a:noFill/>
          <a:extLst>
            <a:ext uri="{909E8E84-426E-40DD-AFC4-6F175D3DCCD1}">
              <a14:hiddenFill xmlns:a14="http://schemas.microsoft.com/office/drawing/2010/main">
                <a:solidFill>
                  <a:srgbClr val="FFFFFF"/>
                </a:solidFill>
              </a14:hiddenFill>
            </a:ext>
          </a:extLst>
        </p:spPr>
      </p:pic>
      <p:sp>
        <p:nvSpPr>
          <p:cNvPr id="137" name="TextBox 136">
            <a:extLst>
              <a:ext uri="{FF2B5EF4-FFF2-40B4-BE49-F238E27FC236}">
                <a16:creationId xmlns:a16="http://schemas.microsoft.com/office/drawing/2014/main" id="{0E07602A-80F4-4100-8BEB-D70A310DE964}"/>
              </a:ext>
            </a:extLst>
          </p:cNvPr>
          <p:cNvSpPr txBox="1"/>
          <p:nvPr/>
        </p:nvSpPr>
        <p:spPr>
          <a:xfrm>
            <a:off x="4640857" y="3880924"/>
            <a:ext cx="919250" cy="123111"/>
          </a:xfrm>
          <a:prstGeom prst="rect">
            <a:avLst/>
          </a:prstGeom>
          <a:noFill/>
        </p:spPr>
        <p:txBody>
          <a:bodyPr wrap="square" lIns="0" tIns="0" rIns="0" bIns="0" rtlCol="0">
            <a:spAutoFit/>
          </a:bodyPr>
          <a:lstStyle/>
          <a:p>
            <a:r>
              <a:rPr lang="en-US" sz="800">
                <a:latin typeface="+mn-lt"/>
              </a:rPr>
              <a:t>Hadoop Compute</a:t>
            </a:r>
          </a:p>
        </p:txBody>
      </p:sp>
      <p:cxnSp>
        <p:nvCxnSpPr>
          <p:cNvPr id="139" name="Straight Connector 138">
            <a:extLst>
              <a:ext uri="{FF2B5EF4-FFF2-40B4-BE49-F238E27FC236}">
                <a16:creationId xmlns:a16="http://schemas.microsoft.com/office/drawing/2014/main" id="{00275107-F9F6-4C58-99CF-13FE0E289CE1}"/>
              </a:ext>
            </a:extLst>
          </p:cNvPr>
          <p:cNvCxnSpPr>
            <a:cxnSpLocks/>
          </p:cNvCxnSpPr>
          <p:nvPr/>
        </p:nvCxnSpPr>
        <p:spPr bwMode="auto">
          <a:xfrm>
            <a:off x="5102544" y="4836669"/>
            <a:ext cx="0" cy="367170"/>
          </a:xfrm>
          <a:prstGeom prst="line">
            <a:avLst/>
          </a:prstGeom>
          <a:noFill/>
          <a:ln w="19050" algn="ctr">
            <a:solidFill>
              <a:schemeClr val="tx2">
                <a:lumMod val="60000"/>
                <a:lumOff val="40000"/>
              </a:schemeClr>
            </a:solidFill>
            <a:round/>
            <a:headEnd type="oval" w="med" len="med"/>
            <a:tailEnd type="triangle"/>
          </a:ln>
        </p:spPr>
      </p:cxnSp>
      <p:cxnSp>
        <p:nvCxnSpPr>
          <p:cNvPr id="140" name="Straight Connector 139">
            <a:extLst>
              <a:ext uri="{FF2B5EF4-FFF2-40B4-BE49-F238E27FC236}">
                <a16:creationId xmlns:a16="http://schemas.microsoft.com/office/drawing/2014/main" id="{10EE2683-F9B3-402A-8577-CF09CE38CA15}"/>
              </a:ext>
            </a:extLst>
          </p:cNvPr>
          <p:cNvCxnSpPr>
            <a:cxnSpLocks/>
          </p:cNvCxnSpPr>
          <p:nvPr/>
        </p:nvCxnSpPr>
        <p:spPr bwMode="auto">
          <a:xfrm flipV="1">
            <a:off x="7599640" y="4802196"/>
            <a:ext cx="0" cy="324108"/>
          </a:xfrm>
          <a:prstGeom prst="line">
            <a:avLst/>
          </a:prstGeom>
          <a:noFill/>
          <a:ln w="19050" algn="ctr">
            <a:solidFill>
              <a:schemeClr val="tx2">
                <a:lumMod val="60000"/>
                <a:lumOff val="40000"/>
              </a:schemeClr>
            </a:solidFill>
            <a:round/>
            <a:headEnd type="oval" w="med" len="med"/>
            <a:tailEnd type="triangle"/>
          </a:ln>
        </p:spPr>
      </p:cxnSp>
      <p:cxnSp>
        <p:nvCxnSpPr>
          <p:cNvPr id="154" name="Straight Connector 153">
            <a:extLst>
              <a:ext uri="{FF2B5EF4-FFF2-40B4-BE49-F238E27FC236}">
                <a16:creationId xmlns:a16="http://schemas.microsoft.com/office/drawing/2014/main" id="{B6BF7835-610B-4B83-98C2-9027603C8AFD}"/>
              </a:ext>
            </a:extLst>
          </p:cNvPr>
          <p:cNvCxnSpPr>
            <a:cxnSpLocks/>
          </p:cNvCxnSpPr>
          <p:nvPr/>
        </p:nvCxnSpPr>
        <p:spPr bwMode="auto">
          <a:xfrm>
            <a:off x="5407725" y="2243211"/>
            <a:ext cx="0" cy="367170"/>
          </a:xfrm>
          <a:prstGeom prst="line">
            <a:avLst/>
          </a:prstGeom>
          <a:noFill/>
          <a:ln w="19050" algn="ctr">
            <a:solidFill>
              <a:schemeClr val="tx2">
                <a:lumMod val="60000"/>
                <a:lumOff val="40000"/>
              </a:schemeClr>
            </a:solidFill>
            <a:round/>
            <a:headEnd type="oval" w="med" len="med"/>
            <a:tailEnd type="triangle"/>
          </a:ln>
        </p:spPr>
      </p:cxnSp>
      <p:sp>
        <p:nvSpPr>
          <p:cNvPr id="158" name="Rectangle 157">
            <a:extLst>
              <a:ext uri="{FF2B5EF4-FFF2-40B4-BE49-F238E27FC236}">
                <a16:creationId xmlns:a16="http://schemas.microsoft.com/office/drawing/2014/main" id="{24A30164-6A75-406B-B134-A9C6F4660448}"/>
              </a:ext>
            </a:extLst>
          </p:cNvPr>
          <p:cNvSpPr/>
          <p:nvPr/>
        </p:nvSpPr>
        <p:spPr bwMode="auto">
          <a:xfrm>
            <a:off x="7252185" y="1389708"/>
            <a:ext cx="1121594" cy="359575"/>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Schedulers</a:t>
            </a:r>
          </a:p>
        </p:txBody>
      </p:sp>
      <p:sp>
        <p:nvSpPr>
          <p:cNvPr id="159" name="Rectangle 158">
            <a:extLst>
              <a:ext uri="{FF2B5EF4-FFF2-40B4-BE49-F238E27FC236}">
                <a16:creationId xmlns:a16="http://schemas.microsoft.com/office/drawing/2014/main" id="{BE0875F8-91F9-43A4-849E-DB3D115E0D5C}"/>
              </a:ext>
            </a:extLst>
          </p:cNvPr>
          <p:cNvSpPr/>
          <p:nvPr/>
        </p:nvSpPr>
        <p:spPr bwMode="auto">
          <a:xfrm>
            <a:off x="7252185" y="1808578"/>
            <a:ext cx="1121456" cy="3583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Event Based Triggers</a:t>
            </a:r>
          </a:p>
        </p:txBody>
      </p:sp>
      <p:sp>
        <p:nvSpPr>
          <p:cNvPr id="166" name="Oval 165">
            <a:extLst>
              <a:ext uri="{FF2B5EF4-FFF2-40B4-BE49-F238E27FC236}">
                <a16:creationId xmlns:a16="http://schemas.microsoft.com/office/drawing/2014/main" id="{1026E59B-A277-48CF-ACB1-BCC5194ECD92}"/>
              </a:ext>
            </a:extLst>
          </p:cNvPr>
          <p:cNvSpPr/>
          <p:nvPr/>
        </p:nvSpPr>
        <p:spPr bwMode="auto">
          <a:xfrm>
            <a:off x="5491281" y="2337302"/>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68" name="Oval 167">
            <a:extLst>
              <a:ext uri="{FF2B5EF4-FFF2-40B4-BE49-F238E27FC236}">
                <a16:creationId xmlns:a16="http://schemas.microsoft.com/office/drawing/2014/main" id="{C015BF32-089B-40B6-A4C1-B36317CCD718}"/>
              </a:ext>
            </a:extLst>
          </p:cNvPr>
          <p:cNvSpPr/>
          <p:nvPr/>
        </p:nvSpPr>
        <p:spPr bwMode="auto">
          <a:xfrm>
            <a:off x="3025788" y="1981503"/>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69" name="Oval 168">
            <a:extLst>
              <a:ext uri="{FF2B5EF4-FFF2-40B4-BE49-F238E27FC236}">
                <a16:creationId xmlns:a16="http://schemas.microsoft.com/office/drawing/2014/main" id="{702D9519-E329-4B5E-B660-CF866CDD2DBE}"/>
              </a:ext>
            </a:extLst>
          </p:cNvPr>
          <p:cNvSpPr/>
          <p:nvPr/>
        </p:nvSpPr>
        <p:spPr bwMode="auto">
          <a:xfrm>
            <a:off x="5169865" y="4884913"/>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70" name="Oval 169">
            <a:extLst>
              <a:ext uri="{FF2B5EF4-FFF2-40B4-BE49-F238E27FC236}">
                <a16:creationId xmlns:a16="http://schemas.microsoft.com/office/drawing/2014/main" id="{A345D556-5411-41F7-91C7-E35C11C807FD}"/>
              </a:ext>
            </a:extLst>
          </p:cNvPr>
          <p:cNvSpPr/>
          <p:nvPr/>
        </p:nvSpPr>
        <p:spPr bwMode="auto">
          <a:xfrm>
            <a:off x="7332666" y="4891692"/>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2</a:t>
            </a:r>
          </a:p>
        </p:txBody>
      </p:sp>
      <p:pic>
        <p:nvPicPr>
          <p:cNvPr id="24" name="Picture 23">
            <a:extLst>
              <a:ext uri="{FF2B5EF4-FFF2-40B4-BE49-F238E27FC236}">
                <a16:creationId xmlns:a16="http://schemas.microsoft.com/office/drawing/2014/main" id="{47F9BFAA-291E-4C73-89D4-BEA60C05D38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16633" y="5371870"/>
            <a:ext cx="588313" cy="330513"/>
          </a:xfrm>
          <a:prstGeom prst="rect">
            <a:avLst/>
          </a:prstGeom>
        </p:spPr>
      </p:pic>
      <p:pic>
        <p:nvPicPr>
          <p:cNvPr id="178" name="Picture 177">
            <a:extLst>
              <a:ext uri="{FF2B5EF4-FFF2-40B4-BE49-F238E27FC236}">
                <a16:creationId xmlns:a16="http://schemas.microsoft.com/office/drawing/2014/main" id="{15907095-1866-4E97-B704-BB5B11C691B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837642" y="5354853"/>
            <a:ext cx="588313" cy="330513"/>
          </a:xfrm>
          <a:prstGeom prst="rect">
            <a:avLst/>
          </a:prstGeom>
        </p:spPr>
      </p:pic>
      <p:sp>
        <p:nvSpPr>
          <p:cNvPr id="180" name="Rectangle 179">
            <a:extLst>
              <a:ext uri="{FF2B5EF4-FFF2-40B4-BE49-F238E27FC236}">
                <a16:creationId xmlns:a16="http://schemas.microsoft.com/office/drawing/2014/main" id="{899F3EDD-BD76-44F5-93ED-4475049C76A8}"/>
              </a:ext>
            </a:extLst>
          </p:cNvPr>
          <p:cNvSpPr/>
          <p:nvPr/>
        </p:nvSpPr>
        <p:spPr bwMode="auto">
          <a:xfrm>
            <a:off x="3146589" y="2816480"/>
            <a:ext cx="2523811" cy="930619"/>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Container</a:t>
            </a:r>
          </a:p>
        </p:txBody>
      </p:sp>
      <p:sp>
        <p:nvSpPr>
          <p:cNvPr id="128" name="Rectangle 127">
            <a:extLst>
              <a:ext uri="{FF2B5EF4-FFF2-40B4-BE49-F238E27FC236}">
                <a16:creationId xmlns:a16="http://schemas.microsoft.com/office/drawing/2014/main" id="{940B9309-ADB4-46AB-9527-3CB210B588FC}"/>
              </a:ext>
            </a:extLst>
          </p:cNvPr>
          <p:cNvSpPr/>
          <p:nvPr/>
        </p:nvSpPr>
        <p:spPr bwMode="auto">
          <a:xfrm>
            <a:off x="4445813" y="3019130"/>
            <a:ext cx="1097280" cy="189649"/>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prstClr val="black"/>
                </a:solidFill>
                <a:effectLst/>
                <a:uLnTx/>
                <a:uFillTx/>
                <a:latin typeface="Calibri"/>
                <a:ea typeface="+mn-ea"/>
                <a:cs typeface="Arial" charset="0"/>
              </a:rPr>
              <a:t>Infra Components	</a:t>
            </a:r>
          </a:p>
        </p:txBody>
      </p:sp>
      <p:sp>
        <p:nvSpPr>
          <p:cNvPr id="129" name="Rectangle 128">
            <a:extLst>
              <a:ext uri="{FF2B5EF4-FFF2-40B4-BE49-F238E27FC236}">
                <a16:creationId xmlns:a16="http://schemas.microsoft.com/office/drawing/2014/main" id="{E9685D7E-C497-461D-84A6-F1CCC384EE8E}"/>
              </a:ext>
            </a:extLst>
          </p:cNvPr>
          <p:cNvSpPr/>
          <p:nvPr/>
        </p:nvSpPr>
        <p:spPr bwMode="auto">
          <a:xfrm>
            <a:off x="4419619" y="3337760"/>
            <a:ext cx="1104799" cy="159718"/>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lvl="0">
              <a:defRPr/>
            </a:pPr>
            <a:r>
              <a:rPr lang="en-US" sz="700" b="1">
                <a:solidFill>
                  <a:prstClr val="black"/>
                </a:solidFill>
                <a:cs typeface="Arial" charset="0"/>
              </a:rPr>
              <a:t>ADF Toolkit Components</a:t>
            </a:r>
          </a:p>
        </p:txBody>
      </p:sp>
      <p:sp>
        <p:nvSpPr>
          <p:cNvPr id="135" name="Rectangle 134">
            <a:extLst>
              <a:ext uri="{FF2B5EF4-FFF2-40B4-BE49-F238E27FC236}">
                <a16:creationId xmlns:a16="http://schemas.microsoft.com/office/drawing/2014/main" id="{8DF5239A-8368-4319-A7F5-5C3A7BEA6C75}"/>
              </a:ext>
            </a:extLst>
          </p:cNvPr>
          <p:cNvSpPr/>
          <p:nvPr/>
        </p:nvSpPr>
        <p:spPr bwMode="auto">
          <a:xfrm>
            <a:off x="3264270" y="2963584"/>
            <a:ext cx="1097280" cy="719779"/>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AKS Kubernetes (Central US) </a:t>
            </a:r>
          </a:p>
        </p:txBody>
      </p:sp>
      <p:pic>
        <p:nvPicPr>
          <p:cNvPr id="136" name="Picture 135">
            <a:extLst>
              <a:ext uri="{FF2B5EF4-FFF2-40B4-BE49-F238E27FC236}">
                <a16:creationId xmlns:a16="http://schemas.microsoft.com/office/drawing/2014/main" id="{76BFF1E2-1C32-42F6-8F43-CD09D7AD00B3}"/>
              </a:ext>
            </a:extLst>
          </p:cNvPr>
          <p:cNvPicPr>
            <a:picLocks noChangeAspect="1"/>
          </p:cNvPicPr>
          <p:nvPr/>
        </p:nvPicPr>
        <p:blipFill>
          <a:blip r:embed="rId9"/>
          <a:stretch>
            <a:fillRect/>
          </a:stretch>
        </p:blipFill>
        <p:spPr>
          <a:xfrm>
            <a:off x="3631049" y="3289037"/>
            <a:ext cx="391725" cy="363745"/>
          </a:xfrm>
          <a:prstGeom prst="rect">
            <a:avLst/>
          </a:prstGeom>
        </p:spPr>
      </p:pic>
      <p:sp>
        <p:nvSpPr>
          <p:cNvPr id="183" name="Rectangle 182">
            <a:extLst>
              <a:ext uri="{FF2B5EF4-FFF2-40B4-BE49-F238E27FC236}">
                <a16:creationId xmlns:a16="http://schemas.microsoft.com/office/drawing/2014/main" id="{295684F1-85EB-46BD-9504-42FB44C437C4}"/>
              </a:ext>
            </a:extLst>
          </p:cNvPr>
          <p:cNvSpPr/>
          <p:nvPr/>
        </p:nvSpPr>
        <p:spPr bwMode="auto">
          <a:xfrm>
            <a:off x="5748418" y="2846336"/>
            <a:ext cx="738767" cy="908389"/>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Scalable VMs</a:t>
            </a:r>
          </a:p>
        </p:txBody>
      </p:sp>
      <p:pic>
        <p:nvPicPr>
          <p:cNvPr id="4120" name="Picture 24" descr="Related image">
            <a:extLst>
              <a:ext uri="{FF2B5EF4-FFF2-40B4-BE49-F238E27FC236}">
                <a16:creationId xmlns:a16="http://schemas.microsoft.com/office/drawing/2014/main" id="{044D2BD9-41F1-47E9-A592-ED74DD2F33C9}"/>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911837" y="3090743"/>
            <a:ext cx="380167" cy="380167"/>
          </a:xfrm>
          <a:prstGeom prst="rect">
            <a:avLst/>
          </a:prstGeom>
          <a:noFill/>
          <a:extLst>
            <a:ext uri="{909E8E84-426E-40DD-AFC4-6F175D3DCCD1}">
              <a14:hiddenFill xmlns:a14="http://schemas.microsoft.com/office/drawing/2010/main">
                <a:solidFill>
                  <a:srgbClr val="FFFFFF"/>
                </a:solidFill>
              </a14:hiddenFill>
            </a:ext>
          </a:extLst>
        </p:spPr>
      </p:pic>
      <p:sp>
        <p:nvSpPr>
          <p:cNvPr id="196" name="TextBox 195">
            <a:extLst>
              <a:ext uri="{FF2B5EF4-FFF2-40B4-BE49-F238E27FC236}">
                <a16:creationId xmlns:a16="http://schemas.microsoft.com/office/drawing/2014/main" id="{D2B7C992-D0AA-48DF-9C95-ADB7B99643BE}"/>
              </a:ext>
            </a:extLst>
          </p:cNvPr>
          <p:cNvSpPr txBox="1"/>
          <p:nvPr/>
        </p:nvSpPr>
        <p:spPr>
          <a:xfrm>
            <a:off x="5814015" y="3618425"/>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Azure Batch</a:t>
            </a:r>
          </a:p>
        </p:txBody>
      </p:sp>
      <p:sp>
        <p:nvSpPr>
          <p:cNvPr id="197" name="TextBox 196">
            <a:extLst>
              <a:ext uri="{FF2B5EF4-FFF2-40B4-BE49-F238E27FC236}">
                <a16:creationId xmlns:a16="http://schemas.microsoft.com/office/drawing/2014/main" id="{ECDF650E-280A-45F9-8269-15A55F1E61F9}"/>
              </a:ext>
            </a:extLst>
          </p:cNvPr>
          <p:cNvSpPr txBox="1"/>
          <p:nvPr/>
        </p:nvSpPr>
        <p:spPr>
          <a:xfrm>
            <a:off x="4608547" y="2662681"/>
            <a:ext cx="1062155"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Non Hadoop Compute</a:t>
            </a:r>
          </a:p>
        </p:txBody>
      </p:sp>
      <p:sp>
        <p:nvSpPr>
          <p:cNvPr id="62" name="Oval 61">
            <a:extLst>
              <a:ext uri="{FF2B5EF4-FFF2-40B4-BE49-F238E27FC236}">
                <a16:creationId xmlns:a16="http://schemas.microsoft.com/office/drawing/2014/main" id="{7AC6B629-8E27-4348-9233-4AE46CDB73EF}"/>
              </a:ext>
            </a:extLst>
          </p:cNvPr>
          <p:cNvSpPr/>
          <p:nvPr/>
        </p:nvSpPr>
        <p:spPr bwMode="auto">
          <a:xfrm>
            <a:off x="8992342" y="868754"/>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3" name="Oval 62">
            <a:extLst>
              <a:ext uri="{FF2B5EF4-FFF2-40B4-BE49-F238E27FC236}">
                <a16:creationId xmlns:a16="http://schemas.microsoft.com/office/drawing/2014/main" id="{0AFD7B48-0D78-4DCD-B305-3E5ED77EB3B9}"/>
              </a:ext>
            </a:extLst>
          </p:cNvPr>
          <p:cNvSpPr/>
          <p:nvPr/>
        </p:nvSpPr>
        <p:spPr bwMode="auto">
          <a:xfrm>
            <a:off x="9143922" y="4052290"/>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2</a:t>
            </a:r>
          </a:p>
        </p:txBody>
      </p:sp>
      <p:pic>
        <p:nvPicPr>
          <p:cNvPr id="66" name="Picture 65">
            <a:extLst>
              <a:ext uri="{FF2B5EF4-FFF2-40B4-BE49-F238E27FC236}">
                <a16:creationId xmlns:a16="http://schemas.microsoft.com/office/drawing/2014/main" id="{581127C4-AF2A-4938-AB85-5A4FFC0093E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86580" y="5399007"/>
            <a:ext cx="588313" cy="330513"/>
          </a:xfrm>
          <a:prstGeom prst="rect">
            <a:avLst/>
          </a:prstGeom>
        </p:spPr>
      </p:pic>
      <p:pic>
        <p:nvPicPr>
          <p:cNvPr id="67" name="Picture 66">
            <a:extLst>
              <a:ext uri="{FF2B5EF4-FFF2-40B4-BE49-F238E27FC236}">
                <a16:creationId xmlns:a16="http://schemas.microsoft.com/office/drawing/2014/main" id="{4D0B3A31-E012-434C-9F22-93D5737EF73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81611" y="5354853"/>
            <a:ext cx="588313" cy="330513"/>
          </a:xfrm>
          <a:prstGeom prst="rect">
            <a:avLst/>
          </a:prstGeom>
        </p:spPr>
      </p:pic>
      <p:sp>
        <p:nvSpPr>
          <p:cNvPr id="98" name="Rectangle 97">
            <a:extLst>
              <a:ext uri="{FF2B5EF4-FFF2-40B4-BE49-F238E27FC236}">
                <a16:creationId xmlns:a16="http://schemas.microsoft.com/office/drawing/2014/main" id="{FDAF04C8-64B7-4CB1-B49C-9BF5BFE900A8}"/>
              </a:ext>
            </a:extLst>
          </p:cNvPr>
          <p:cNvSpPr/>
          <p:nvPr/>
        </p:nvSpPr>
        <p:spPr bwMode="auto">
          <a:xfrm>
            <a:off x="6985306" y="2559278"/>
            <a:ext cx="1353455" cy="2252391"/>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rPr>
              <a:t>Azure Data Stores</a:t>
            </a:r>
          </a:p>
        </p:txBody>
      </p:sp>
      <p:grpSp>
        <p:nvGrpSpPr>
          <p:cNvPr id="99" name="Group 98">
            <a:extLst>
              <a:ext uri="{FF2B5EF4-FFF2-40B4-BE49-F238E27FC236}">
                <a16:creationId xmlns:a16="http://schemas.microsoft.com/office/drawing/2014/main" id="{AF3D80AE-398E-49B5-9B70-FD6913539E15}"/>
              </a:ext>
            </a:extLst>
          </p:cNvPr>
          <p:cNvGrpSpPr/>
          <p:nvPr/>
        </p:nvGrpSpPr>
        <p:grpSpPr>
          <a:xfrm>
            <a:off x="7252185" y="2833880"/>
            <a:ext cx="925688" cy="533618"/>
            <a:chOff x="10567643" y="5234977"/>
            <a:chExt cx="925688" cy="533618"/>
          </a:xfrm>
        </p:grpSpPr>
        <p:sp>
          <p:nvSpPr>
            <p:cNvPr id="100" name="Rectangle 99">
              <a:extLst>
                <a:ext uri="{FF2B5EF4-FFF2-40B4-BE49-F238E27FC236}">
                  <a16:creationId xmlns:a16="http://schemas.microsoft.com/office/drawing/2014/main" id="{703E55F7-1399-4066-BB3A-F80E67422D53}"/>
                </a:ext>
              </a:extLst>
            </p:cNvPr>
            <p:cNvSpPr/>
            <p:nvPr/>
          </p:nvSpPr>
          <p:spPr bwMode="auto">
            <a:xfrm>
              <a:off x="10567643" y="5234977"/>
              <a:ext cx="793619" cy="5039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01" name="TextBox 100">
              <a:extLst>
                <a:ext uri="{FF2B5EF4-FFF2-40B4-BE49-F238E27FC236}">
                  <a16:creationId xmlns:a16="http://schemas.microsoft.com/office/drawing/2014/main" id="{9AE5A3D3-F702-4DF5-B1F0-D40B20C8B95C}"/>
                </a:ext>
              </a:extLst>
            </p:cNvPr>
            <p:cNvSpPr txBox="1"/>
            <p:nvPr/>
          </p:nvSpPr>
          <p:spPr>
            <a:xfrm>
              <a:off x="10578931" y="566087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SQL DB</a:t>
              </a:r>
            </a:p>
          </p:txBody>
        </p:sp>
        <p:pic>
          <p:nvPicPr>
            <p:cNvPr id="102" name="Picture 101">
              <a:extLst>
                <a:ext uri="{FF2B5EF4-FFF2-40B4-BE49-F238E27FC236}">
                  <a16:creationId xmlns:a16="http://schemas.microsoft.com/office/drawing/2014/main" id="{F5ED5DB2-893A-4C03-BA3A-04849A3E85BE}"/>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848201" y="5309742"/>
              <a:ext cx="351369" cy="351369"/>
            </a:xfrm>
            <a:prstGeom prst="rect">
              <a:avLst/>
            </a:prstGeom>
          </p:spPr>
        </p:pic>
      </p:grpSp>
      <p:grpSp>
        <p:nvGrpSpPr>
          <p:cNvPr id="103" name="Group 102">
            <a:extLst>
              <a:ext uri="{FF2B5EF4-FFF2-40B4-BE49-F238E27FC236}">
                <a16:creationId xmlns:a16="http://schemas.microsoft.com/office/drawing/2014/main" id="{680C30BD-A889-4D6B-AE0B-210C657156B2}"/>
              </a:ext>
            </a:extLst>
          </p:cNvPr>
          <p:cNvGrpSpPr/>
          <p:nvPr/>
        </p:nvGrpSpPr>
        <p:grpSpPr>
          <a:xfrm>
            <a:off x="7269353" y="3432570"/>
            <a:ext cx="776451" cy="619720"/>
            <a:chOff x="10567643" y="5234977"/>
            <a:chExt cx="922399" cy="731520"/>
          </a:xfrm>
        </p:grpSpPr>
        <p:sp>
          <p:nvSpPr>
            <p:cNvPr id="104" name="Rectangle 103">
              <a:extLst>
                <a:ext uri="{FF2B5EF4-FFF2-40B4-BE49-F238E27FC236}">
                  <a16:creationId xmlns:a16="http://schemas.microsoft.com/office/drawing/2014/main" id="{CE503451-C546-43B4-85D5-F48E51FC8833}"/>
                </a:ext>
              </a:extLst>
            </p:cNvPr>
            <p:cNvSpPr/>
            <p:nvPr/>
          </p:nvSpPr>
          <p:spPr bwMode="auto">
            <a:xfrm>
              <a:off x="10567643" y="5234977"/>
              <a:ext cx="914400" cy="7315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05" name="TextBox 104">
              <a:extLst>
                <a:ext uri="{FF2B5EF4-FFF2-40B4-BE49-F238E27FC236}">
                  <a16:creationId xmlns:a16="http://schemas.microsoft.com/office/drawing/2014/main" id="{2D63E415-15BD-488F-8C0F-A83F97A2B0F9}"/>
                </a:ext>
              </a:extLst>
            </p:cNvPr>
            <p:cNvSpPr txBox="1"/>
            <p:nvPr/>
          </p:nvSpPr>
          <p:spPr>
            <a:xfrm>
              <a:off x="10575642" y="5829211"/>
              <a:ext cx="914400" cy="127155"/>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Cosmos DB</a:t>
              </a:r>
            </a:p>
          </p:txBody>
        </p:sp>
      </p:grpSp>
      <p:pic>
        <p:nvPicPr>
          <p:cNvPr id="106" name="Picture 6" descr="Image result for cosmos db image">
            <a:extLst>
              <a:ext uri="{FF2B5EF4-FFF2-40B4-BE49-F238E27FC236}">
                <a16:creationId xmlns:a16="http://schemas.microsoft.com/office/drawing/2014/main" id="{F0CDB316-6DB1-4EFA-88FA-0BF7F54D58F5}"/>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412810" y="3565010"/>
            <a:ext cx="546247" cy="286780"/>
          </a:xfrm>
          <a:prstGeom prst="rect">
            <a:avLst/>
          </a:prstGeom>
          <a:noFill/>
          <a:extLst>
            <a:ext uri="{909E8E84-426E-40DD-AFC4-6F175D3DCCD1}">
              <a14:hiddenFill xmlns:a14="http://schemas.microsoft.com/office/drawing/2010/main">
                <a:solidFill>
                  <a:srgbClr val="FFFFFF"/>
                </a:solidFill>
              </a14:hiddenFill>
            </a:ext>
          </a:extLst>
        </p:spPr>
      </p:pic>
      <p:sp>
        <p:nvSpPr>
          <p:cNvPr id="107" name="Rectangle 106">
            <a:extLst>
              <a:ext uri="{FF2B5EF4-FFF2-40B4-BE49-F238E27FC236}">
                <a16:creationId xmlns:a16="http://schemas.microsoft.com/office/drawing/2014/main" id="{CCE883AD-8881-49B7-8E42-27457DF59804}"/>
              </a:ext>
            </a:extLst>
          </p:cNvPr>
          <p:cNvSpPr/>
          <p:nvPr/>
        </p:nvSpPr>
        <p:spPr bwMode="auto">
          <a:xfrm>
            <a:off x="7271338" y="4089490"/>
            <a:ext cx="769718" cy="6197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113" name="TextBox 112">
            <a:extLst>
              <a:ext uri="{FF2B5EF4-FFF2-40B4-BE49-F238E27FC236}">
                <a16:creationId xmlns:a16="http://schemas.microsoft.com/office/drawing/2014/main" id="{A3494A6C-AE4C-4822-830C-4E8A71A866E4}"/>
              </a:ext>
            </a:extLst>
          </p:cNvPr>
          <p:cNvSpPr txBox="1"/>
          <p:nvPr/>
        </p:nvSpPr>
        <p:spPr>
          <a:xfrm>
            <a:off x="7278071" y="4564313"/>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Azure Redis Cache</a:t>
            </a:r>
          </a:p>
        </p:txBody>
      </p:sp>
      <p:pic>
        <p:nvPicPr>
          <p:cNvPr id="114" name="Picture 6" descr="Image result for azure redis cache logo">
            <a:extLst>
              <a:ext uri="{FF2B5EF4-FFF2-40B4-BE49-F238E27FC236}">
                <a16:creationId xmlns:a16="http://schemas.microsoft.com/office/drawing/2014/main" id="{6427182A-CA2A-4865-B0A2-DB6DBDFE6DBF}"/>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7437822" y="4190462"/>
            <a:ext cx="420051" cy="357821"/>
          </a:xfrm>
          <a:prstGeom prst="rect">
            <a:avLst/>
          </a:prstGeom>
          <a:noFill/>
          <a:extLst>
            <a:ext uri="{909E8E84-426E-40DD-AFC4-6F175D3DCCD1}">
              <a14:hiddenFill xmlns:a14="http://schemas.microsoft.com/office/drawing/2010/main">
                <a:solidFill>
                  <a:srgbClr val="FFFFFF"/>
                </a:solidFill>
              </a14:hiddenFill>
            </a:ext>
          </a:extLst>
        </p:spPr>
      </p:pic>
      <p:sp>
        <p:nvSpPr>
          <p:cNvPr id="121" name="Rectangle 120">
            <a:extLst>
              <a:ext uri="{FF2B5EF4-FFF2-40B4-BE49-F238E27FC236}">
                <a16:creationId xmlns:a16="http://schemas.microsoft.com/office/drawing/2014/main" id="{57F504D3-F463-4798-AF96-BC97064F29FF}"/>
              </a:ext>
            </a:extLst>
          </p:cNvPr>
          <p:cNvSpPr/>
          <p:nvPr/>
        </p:nvSpPr>
        <p:spPr bwMode="auto">
          <a:xfrm>
            <a:off x="3334269" y="1389825"/>
            <a:ext cx="2577567" cy="81461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ELT Flow</a:t>
            </a:r>
          </a:p>
        </p:txBody>
      </p:sp>
      <p:sp>
        <p:nvSpPr>
          <p:cNvPr id="146" name="Rectangle 145">
            <a:extLst>
              <a:ext uri="{FF2B5EF4-FFF2-40B4-BE49-F238E27FC236}">
                <a16:creationId xmlns:a16="http://schemas.microsoft.com/office/drawing/2014/main" id="{811AA3CC-93D6-4B97-AFA8-AF7F1123785C}"/>
              </a:ext>
            </a:extLst>
          </p:cNvPr>
          <p:cNvSpPr/>
          <p:nvPr/>
        </p:nvSpPr>
        <p:spPr bwMode="auto">
          <a:xfrm>
            <a:off x="3445516" y="1586431"/>
            <a:ext cx="987786"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Raw to Refined Data Flow</a:t>
            </a:r>
          </a:p>
        </p:txBody>
      </p:sp>
      <p:sp>
        <p:nvSpPr>
          <p:cNvPr id="147" name="Rectangle 146">
            <a:extLst>
              <a:ext uri="{FF2B5EF4-FFF2-40B4-BE49-F238E27FC236}">
                <a16:creationId xmlns:a16="http://schemas.microsoft.com/office/drawing/2014/main" id="{83FB504A-FD99-4C88-B78D-01EFFE659B55}"/>
              </a:ext>
            </a:extLst>
          </p:cNvPr>
          <p:cNvSpPr/>
          <p:nvPr/>
        </p:nvSpPr>
        <p:spPr bwMode="auto">
          <a:xfrm>
            <a:off x="4537584" y="1578853"/>
            <a:ext cx="1167850" cy="28267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Refined to Enriched Zone Data Flow</a:t>
            </a:r>
          </a:p>
        </p:txBody>
      </p:sp>
      <p:sp>
        <p:nvSpPr>
          <p:cNvPr id="148" name="Rectangle 147">
            <a:extLst>
              <a:ext uri="{FF2B5EF4-FFF2-40B4-BE49-F238E27FC236}">
                <a16:creationId xmlns:a16="http://schemas.microsoft.com/office/drawing/2014/main" id="{C521A5DF-5D85-431B-BAF0-6A8AF3893E7E}"/>
              </a:ext>
            </a:extLst>
          </p:cNvPr>
          <p:cNvSpPr/>
          <p:nvPr/>
        </p:nvSpPr>
        <p:spPr bwMode="auto">
          <a:xfrm>
            <a:off x="3792994" y="1895593"/>
            <a:ext cx="1435801"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Enriched Zone to Tenant Zone Data Flow</a:t>
            </a:r>
          </a:p>
        </p:txBody>
      </p:sp>
      <p:sp>
        <p:nvSpPr>
          <p:cNvPr id="122" name="Rectangle 121">
            <a:extLst>
              <a:ext uri="{FF2B5EF4-FFF2-40B4-BE49-F238E27FC236}">
                <a16:creationId xmlns:a16="http://schemas.microsoft.com/office/drawing/2014/main" id="{CB5027A7-A14A-4256-8D98-236E909CC395}"/>
              </a:ext>
            </a:extLst>
          </p:cNvPr>
          <p:cNvSpPr/>
          <p:nvPr/>
        </p:nvSpPr>
        <p:spPr bwMode="auto">
          <a:xfrm>
            <a:off x="6043553" y="1400962"/>
            <a:ext cx="1121455" cy="36297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Audit and Balance Controls</a:t>
            </a:r>
          </a:p>
        </p:txBody>
      </p:sp>
      <p:sp>
        <p:nvSpPr>
          <p:cNvPr id="123" name="Rectangle 122">
            <a:extLst>
              <a:ext uri="{FF2B5EF4-FFF2-40B4-BE49-F238E27FC236}">
                <a16:creationId xmlns:a16="http://schemas.microsoft.com/office/drawing/2014/main" id="{6ECE016C-656B-4B14-94D0-243D138716A4}"/>
              </a:ext>
            </a:extLst>
          </p:cNvPr>
          <p:cNvSpPr/>
          <p:nvPr/>
        </p:nvSpPr>
        <p:spPr bwMode="auto">
          <a:xfrm>
            <a:off x="6043553" y="1824659"/>
            <a:ext cx="1121455" cy="36297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Profile and Tag</a:t>
            </a:r>
          </a:p>
        </p:txBody>
      </p:sp>
      <p:pic>
        <p:nvPicPr>
          <p:cNvPr id="1026" name="Picture 2" descr="Image result for Waterline Data logo">
            <a:extLst>
              <a:ext uri="{FF2B5EF4-FFF2-40B4-BE49-F238E27FC236}">
                <a16:creationId xmlns:a16="http://schemas.microsoft.com/office/drawing/2014/main" id="{51C0592A-B2EB-4590-92D5-6AB493433BDD}"/>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667585" y="1847669"/>
            <a:ext cx="482327" cy="126657"/>
          </a:xfrm>
          <a:prstGeom prst="rect">
            <a:avLst/>
          </a:prstGeom>
          <a:noFill/>
          <a:extLst>
            <a:ext uri="{909E8E84-426E-40DD-AFC4-6F175D3DCCD1}">
              <a14:hiddenFill xmlns:a14="http://schemas.microsoft.com/office/drawing/2010/main">
                <a:solidFill>
                  <a:srgbClr val="FFFFFF"/>
                </a:solidFill>
              </a14:hiddenFill>
            </a:ext>
          </a:extLst>
        </p:spPr>
      </p:pic>
      <p:pic>
        <p:nvPicPr>
          <p:cNvPr id="142" name="Picture 8" descr="Image result for azure data factory logo">
            <a:extLst>
              <a:ext uri="{FF2B5EF4-FFF2-40B4-BE49-F238E27FC236}">
                <a16:creationId xmlns:a16="http://schemas.microsoft.com/office/drawing/2014/main" id="{BCC14043-7A7C-4C85-8C34-AD93B8A231B0}"/>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001651" y="1173629"/>
            <a:ext cx="305829" cy="305829"/>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142">
            <a:extLst>
              <a:ext uri="{FF2B5EF4-FFF2-40B4-BE49-F238E27FC236}">
                <a16:creationId xmlns:a16="http://schemas.microsoft.com/office/drawing/2014/main" id="{9DB20E05-EADC-4558-83F4-6A991646888F}"/>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8309967" y="1002990"/>
            <a:ext cx="951921" cy="555288"/>
          </a:xfrm>
          <a:prstGeom prst="rect">
            <a:avLst/>
          </a:prstGeom>
        </p:spPr>
      </p:pic>
      <p:cxnSp>
        <p:nvCxnSpPr>
          <p:cNvPr id="9" name="Connector: Elbow 8">
            <a:extLst>
              <a:ext uri="{FF2B5EF4-FFF2-40B4-BE49-F238E27FC236}">
                <a16:creationId xmlns:a16="http://schemas.microsoft.com/office/drawing/2014/main" id="{C7CB6C2D-91D0-4544-9BFE-38994B2F9294}"/>
              </a:ext>
            </a:extLst>
          </p:cNvPr>
          <p:cNvCxnSpPr>
            <a:stCxn id="58" idx="3"/>
            <a:endCxn id="118" idx="1"/>
          </p:cNvCxnSpPr>
          <p:nvPr/>
        </p:nvCxnSpPr>
        <p:spPr bwMode="auto">
          <a:xfrm flipV="1">
            <a:off x="1994839" y="4324442"/>
            <a:ext cx="2285023" cy="4330"/>
          </a:xfrm>
          <a:prstGeom prst="straightConnector1">
            <a:avLst/>
          </a:prstGeom>
          <a:noFill/>
          <a:ln w="19050" algn="ctr">
            <a:solidFill>
              <a:schemeClr val="tx2">
                <a:lumMod val="60000"/>
                <a:lumOff val="40000"/>
              </a:schemeClr>
            </a:solidFill>
            <a:round/>
            <a:headEnd type="oval" w="med" len="med"/>
            <a:tailEnd type="triangle"/>
          </a:ln>
        </p:spPr>
      </p:cxnSp>
      <p:sp>
        <p:nvSpPr>
          <p:cNvPr id="157" name="TextBox 156">
            <a:extLst>
              <a:ext uri="{FF2B5EF4-FFF2-40B4-BE49-F238E27FC236}">
                <a16:creationId xmlns:a16="http://schemas.microsoft.com/office/drawing/2014/main" id="{D7089712-0099-4144-8738-8617B181D418}"/>
              </a:ext>
            </a:extLst>
          </p:cNvPr>
          <p:cNvSpPr txBox="1"/>
          <p:nvPr/>
        </p:nvSpPr>
        <p:spPr>
          <a:xfrm>
            <a:off x="9395128" y="822143"/>
            <a:ext cx="2548450" cy="3724096"/>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100">
                <a:latin typeface="+mn-lt"/>
              </a:rPr>
              <a:t>Data Processing</a:t>
            </a:r>
          </a:p>
          <a:p>
            <a:pPr marL="514350" lvl="1" indent="-228600">
              <a:buFont typeface="Arial" panose="020B0604020202020204" pitchFamily="34" charset="0"/>
              <a:buChar char="•"/>
            </a:pPr>
            <a:r>
              <a:rPr lang="en-US" sz="1100">
                <a:latin typeface="+mn-lt"/>
              </a:rPr>
              <a:t>Dataflows will be built using ADF Toolkit and Azure Data Factory 2.0</a:t>
            </a:r>
          </a:p>
          <a:p>
            <a:pPr marL="514350" lvl="1" indent="-228600">
              <a:buFont typeface="Arial" panose="020B0604020202020204" pitchFamily="34" charset="0"/>
              <a:buChar char="•"/>
            </a:pPr>
            <a:r>
              <a:rPr lang="en-US" sz="1100">
                <a:latin typeface="+mn-lt"/>
              </a:rPr>
              <a:t>Tenant Dataflow will be built using Informatica BDM</a:t>
            </a:r>
          </a:p>
          <a:p>
            <a:pPr marL="514350" lvl="1" indent="-228600">
              <a:buFont typeface="Arial" panose="020B0604020202020204" pitchFamily="34" charset="0"/>
              <a:buChar char="•"/>
            </a:pPr>
            <a:r>
              <a:rPr lang="en-US" sz="1100">
                <a:latin typeface="+mn-lt"/>
              </a:rPr>
              <a:t>Databricks will be used for Hadoop based computation.</a:t>
            </a:r>
          </a:p>
          <a:p>
            <a:pPr marL="514350" lvl="1" indent="-228600">
              <a:buFont typeface="Arial" panose="020B0604020202020204" pitchFamily="34" charset="0"/>
              <a:buChar char="•"/>
            </a:pPr>
            <a:r>
              <a:rPr lang="en-US" sz="1100">
                <a:latin typeface="+mn-lt"/>
              </a:rPr>
              <a:t>Non Hadoop compute includes executing in Kubernetes, Scalable VMs and Serverless compute</a:t>
            </a:r>
          </a:p>
          <a:p>
            <a:pPr marL="514350" lvl="1" indent="-228600">
              <a:buFont typeface="Arial" panose="020B0604020202020204" pitchFamily="34" charset="0"/>
              <a:buChar char="•"/>
            </a:pPr>
            <a:r>
              <a:rPr lang="en-US" sz="1100">
                <a:latin typeface="+mn-lt"/>
              </a:rPr>
              <a:t>Serverless compute will be used only for non-PHI, non-PII workloads</a:t>
            </a:r>
          </a:p>
          <a:p>
            <a:pPr marL="514350" lvl="1" indent="-228600">
              <a:buFont typeface="Arial" panose="020B0604020202020204" pitchFamily="34" charset="0"/>
              <a:buChar char="•"/>
            </a:pPr>
            <a:r>
              <a:rPr lang="en-US" sz="1100">
                <a:latin typeface="+mn-lt"/>
              </a:rPr>
              <a:t>Storage will be ADLS ; Raw, Refined &amp; Enriched: Hive; Tenant Zone: Hive, SQL Server 2019</a:t>
            </a:r>
          </a:p>
          <a:p>
            <a:pPr marL="228600" indent="-228600">
              <a:buFont typeface="Arial" panose="020B0604020202020204" pitchFamily="34" charset="0"/>
              <a:buChar char="•"/>
            </a:pPr>
            <a:r>
              <a:rPr lang="en-US" sz="1100">
                <a:latin typeface="+mn-lt"/>
              </a:rPr>
              <a:t>Data Processing – Polybase</a:t>
            </a:r>
          </a:p>
          <a:p>
            <a:pPr marL="461963" lvl="1" indent="-228600">
              <a:buFont typeface="Arial" panose="020B0604020202020204" pitchFamily="34" charset="0"/>
              <a:buChar char="•"/>
            </a:pPr>
            <a:r>
              <a:rPr lang="en-US" sz="1100">
                <a:latin typeface="+mn-lt"/>
              </a:rPr>
              <a:t>SQL Server 2019 with </a:t>
            </a:r>
            <a:r>
              <a:rPr lang="en-US" sz="1100" err="1">
                <a:latin typeface="+mn-lt"/>
              </a:rPr>
              <a:t>polybase</a:t>
            </a:r>
            <a:r>
              <a:rPr lang="en-US" sz="1100">
                <a:latin typeface="+mn-lt"/>
              </a:rPr>
              <a:t> enabled  ( processing is pushed to Hadoop compute engine without copying data locally) </a:t>
            </a:r>
          </a:p>
          <a:p>
            <a:pPr marL="685432" lvl="1" indent="-228600">
              <a:buFont typeface="Arial" panose="020B0604020202020204" pitchFamily="34" charset="0"/>
              <a:buChar char="•"/>
            </a:pPr>
            <a:endParaRPr lang="en-US" sz="1100">
              <a:latin typeface="+mn-lt"/>
            </a:endParaRPr>
          </a:p>
          <a:p>
            <a:pPr marL="171450" indent="-171450">
              <a:buFont typeface="Arial" panose="020B0604020202020204" pitchFamily="34" charset="0"/>
              <a:buChar char="•"/>
            </a:pPr>
            <a:endParaRPr lang="en-US" sz="1100">
              <a:latin typeface="+mn-lt"/>
            </a:endParaRPr>
          </a:p>
        </p:txBody>
      </p:sp>
      <p:pic>
        <p:nvPicPr>
          <p:cNvPr id="151" name="Picture 150">
            <a:extLst>
              <a:ext uri="{FF2B5EF4-FFF2-40B4-BE49-F238E27FC236}">
                <a16:creationId xmlns:a16="http://schemas.microsoft.com/office/drawing/2014/main" id="{5B868A36-E39D-4085-8D50-68630ECF88F0}"/>
              </a:ext>
            </a:extLst>
          </p:cNvPr>
          <p:cNvPicPr>
            <a:picLocks noChangeAspect="1"/>
          </p:cNvPicPr>
          <p:nvPr/>
        </p:nvPicPr>
        <p:blipFill rotWithShape="1">
          <a:blip r:embed="rId17"/>
          <a:srcRect l="36954" t="17801" r="35180" b="14784"/>
          <a:stretch/>
        </p:blipFill>
        <p:spPr>
          <a:xfrm>
            <a:off x="1971845" y="2479656"/>
            <a:ext cx="365760" cy="746603"/>
          </a:xfrm>
          <a:prstGeom prst="rect">
            <a:avLst/>
          </a:prstGeom>
        </p:spPr>
      </p:pic>
      <p:pic>
        <p:nvPicPr>
          <p:cNvPr id="152" name="Picture 151">
            <a:extLst>
              <a:ext uri="{FF2B5EF4-FFF2-40B4-BE49-F238E27FC236}">
                <a16:creationId xmlns:a16="http://schemas.microsoft.com/office/drawing/2014/main" id="{8B4D3CA4-A76F-46C6-9F82-6EAEE505023A}"/>
              </a:ext>
            </a:extLst>
          </p:cNvPr>
          <p:cNvPicPr>
            <a:picLocks noChangeAspect="1"/>
          </p:cNvPicPr>
          <p:nvPr/>
        </p:nvPicPr>
        <p:blipFill rotWithShape="1">
          <a:blip r:embed="rId17"/>
          <a:srcRect l="36954" t="17801" r="35180" b="14784"/>
          <a:stretch/>
        </p:blipFill>
        <p:spPr>
          <a:xfrm>
            <a:off x="2454461" y="2473034"/>
            <a:ext cx="365760" cy="746603"/>
          </a:xfrm>
          <a:prstGeom prst="rect">
            <a:avLst/>
          </a:prstGeom>
        </p:spPr>
      </p:pic>
      <p:cxnSp>
        <p:nvCxnSpPr>
          <p:cNvPr id="153" name="Straight Connector 152">
            <a:extLst>
              <a:ext uri="{FF2B5EF4-FFF2-40B4-BE49-F238E27FC236}">
                <a16:creationId xmlns:a16="http://schemas.microsoft.com/office/drawing/2014/main" id="{EC741A70-F897-4ABB-8BEE-D948702F4059}"/>
              </a:ext>
            </a:extLst>
          </p:cNvPr>
          <p:cNvCxnSpPr>
            <a:cxnSpLocks/>
          </p:cNvCxnSpPr>
          <p:nvPr/>
        </p:nvCxnSpPr>
        <p:spPr bwMode="auto">
          <a:xfrm flipV="1">
            <a:off x="2270663" y="2846336"/>
            <a:ext cx="202848" cy="6622"/>
          </a:xfrm>
          <a:prstGeom prst="line">
            <a:avLst/>
          </a:prstGeom>
          <a:noFill/>
          <a:ln w="19050" algn="ctr">
            <a:solidFill>
              <a:schemeClr val="tx2">
                <a:lumMod val="60000"/>
                <a:lumOff val="40000"/>
              </a:schemeClr>
            </a:solidFill>
            <a:round/>
            <a:headEnd type="triangle" w="med" len="med"/>
            <a:tailEnd type="triangle"/>
          </a:ln>
        </p:spPr>
      </p:cxnSp>
      <p:sp>
        <p:nvSpPr>
          <p:cNvPr id="155" name="Rectangle 154">
            <a:extLst>
              <a:ext uri="{FF2B5EF4-FFF2-40B4-BE49-F238E27FC236}">
                <a16:creationId xmlns:a16="http://schemas.microsoft.com/office/drawing/2014/main" id="{CA991CDD-F870-4224-9FB9-0C30B7A5882C}"/>
              </a:ext>
            </a:extLst>
          </p:cNvPr>
          <p:cNvSpPr/>
          <p:nvPr/>
        </p:nvSpPr>
        <p:spPr bwMode="auto">
          <a:xfrm>
            <a:off x="2182982" y="2131105"/>
            <a:ext cx="440047" cy="311854"/>
          </a:xfrm>
          <a:prstGeom prst="rect">
            <a:avLst/>
          </a:prstGeom>
          <a:ln w="9525">
            <a:solidFill>
              <a:schemeClr val="tx2"/>
            </a:solidFill>
            <a:prstDash val="sysDot"/>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prstClr val="black"/>
                </a:solidFill>
                <a:effectLst/>
                <a:uLnTx/>
                <a:uFillTx/>
                <a:latin typeface="Calibri"/>
                <a:ea typeface="+mn-ea"/>
                <a:cs typeface="Arial" charset="0"/>
              </a:rPr>
              <a:t>1 – 10 Gbps</a:t>
            </a:r>
          </a:p>
        </p:txBody>
      </p:sp>
      <p:sp>
        <p:nvSpPr>
          <p:cNvPr id="5" name="Title 4">
            <a:extLst>
              <a:ext uri="{FF2B5EF4-FFF2-40B4-BE49-F238E27FC236}">
                <a16:creationId xmlns:a16="http://schemas.microsoft.com/office/drawing/2014/main" id="{B1860C67-36DA-4654-A05D-B9D829C8AE35}"/>
              </a:ext>
            </a:extLst>
          </p:cNvPr>
          <p:cNvSpPr>
            <a:spLocks noGrp="1"/>
          </p:cNvSpPr>
          <p:nvPr>
            <p:ph type="title"/>
          </p:nvPr>
        </p:nvSpPr>
        <p:spPr>
          <a:solidFill>
            <a:schemeClr val="accent3">
              <a:lumMod val="75000"/>
            </a:schemeClr>
          </a:solidFill>
        </p:spPr>
        <p:txBody>
          <a:bodyPr/>
          <a:lstStyle/>
          <a:p>
            <a:r>
              <a:rPr lang="en-US"/>
              <a:t>Future State Pattern – Data Compute and Store</a:t>
            </a:r>
          </a:p>
        </p:txBody>
      </p:sp>
      <p:sp>
        <p:nvSpPr>
          <p:cNvPr id="87" name="Footer Placeholder 3">
            <a:extLst>
              <a:ext uri="{FF2B5EF4-FFF2-40B4-BE49-F238E27FC236}">
                <a16:creationId xmlns:a16="http://schemas.microsoft.com/office/drawing/2014/main" id="{BBB9995B-D7DE-47F8-9F30-F9A3AB930C06}"/>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788616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3EFC7C56-B3A4-4C0E-978E-FD039DEE8D8D}"/>
              </a:ext>
            </a:extLst>
          </p:cNvPr>
          <p:cNvSpPr/>
          <p:nvPr/>
        </p:nvSpPr>
        <p:spPr>
          <a:xfrm>
            <a:off x="2926844" y="744059"/>
            <a:ext cx="8953369" cy="571697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42" name="Rectangle 41">
            <a:extLst>
              <a:ext uri="{FF2B5EF4-FFF2-40B4-BE49-F238E27FC236}">
                <a16:creationId xmlns:a16="http://schemas.microsoft.com/office/drawing/2014/main" id="{6026A2FF-2FAC-46EE-8CE4-2AEAA742313B}"/>
              </a:ext>
            </a:extLst>
          </p:cNvPr>
          <p:cNvSpPr/>
          <p:nvPr/>
        </p:nvSpPr>
        <p:spPr>
          <a:xfrm>
            <a:off x="215899" y="862817"/>
            <a:ext cx="2208324" cy="5505613"/>
          </a:xfrm>
          <a:prstGeom prst="rect">
            <a:avLst/>
          </a:prstGeom>
          <a:noFill/>
          <a:ln w="19050" algn="ctr">
            <a:solidFill>
              <a:schemeClr val="tx2">
                <a:lumMod val="60000"/>
                <a:lumOff val="40000"/>
              </a:schemeClr>
            </a:solidFill>
            <a:round/>
            <a:headEnd type="oval" w="med" len="med"/>
            <a:tailEnd type="triangle"/>
          </a:ln>
        </p:spPr>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Arial" charset="0"/>
                <a:ea typeface="+mn-ea"/>
                <a:cs typeface="Arial" charset="0"/>
              </a:rPr>
              <a:t>On-premises network </a:t>
            </a:r>
          </a:p>
        </p:txBody>
      </p:sp>
      <p:pic>
        <p:nvPicPr>
          <p:cNvPr id="43" name="Picture 42">
            <a:extLst>
              <a:ext uri="{FF2B5EF4-FFF2-40B4-BE49-F238E27FC236}">
                <a16:creationId xmlns:a16="http://schemas.microsoft.com/office/drawing/2014/main" id="{9B9DD744-282F-4AD1-B523-0E02BE7329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884" y="1204761"/>
            <a:ext cx="1903245" cy="217514"/>
          </a:xfrm>
          <a:prstGeom prst="rect">
            <a:avLst/>
          </a:prstGeom>
        </p:spPr>
      </p:pic>
      <p:pic>
        <p:nvPicPr>
          <p:cNvPr id="58" name="Picture 57">
            <a:extLst>
              <a:ext uri="{FF2B5EF4-FFF2-40B4-BE49-F238E27FC236}">
                <a16:creationId xmlns:a16="http://schemas.microsoft.com/office/drawing/2014/main" id="{F77B2C54-4C66-4B02-B527-710FCA08F151}"/>
              </a:ext>
            </a:extLst>
          </p:cNvPr>
          <p:cNvPicPr>
            <a:picLocks noChangeAspect="1"/>
          </p:cNvPicPr>
          <p:nvPr/>
        </p:nvPicPr>
        <p:blipFill rotWithShape="1">
          <a:blip r:embed="rId4"/>
          <a:srcRect l="36954" t="17801" r="35180" b="14784"/>
          <a:stretch/>
        </p:blipFill>
        <p:spPr>
          <a:xfrm>
            <a:off x="2190522" y="2757666"/>
            <a:ext cx="365760" cy="746603"/>
          </a:xfrm>
          <a:prstGeom prst="rect">
            <a:avLst/>
          </a:prstGeom>
        </p:spPr>
      </p:pic>
      <p:pic>
        <p:nvPicPr>
          <p:cNvPr id="59" name="Picture 58">
            <a:extLst>
              <a:ext uri="{FF2B5EF4-FFF2-40B4-BE49-F238E27FC236}">
                <a16:creationId xmlns:a16="http://schemas.microsoft.com/office/drawing/2014/main" id="{E808202C-712A-4F41-B1EF-C75892D8DF3E}"/>
              </a:ext>
            </a:extLst>
          </p:cNvPr>
          <p:cNvPicPr>
            <a:picLocks noChangeAspect="1"/>
          </p:cNvPicPr>
          <p:nvPr/>
        </p:nvPicPr>
        <p:blipFill rotWithShape="1">
          <a:blip r:embed="rId4"/>
          <a:srcRect l="36954" t="17801" r="35180" b="14784"/>
          <a:stretch/>
        </p:blipFill>
        <p:spPr>
          <a:xfrm>
            <a:off x="2785938" y="2750142"/>
            <a:ext cx="365760" cy="746603"/>
          </a:xfrm>
          <a:prstGeom prst="rect">
            <a:avLst/>
          </a:prstGeom>
        </p:spPr>
      </p:pic>
      <p:cxnSp>
        <p:nvCxnSpPr>
          <p:cNvPr id="60" name="Straight Connector 59">
            <a:extLst>
              <a:ext uri="{FF2B5EF4-FFF2-40B4-BE49-F238E27FC236}">
                <a16:creationId xmlns:a16="http://schemas.microsoft.com/office/drawing/2014/main" id="{2F04989C-90CB-4E0C-8218-A6C05031BCC6}"/>
              </a:ext>
            </a:extLst>
          </p:cNvPr>
          <p:cNvCxnSpPr>
            <a:cxnSpLocks/>
            <a:stCxn id="58" idx="3"/>
            <a:endCxn id="59" idx="1"/>
          </p:cNvCxnSpPr>
          <p:nvPr/>
        </p:nvCxnSpPr>
        <p:spPr bwMode="auto">
          <a:xfrm flipV="1">
            <a:off x="2556282" y="3123444"/>
            <a:ext cx="229656" cy="7524"/>
          </a:xfrm>
          <a:prstGeom prst="line">
            <a:avLst/>
          </a:prstGeom>
          <a:noFill/>
          <a:ln w="19050" algn="ctr">
            <a:solidFill>
              <a:schemeClr val="tx2">
                <a:lumMod val="60000"/>
                <a:lumOff val="40000"/>
              </a:schemeClr>
            </a:solidFill>
            <a:round/>
            <a:headEnd type="triangle" w="med" len="med"/>
            <a:tailEnd type="triangle"/>
          </a:ln>
        </p:spPr>
      </p:cxnSp>
      <p:sp>
        <p:nvSpPr>
          <p:cNvPr id="65" name="Rectangle 64">
            <a:extLst>
              <a:ext uri="{FF2B5EF4-FFF2-40B4-BE49-F238E27FC236}">
                <a16:creationId xmlns:a16="http://schemas.microsoft.com/office/drawing/2014/main" id="{B830E4F1-002D-476B-BDBA-BC6E84732009}"/>
              </a:ext>
            </a:extLst>
          </p:cNvPr>
          <p:cNvSpPr/>
          <p:nvPr/>
        </p:nvSpPr>
        <p:spPr bwMode="auto">
          <a:xfrm>
            <a:off x="2451766" y="2410530"/>
            <a:ext cx="417769" cy="311854"/>
          </a:xfrm>
          <a:prstGeom prst="rect">
            <a:avLst/>
          </a:prstGeom>
          <a:ln w="9525">
            <a:solidFill>
              <a:schemeClr val="tx2"/>
            </a:solidFill>
            <a:prstDash val="sysDot"/>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prstClr val="black"/>
                </a:solidFill>
                <a:effectLst/>
                <a:uLnTx/>
                <a:uFillTx/>
                <a:latin typeface="Calibri"/>
                <a:ea typeface="+mn-ea"/>
                <a:cs typeface="Arial" charset="0"/>
              </a:rPr>
              <a:t>1 – 10 Gbps</a:t>
            </a:r>
          </a:p>
        </p:txBody>
      </p:sp>
      <p:sp>
        <p:nvSpPr>
          <p:cNvPr id="68" name="Rectangle 67">
            <a:extLst>
              <a:ext uri="{FF2B5EF4-FFF2-40B4-BE49-F238E27FC236}">
                <a16:creationId xmlns:a16="http://schemas.microsoft.com/office/drawing/2014/main" id="{E3AB4ABF-332D-4B79-A265-0A5A5CD10B38}"/>
              </a:ext>
            </a:extLst>
          </p:cNvPr>
          <p:cNvSpPr/>
          <p:nvPr/>
        </p:nvSpPr>
        <p:spPr bwMode="auto">
          <a:xfrm>
            <a:off x="363884" y="3078422"/>
            <a:ext cx="1573417" cy="191415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Centralized Data</a:t>
            </a:r>
            <a:r>
              <a:rPr lang="en-US" sz="1000">
                <a:solidFill>
                  <a:prstClr val="black"/>
                </a:solidFill>
                <a:latin typeface="Calibri"/>
                <a:cs typeface="Arial" charset="0"/>
              </a:rPr>
              <a:t> Management Tools</a:t>
            </a: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94" name="Rectangle 93">
            <a:extLst>
              <a:ext uri="{FF2B5EF4-FFF2-40B4-BE49-F238E27FC236}">
                <a16:creationId xmlns:a16="http://schemas.microsoft.com/office/drawing/2014/main" id="{530807A5-8ED6-4D06-92BE-73CA4395AB40}"/>
              </a:ext>
            </a:extLst>
          </p:cNvPr>
          <p:cNvSpPr/>
          <p:nvPr/>
        </p:nvSpPr>
        <p:spPr>
          <a:xfrm>
            <a:off x="3268190" y="2506134"/>
            <a:ext cx="3069736" cy="2486466"/>
          </a:xfrm>
          <a:prstGeom prst="rect">
            <a:avLst/>
          </a:prstGeom>
          <a:solidFill>
            <a:schemeClr val="bg1">
              <a:lumMod val="95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95" name="Rectangle 94">
            <a:extLst>
              <a:ext uri="{FF2B5EF4-FFF2-40B4-BE49-F238E27FC236}">
                <a16:creationId xmlns:a16="http://schemas.microsoft.com/office/drawing/2014/main" id="{52A3C9C6-A485-4814-A49A-E3439A315C70}"/>
              </a:ext>
            </a:extLst>
          </p:cNvPr>
          <p:cNvSpPr/>
          <p:nvPr/>
        </p:nvSpPr>
        <p:spPr bwMode="auto">
          <a:xfrm>
            <a:off x="3873083" y="2757534"/>
            <a:ext cx="1070593" cy="13217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05" name="Rectangle 104">
            <a:extLst>
              <a:ext uri="{FF2B5EF4-FFF2-40B4-BE49-F238E27FC236}">
                <a16:creationId xmlns:a16="http://schemas.microsoft.com/office/drawing/2014/main" id="{03C7BBB0-BACE-47A5-8B25-E256FA92B060}"/>
              </a:ext>
            </a:extLst>
          </p:cNvPr>
          <p:cNvSpPr/>
          <p:nvPr/>
        </p:nvSpPr>
        <p:spPr bwMode="auto">
          <a:xfrm>
            <a:off x="564956" y="3602545"/>
            <a:ext cx="1264137" cy="3181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ATLAS</a:t>
            </a:r>
          </a:p>
        </p:txBody>
      </p:sp>
      <p:sp>
        <p:nvSpPr>
          <p:cNvPr id="178" name="TextBox 177">
            <a:extLst>
              <a:ext uri="{FF2B5EF4-FFF2-40B4-BE49-F238E27FC236}">
                <a16:creationId xmlns:a16="http://schemas.microsoft.com/office/drawing/2014/main" id="{DE3F4059-8359-43C0-9DF1-EA79F46E3ACB}"/>
              </a:ext>
            </a:extLst>
          </p:cNvPr>
          <p:cNvSpPr txBox="1"/>
          <p:nvPr/>
        </p:nvSpPr>
        <p:spPr>
          <a:xfrm>
            <a:off x="8819205" y="1010886"/>
            <a:ext cx="2845101" cy="3046988"/>
          </a:xfrm>
          <a:prstGeom prst="rect">
            <a:avLst/>
          </a:prstGeom>
          <a:noFill/>
        </p:spPr>
        <p:txBody>
          <a:bodyPr wrap="square" lIns="0" tIns="0" rIns="0" bIns="0" rtlCol="0">
            <a:spAutoFit/>
          </a:bodyPr>
          <a:lstStyle/>
          <a:p>
            <a:pPr marL="228600" indent="-228600">
              <a:buFont typeface="Arial" panose="020B0604020202020204" pitchFamily="34" charset="0"/>
              <a:buChar char="•"/>
            </a:pPr>
            <a:r>
              <a:rPr lang="en-US" sz="1100">
                <a:latin typeface="+mn-lt"/>
              </a:rPr>
              <a:t>Atlas will provide ability to maintain data catalog[technical], tags, schema and support policy authoring in a multi tenant mode</a:t>
            </a:r>
          </a:p>
          <a:p>
            <a:pPr marL="628282" lvl="1" indent="-171450">
              <a:buFont typeface="Arial" panose="020B0604020202020204" pitchFamily="34" charset="0"/>
              <a:buChar char="•"/>
            </a:pPr>
            <a:r>
              <a:rPr lang="en-US" sz="1100">
                <a:latin typeface="+mn-lt"/>
              </a:rPr>
              <a:t>Atlas will push the Data catalog [schema] information along with tags to Ranger</a:t>
            </a:r>
          </a:p>
          <a:p>
            <a:pPr marL="628282" lvl="1" indent="-171450">
              <a:buFont typeface="Arial" panose="020B0604020202020204" pitchFamily="34" charset="0"/>
              <a:buChar char="•"/>
            </a:pPr>
            <a:r>
              <a:rPr lang="en-US" sz="1100">
                <a:latin typeface="+mn-lt"/>
              </a:rPr>
              <a:t>All Ranger instance will leverage centralized Ranger policy store</a:t>
            </a:r>
          </a:p>
          <a:p>
            <a:pPr marL="228600" indent="-228600">
              <a:buFont typeface="Arial" panose="020B0604020202020204" pitchFamily="34" charset="0"/>
              <a:buChar char="•"/>
            </a:pPr>
            <a:r>
              <a:rPr lang="en-US" sz="1100">
                <a:latin typeface="+mn-lt"/>
              </a:rPr>
              <a:t>Ranger policies will be enforced through Hive Engine </a:t>
            </a:r>
          </a:p>
          <a:p>
            <a:pPr marL="228600" indent="-228600">
              <a:buFont typeface="Arial" panose="020B0604020202020204" pitchFamily="34" charset="0"/>
              <a:buChar char="•"/>
            </a:pPr>
            <a:endParaRPr lang="en-US" sz="1100">
              <a:latin typeface="+mn-lt"/>
            </a:endParaRPr>
          </a:p>
          <a:p>
            <a:pPr marL="228600" indent="-228600">
              <a:buFont typeface="Arial" panose="020B0604020202020204" pitchFamily="34" charset="0"/>
              <a:buChar char="•"/>
            </a:pPr>
            <a:r>
              <a:rPr lang="en-US" sz="1100">
                <a:latin typeface="+mn-lt"/>
              </a:rPr>
              <a:t> Azure Data Catalog V2.0 (Future State)</a:t>
            </a:r>
          </a:p>
          <a:p>
            <a:pPr marL="685432" lvl="1" indent="-228600">
              <a:buFont typeface="Arial" panose="020B0604020202020204" pitchFamily="34" charset="0"/>
              <a:buChar char="•"/>
            </a:pPr>
            <a:r>
              <a:rPr lang="en-US" sz="1100">
                <a:latin typeface="+mn-lt"/>
              </a:rPr>
              <a:t>ATLAS features will be integrated for data management </a:t>
            </a:r>
          </a:p>
          <a:p>
            <a:pPr marL="685432" lvl="1" indent="-228600">
              <a:buFont typeface="Arial" panose="020B0604020202020204" pitchFamily="34" charset="0"/>
              <a:buChar char="•"/>
            </a:pPr>
            <a:r>
              <a:rPr lang="en-US" sz="1100">
                <a:latin typeface="+mn-lt"/>
              </a:rPr>
              <a:t>Ranger features will be integrated for policy management</a:t>
            </a:r>
          </a:p>
          <a:p>
            <a:pPr marL="685432" lvl="1" indent="-228600">
              <a:buFont typeface="Arial" panose="020B0604020202020204" pitchFamily="34" charset="0"/>
              <a:buChar char="•"/>
            </a:pPr>
            <a:r>
              <a:rPr lang="en-US" sz="1100">
                <a:latin typeface="+mn-lt"/>
              </a:rPr>
              <a:t>Ranger will manage policy across Hive, Hbase and SQL Servers</a:t>
            </a:r>
          </a:p>
        </p:txBody>
      </p:sp>
      <p:sp>
        <p:nvSpPr>
          <p:cNvPr id="179" name="Rectangle 178">
            <a:extLst>
              <a:ext uri="{FF2B5EF4-FFF2-40B4-BE49-F238E27FC236}">
                <a16:creationId xmlns:a16="http://schemas.microsoft.com/office/drawing/2014/main" id="{8E71C7B5-F47E-4E89-856A-7F54F8339DA1}"/>
              </a:ext>
            </a:extLst>
          </p:cNvPr>
          <p:cNvSpPr/>
          <p:nvPr/>
        </p:nvSpPr>
        <p:spPr bwMode="auto">
          <a:xfrm>
            <a:off x="557278" y="4384000"/>
            <a:ext cx="1264137" cy="3181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RANGER</a:t>
            </a:r>
          </a:p>
        </p:txBody>
      </p:sp>
      <p:sp>
        <p:nvSpPr>
          <p:cNvPr id="180" name="Rectangle 179">
            <a:extLst>
              <a:ext uri="{FF2B5EF4-FFF2-40B4-BE49-F238E27FC236}">
                <a16:creationId xmlns:a16="http://schemas.microsoft.com/office/drawing/2014/main" id="{F5BDBF7A-A827-4411-A07C-4B1D53C54433}"/>
              </a:ext>
            </a:extLst>
          </p:cNvPr>
          <p:cNvSpPr/>
          <p:nvPr/>
        </p:nvSpPr>
        <p:spPr bwMode="auto">
          <a:xfrm>
            <a:off x="4048913" y="2965678"/>
            <a:ext cx="770580" cy="101611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81" name="Picture 180">
            <a:extLst>
              <a:ext uri="{FF2B5EF4-FFF2-40B4-BE49-F238E27FC236}">
                <a16:creationId xmlns:a16="http://schemas.microsoft.com/office/drawing/2014/main" id="{109719BB-E254-4291-873A-FCE797267EAF}"/>
              </a:ext>
            </a:extLst>
          </p:cNvPr>
          <p:cNvPicPr>
            <a:picLocks noChangeAspect="1"/>
          </p:cNvPicPr>
          <p:nvPr/>
        </p:nvPicPr>
        <p:blipFill>
          <a:blip r:embed="rId5"/>
          <a:stretch>
            <a:fillRect/>
          </a:stretch>
        </p:blipFill>
        <p:spPr>
          <a:xfrm>
            <a:off x="4198302" y="3086526"/>
            <a:ext cx="500716" cy="220681"/>
          </a:xfrm>
          <a:prstGeom prst="rect">
            <a:avLst/>
          </a:prstGeom>
        </p:spPr>
      </p:pic>
      <p:sp>
        <p:nvSpPr>
          <p:cNvPr id="183" name="TextBox 182">
            <a:extLst>
              <a:ext uri="{FF2B5EF4-FFF2-40B4-BE49-F238E27FC236}">
                <a16:creationId xmlns:a16="http://schemas.microsoft.com/office/drawing/2014/main" id="{7B701075-869C-48C9-8037-E050F49FA583}"/>
              </a:ext>
            </a:extLst>
          </p:cNvPr>
          <p:cNvSpPr txBox="1"/>
          <p:nvPr/>
        </p:nvSpPr>
        <p:spPr>
          <a:xfrm>
            <a:off x="4048334" y="3381117"/>
            <a:ext cx="771159" cy="24622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HDInsight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LLAP</a:t>
            </a:r>
          </a:p>
        </p:txBody>
      </p:sp>
      <p:sp>
        <p:nvSpPr>
          <p:cNvPr id="189" name="Rectangle 188">
            <a:extLst>
              <a:ext uri="{FF2B5EF4-FFF2-40B4-BE49-F238E27FC236}">
                <a16:creationId xmlns:a16="http://schemas.microsoft.com/office/drawing/2014/main" id="{DC0279F6-5710-4576-AC6D-87E16241A6FE}"/>
              </a:ext>
            </a:extLst>
          </p:cNvPr>
          <p:cNvSpPr/>
          <p:nvPr/>
        </p:nvSpPr>
        <p:spPr bwMode="auto">
          <a:xfrm>
            <a:off x="4138064" y="3701248"/>
            <a:ext cx="621191" cy="14372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RANGER</a:t>
            </a:r>
          </a:p>
        </p:txBody>
      </p:sp>
      <p:sp>
        <p:nvSpPr>
          <p:cNvPr id="6" name="Flowchart: Magnetic Disk 5">
            <a:extLst>
              <a:ext uri="{FF2B5EF4-FFF2-40B4-BE49-F238E27FC236}">
                <a16:creationId xmlns:a16="http://schemas.microsoft.com/office/drawing/2014/main" id="{2701818C-13DC-46CE-9F00-CBCDC10646CA}"/>
              </a:ext>
            </a:extLst>
          </p:cNvPr>
          <p:cNvSpPr/>
          <p:nvPr/>
        </p:nvSpPr>
        <p:spPr bwMode="auto">
          <a:xfrm>
            <a:off x="3858683" y="4381339"/>
            <a:ext cx="1246821" cy="453115"/>
          </a:xfrm>
          <a:prstGeom prst="flowChartMagneticDisk">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r>
              <a:rPr lang="en-US" sz="800" b="1">
                <a:solidFill>
                  <a:srgbClr val="003B71">
                    <a:lumMod val="75000"/>
                  </a:srgbClr>
                </a:solidFill>
                <a:latin typeface="Calibri"/>
                <a:cs typeface="Arial" charset="0"/>
              </a:rPr>
              <a:t>Centralized Ranger Policy Store</a:t>
            </a:r>
          </a:p>
        </p:txBody>
      </p:sp>
      <p:cxnSp>
        <p:nvCxnSpPr>
          <p:cNvPr id="84" name="Straight Connector 216">
            <a:extLst>
              <a:ext uri="{FF2B5EF4-FFF2-40B4-BE49-F238E27FC236}">
                <a16:creationId xmlns:a16="http://schemas.microsoft.com/office/drawing/2014/main" id="{A8EB6BC4-8C9D-4761-85FD-4374C8912F15}"/>
              </a:ext>
            </a:extLst>
          </p:cNvPr>
          <p:cNvCxnSpPr>
            <a:cxnSpLocks/>
            <a:endCxn id="6" idx="2"/>
          </p:cNvCxnSpPr>
          <p:nvPr/>
        </p:nvCxnSpPr>
        <p:spPr bwMode="auto">
          <a:xfrm>
            <a:off x="1847765" y="4601299"/>
            <a:ext cx="2010918" cy="6598"/>
          </a:xfrm>
          <a:prstGeom prst="straightConnector1">
            <a:avLst/>
          </a:prstGeom>
          <a:noFill/>
          <a:ln w="19050" algn="ctr">
            <a:solidFill>
              <a:schemeClr val="tx2">
                <a:lumMod val="60000"/>
                <a:lumOff val="40000"/>
              </a:schemeClr>
            </a:solidFill>
            <a:round/>
            <a:headEnd type="oval" w="med" len="med"/>
            <a:tailEnd type="triangle"/>
          </a:ln>
        </p:spPr>
      </p:cxnSp>
      <p:cxnSp>
        <p:nvCxnSpPr>
          <p:cNvPr id="192" name="Straight Connector 216">
            <a:extLst>
              <a:ext uri="{FF2B5EF4-FFF2-40B4-BE49-F238E27FC236}">
                <a16:creationId xmlns:a16="http://schemas.microsoft.com/office/drawing/2014/main" id="{D4996E76-B2FD-4F7A-A398-774F560D1B75}"/>
              </a:ext>
            </a:extLst>
          </p:cNvPr>
          <p:cNvCxnSpPr>
            <a:cxnSpLocks/>
            <a:endCxn id="6" idx="1"/>
          </p:cNvCxnSpPr>
          <p:nvPr/>
        </p:nvCxnSpPr>
        <p:spPr bwMode="auto">
          <a:xfrm rot="5400000">
            <a:off x="4300462" y="4199706"/>
            <a:ext cx="363266" cy="1"/>
          </a:xfrm>
          <a:prstGeom prst="bentConnector3">
            <a:avLst>
              <a:gd name="adj1" fmla="val 50000"/>
            </a:avLst>
          </a:prstGeom>
          <a:noFill/>
          <a:ln w="19050" algn="ctr">
            <a:solidFill>
              <a:schemeClr val="tx2">
                <a:lumMod val="60000"/>
                <a:lumOff val="40000"/>
              </a:schemeClr>
            </a:solidFill>
            <a:round/>
            <a:headEnd type="oval" w="med" len="med"/>
            <a:tailEnd type="triangle"/>
          </a:ln>
        </p:spPr>
      </p:cxnSp>
      <p:cxnSp>
        <p:nvCxnSpPr>
          <p:cNvPr id="194" name="Straight Connector 216">
            <a:extLst>
              <a:ext uri="{FF2B5EF4-FFF2-40B4-BE49-F238E27FC236}">
                <a16:creationId xmlns:a16="http://schemas.microsoft.com/office/drawing/2014/main" id="{53912818-C01B-448F-BF7C-59EBB0B12373}"/>
              </a:ext>
            </a:extLst>
          </p:cNvPr>
          <p:cNvCxnSpPr>
            <a:cxnSpLocks/>
            <a:endCxn id="179" idx="0"/>
          </p:cNvCxnSpPr>
          <p:nvPr/>
        </p:nvCxnSpPr>
        <p:spPr bwMode="auto">
          <a:xfrm flipH="1">
            <a:off x="1189347" y="3920662"/>
            <a:ext cx="7677" cy="463338"/>
          </a:xfrm>
          <a:prstGeom prst="straightConnector1">
            <a:avLst/>
          </a:prstGeom>
          <a:noFill/>
          <a:ln w="19050" algn="ctr">
            <a:solidFill>
              <a:schemeClr val="tx2">
                <a:lumMod val="60000"/>
                <a:lumOff val="40000"/>
              </a:schemeClr>
            </a:solidFill>
            <a:round/>
            <a:headEnd type="oval" w="med" len="med"/>
            <a:tailEnd type="triangle"/>
          </a:ln>
        </p:spPr>
      </p:cxnSp>
      <p:sp>
        <p:nvSpPr>
          <p:cNvPr id="195" name="Rectangle 194">
            <a:extLst>
              <a:ext uri="{FF2B5EF4-FFF2-40B4-BE49-F238E27FC236}">
                <a16:creationId xmlns:a16="http://schemas.microsoft.com/office/drawing/2014/main" id="{239C4072-1583-4D63-8238-48E9BDB18AD0}"/>
              </a:ext>
            </a:extLst>
          </p:cNvPr>
          <p:cNvSpPr/>
          <p:nvPr/>
        </p:nvSpPr>
        <p:spPr>
          <a:xfrm>
            <a:off x="3268190" y="1317888"/>
            <a:ext cx="4808796" cy="992488"/>
          </a:xfrm>
          <a:prstGeom prst="rect">
            <a:avLst/>
          </a:prstGeom>
          <a:solidFill>
            <a:schemeClr val="accent2">
              <a:lumMod val="40000"/>
              <a:lumOff val="60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25" name="TextBox 24">
            <a:extLst>
              <a:ext uri="{FF2B5EF4-FFF2-40B4-BE49-F238E27FC236}">
                <a16:creationId xmlns:a16="http://schemas.microsoft.com/office/drawing/2014/main" id="{614EA022-D087-47D0-9DB1-39D6102DB801}"/>
              </a:ext>
            </a:extLst>
          </p:cNvPr>
          <p:cNvSpPr txBox="1"/>
          <p:nvPr/>
        </p:nvSpPr>
        <p:spPr>
          <a:xfrm>
            <a:off x="4933244" y="1402955"/>
            <a:ext cx="1305770" cy="169277"/>
          </a:xfrm>
          <a:prstGeom prst="rect">
            <a:avLst/>
          </a:prstGeom>
          <a:noFill/>
        </p:spPr>
        <p:txBody>
          <a:bodyPr wrap="square" lIns="0" tIns="0" rIns="0" bIns="0" rtlCol="0" anchor="ctr">
            <a:spAutoFit/>
          </a:bodyPr>
          <a:lstStyle/>
          <a:p>
            <a:r>
              <a:rPr lang="en-US" sz="1100"/>
              <a:t>Data catalog v2.0 </a:t>
            </a:r>
            <a:endParaRPr lang="en-US" sz="900">
              <a:latin typeface="+mn-lt"/>
            </a:endParaRPr>
          </a:p>
        </p:txBody>
      </p:sp>
      <p:sp>
        <p:nvSpPr>
          <p:cNvPr id="26" name="TextBox 25">
            <a:extLst>
              <a:ext uri="{FF2B5EF4-FFF2-40B4-BE49-F238E27FC236}">
                <a16:creationId xmlns:a16="http://schemas.microsoft.com/office/drawing/2014/main" id="{ADE4706C-5A79-4B75-911B-EFC347B45B9D}"/>
              </a:ext>
            </a:extLst>
          </p:cNvPr>
          <p:cNvSpPr txBox="1"/>
          <p:nvPr/>
        </p:nvSpPr>
        <p:spPr>
          <a:xfrm>
            <a:off x="6426055" y="1341743"/>
            <a:ext cx="1231069" cy="184666"/>
          </a:xfrm>
          <a:prstGeom prst="rect">
            <a:avLst/>
          </a:prstGeom>
          <a:noFill/>
        </p:spPr>
        <p:txBody>
          <a:bodyPr wrap="square" lIns="0" tIns="0" rIns="0" bIns="0" rtlCol="0">
            <a:spAutoFit/>
          </a:bodyPr>
          <a:lstStyle/>
          <a:p>
            <a:r>
              <a:rPr lang="en-US" sz="1200">
                <a:latin typeface="+mn-lt"/>
              </a:rPr>
              <a:t>Future State</a:t>
            </a:r>
          </a:p>
        </p:txBody>
      </p:sp>
      <p:sp>
        <p:nvSpPr>
          <p:cNvPr id="199" name="Rectangle 198">
            <a:extLst>
              <a:ext uri="{FF2B5EF4-FFF2-40B4-BE49-F238E27FC236}">
                <a16:creationId xmlns:a16="http://schemas.microsoft.com/office/drawing/2014/main" id="{3CE68C90-2AA1-4222-9E4E-B199660EBEA5}"/>
              </a:ext>
            </a:extLst>
          </p:cNvPr>
          <p:cNvSpPr/>
          <p:nvPr/>
        </p:nvSpPr>
        <p:spPr bwMode="auto">
          <a:xfrm>
            <a:off x="5112066" y="1901347"/>
            <a:ext cx="671607" cy="27179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Profile </a:t>
            </a:r>
            <a:r>
              <a:rPr lang="en-US" sz="800">
                <a:solidFill>
                  <a:prstClr val="black"/>
                </a:solidFill>
                <a:cs typeface="Arial" charset="0"/>
              </a:rPr>
              <a:t>Data </a:t>
            </a:r>
            <a:endParaRPr lang="en-US" sz="800">
              <a:solidFill>
                <a:prstClr val="black"/>
              </a:solidFill>
              <a:latin typeface="Calibri"/>
              <a:cs typeface="Arial" charset="0"/>
            </a:endParaRPr>
          </a:p>
        </p:txBody>
      </p:sp>
      <p:sp>
        <p:nvSpPr>
          <p:cNvPr id="202" name="Rectangle 201">
            <a:extLst>
              <a:ext uri="{FF2B5EF4-FFF2-40B4-BE49-F238E27FC236}">
                <a16:creationId xmlns:a16="http://schemas.microsoft.com/office/drawing/2014/main" id="{B753F912-9855-425D-B6AD-F380AEAC067B}"/>
              </a:ext>
            </a:extLst>
          </p:cNvPr>
          <p:cNvSpPr/>
          <p:nvPr/>
        </p:nvSpPr>
        <p:spPr bwMode="auto">
          <a:xfrm>
            <a:off x="3401654" y="1691166"/>
            <a:ext cx="1637043" cy="55585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ATLAS</a:t>
            </a:r>
          </a:p>
        </p:txBody>
      </p:sp>
      <p:sp>
        <p:nvSpPr>
          <p:cNvPr id="196" name="Rectangle 195">
            <a:extLst>
              <a:ext uri="{FF2B5EF4-FFF2-40B4-BE49-F238E27FC236}">
                <a16:creationId xmlns:a16="http://schemas.microsoft.com/office/drawing/2014/main" id="{963E39BC-2D11-428A-A8D1-307CC79210DB}"/>
              </a:ext>
            </a:extLst>
          </p:cNvPr>
          <p:cNvSpPr/>
          <p:nvPr/>
        </p:nvSpPr>
        <p:spPr bwMode="auto">
          <a:xfrm>
            <a:off x="3458099" y="1870759"/>
            <a:ext cx="671607" cy="27179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Catalog data</a:t>
            </a:r>
          </a:p>
        </p:txBody>
      </p:sp>
      <p:sp>
        <p:nvSpPr>
          <p:cNvPr id="198" name="Rectangle 197">
            <a:extLst>
              <a:ext uri="{FF2B5EF4-FFF2-40B4-BE49-F238E27FC236}">
                <a16:creationId xmlns:a16="http://schemas.microsoft.com/office/drawing/2014/main" id="{0E38D6DB-6D66-4158-AA98-F7713FD6F96A}"/>
              </a:ext>
            </a:extLst>
          </p:cNvPr>
          <p:cNvSpPr/>
          <p:nvPr/>
        </p:nvSpPr>
        <p:spPr bwMode="auto">
          <a:xfrm>
            <a:off x="4274626" y="1878712"/>
            <a:ext cx="671607" cy="27179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Create Tags</a:t>
            </a:r>
          </a:p>
        </p:txBody>
      </p:sp>
      <p:sp>
        <p:nvSpPr>
          <p:cNvPr id="203" name="Rectangle 202">
            <a:extLst>
              <a:ext uri="{FF2B5EF4-FFF2-40B4-BE49-F238E27FC236}">
                <a16:creationId xmlns:a16="http://schemas.microsoft.com/office/drawing/2014/main" id="{7CC0ADE6-1779-4ED3-A40E-62F04667779D}"/>
              </a:ext>
            </a:extLst>
          </p:cNvPr>
          <p:cNvSpPr/>
          <p:nvPr/>
        </p:nvSpPr>
        <p:spPr bwMode="auto">
          <a:xfrm>
            <a:off x="5886617" y="1709743"/>
            <a:ext cx="2072050" cy="55585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RANGER</a:t>
            </a:r>
          </a:p>
        </p:txBody>
      </p:sp>
      <p:sp>
        <p:nvSpPr>
          <p:cNvPr id="200" name="Rectangle 199">
            <a:extLst>
              <a:ext uri="{FF2B5EF4-FFF2-40B4-BE49-F238E27FC236}">
                <a16:creationId xmlns:a16="http://schemas.microsoft.com/office/drawing/2014/main" id="{2CF02380-8AB9-40AD-8348-11D7EE44D17F}"/>
              </a:ext>
            </a:extLst>
          </p:cNvPr>
          <p:cNvSpPr/>
          <p:nvPr/>
        </p:nvSpPr>
        <p:spPr bwMode="auto">
          <a:xfrm>
            <a:off x="6013423" y="1899940"/>
            <a:ext cx="771608" cy="27179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Policy Management</a:t>
            </a:r>
          </a:p>
        </p:txBody>
      </p:sp>
      <p:sp>
        <p:nvSpPr>
          <p:cNvPr id="201" name="Rectangle 200">
            <a:extLst>
              <a:ext uri="{FF2B5EF4-FFF2-40B4-BE49-F238E27FC236}">
                <a16:creationId xmlns:a16="http://schemas.microsoft.com/office/drawing/2014/main" id="{EF75103B-0F2E-403E-B6DD-C92F703D0E9C}"/>
              </a:ext>
            </a:extLst>
          </p:cNvPr>
          <p:cNvSpPr/>
          <p:nvPr/>
        </p:nvSpPr>
        <p:spPr bwMode="auto">
          <a:xfrm>
            <a:off x="7017725" y="1887992"/>
            <a:ext cx="771608" cy="271794"/>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Policy Application</a:t>
            </a:r>
          </a:p>
        </p:txBody>
      </p:sp>
      <p:sp>
        <p:nvSpPr>
          <p:cNvPr id="44" name="Rectangle 43">
            <a:extLst>
              <a:ext uri="{FF2B5EF4-FFF2-40B4-BE49-F238E27FC236}">
                <a16:creationId xmlns:a16="http://schemas.microsoft.com/office/drawing/2014/main" id="{804F3861-6598-4418-B019-2EC2DC094A42}"/>
              </a:ext>
            </a:extLst>
          </p:cNvPr>
          <p:cNvSpPr/>
          <p:nvPr/>
        </p:nvSpPr>
        <p:spPr bwMode="auto">
          <a:xfrm>
            <a:off x="3235265" y="5213467"/>
            <a:ext cx="6661339"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grpSp>
        <p:nvGrpSpPr>
          <p:cNvPr id="45" name="Group 44">
            <a:extLst>
              <a:ext uri="{FF2B5EF4-FFF2-40B4-BE49-F238E27FC236}">
                <a16:creationId xmlns:a16="http://schemas.microsoft.com/office/drawing/2014/main" id="{A276EA10-C6AE-49C6-B604-AFDE544139B6}"/>
              </a:ext>
            </a:extLst>
          </p:cNvPr>
          <p:cNvGrpSpPr/>
          <p:nvPr/>
        </p:nvGrpSpPr>
        <p:grpSpPr>
          <a:xfrm>
            <a:off x="3685926" y="5296733"/>
            <a:ext cx="5950139" cy="903528"/>
            <a:chOff x="442246" y="5265048"/>
            <a:chExt cx="5950139" cy="731520"/>
          </a:xfrm>
        </p:grpSpPr>
        <p:sp>
          <p:nvSpPr>
            <p:cNvPr id="46" name="Rectangle 45">
              <a:extLst>
                <a:ext uri="{FF2B5EF4-FFF2-40B4-BE49-F238E27FC236}">
                  <a16:creationId xmlns:a16="http://schemas.microsoft.com/office/drawing/2014/main" id="{A3E09746-01B0-4107-8DE4-84009A88C144}"/>
                </a:ext>
              </a:extLst>
            </p:cNvPr>
            <p:cNvSpPr/>
            <p:nvPr/>
          </p:nvSpPr>
          <p:spPr bwMode="auto">
            <a:xfrm>
              <a:off x="442246" y="5265048"/>
              <a:ext cx="5950139" cy="731520"/>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47" name="Picture 46">
              <a:extLst>
                <a:ext uri="{FF2B5EF4-FFF2-40B4-BE49-F238E27FC236}">
                  <a16:creationId xmlns:a16="http://schemas.microsoft.com/office/drawing/2014/main" id="{AC298BE7-32C0-45C3-9D5E-DB5C824570E4}"/>
                </a:ext>
              </a:extLst>
            </p:cNvPr>
            <p:cNvPicPr>
              <a:picLocks noChangeAspect="1"/>
            </p:cNvPicPr>
            <p:nvPr/>
          </p:nvPicPr>
          <p:blipFill>
            <a:blip r:embed="rId6"/>
            <a:stretch>
              <a:fillRect/>
            </a:stretch>
          </p:blipFill>
          <p:spPr>
            <a:xfrm>
              <a:off x="677665" y="5310910"/>
              <a:ext cx="457200" cy="457200"/>
            </a:xfrm>
            <a:prstGeom prst="rect">
              <a:avLst/>
            </a:prstGeom>
          </p:spPr>
        </p:pic>
        <p:sp>
          <p:nvSpPr>
            <p:cNvPr id="48" name="TextBox 47">
              <a:extLst>
                <a:ext uri="{FF2B5EF4-FFF2-40B4-BE49-F238E27FC236}">
                  <a16:creationId xmlns:a16="http://schemas.microsoft.com/office/drawing/2014/main" id="{C32F4C8A-CB91-4347-824F-9A5C339A6D60}"/>
                </a:ext>
              </a:extLst>
            </p:cNvPr>
            <p:cNvSpPr txBox="1"/>
            <p:nvPr/>
          </p:nvSpPr>
          <p:spPr>
            <a:xfrm>
              <a:off x="472569" y="5822453"/>
              <a:ext cx="914400" cy="87215"/>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ADLS</a:t>
              </a:r>
            </a:p>
          </p:txBody>
        </p:sp>
      </p:grpSp>
      <p:sp>
        <p:nvSpPr>
          <p:cNvPr id="49" name="Rectangle 48">
            <a:extLst>
              <a:ext uri="{FF2B5EF4-FFF2-40B4-BE49-F238E27FC236}">
                <a16:creationId xmlns:a16="http://schemas.microsoft.com/office/drawing/2014/main" id="{ED53A1BE-7089-4F8F-ABAA-D2D13C0BEE40}"/>
              </a:ext>
            </a:extLst>
          </p:cNvPr>
          <p:cNvSpPr/>
          <p:nvPr/>
        </p:nvSpPr>
        <p:spPr bwMode="auto">
          <a:xfrm>
            <a:off x="4691669" y="5715946"/>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Raw Zone</a:t>
            </a:r>
          </a:p>
        </p:txBody>
      </p:sp>
      <p:sp>
        <p:nvSpPr>
          <p:cNvPr id="50" name="Rectangle 49">
            <a:extLst>
              <a:ext uri="{FF2B5EF4-FFF2-40B4-BE49-F238E27FC236}">
                <a16:creationId xmlns:a16="http://schemas.microsoft.com/office/drawing/2014/main" id="{71FF727B-C499-409F-9965-8E25DA316B6B}"/>
              </a:ext>
            </a:extLst>
          </p:cNvPr>
          <p:cNvSpPr/>
          <p:nvPr/>
        </p:nvSpPr>
        <p:spPr bwMode="auto">
          <a:xfrm>
            <a:off x="5898574" y="5712251"/>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Refined Zone</a:t>
            </a:r>
          </a:p>
        </p:txBody>
      </p:sp>
      <p:sp>
        <p:nvSpPr>
          <p:cNvPr id="51" name="Rectangle 50">
            <a:extLst>
              <a:ext uri="{FF2B5EF4-FFF2-40B4-BE49-F238E27FC236}">
                <a16:creationId xmlns:a16="http://schemas.microsoft.com/office/drawing/2014/main" id="{098046A4-B378-4785-B598-277CE72D88CC}"/>
              </a:ext>
            </a:extLst>
          </p:cNvPr>
          <p:cNvSpPr/>
          <p:nvPr/>
        </p:nvSpPr>
        <p:spPr bwMode="auto">
          <a:xfrm>
            <a:off x="7096742" y="5698847"/>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Enriched Zone</a:t>
            </a:r>
          </a:p>
        </p:txBody>
      </p:sp>
      <p:sp>
        <p:nvSpPr>
          <p:cNvPr id="52" name="Rectangle 51">
            <a:extLst>
              <a:ext uri="{FF2B5EF4-FFF2-40B4-BE49-F238E27FC236}">
                <a16:creationId xmlns:a16="http://schemas.microsoft.com/office/drawing/2014/main" id="{C331D7BB-F216-4915-BD57-A2BEB0EADBAD}"/>
              </a:ext>
            </a:extLst>
          </p:cNvPr>
          <p:cNvSpPr/>
          <p:nvPr/>
        </p:nvSpPr>
        <p:spPr bwMode="auto">
          <a:xfrm>
            <a:off x="8284524" y="5706992"/>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Tenant Zone</a:t>
            </a:r>
          </a:p>
        </p:txBody>
      </p:sp>
      <p:cxnSp>
        <p:nvCxnSpPr>
          <p:cNvPr id="53" name="Straight Connector 216">
            <a:extLst>
              <a:ext uri="{FF2B5EF4-FFF2-40B4-BE49-F238E27FC236}">
                <a16:creationId xmlns:a16="http://schemas.microsoft.com/office/drawing/2014/main" id="{B0CA9FD5-9E44-42EC-AC1E-BDACC9577B31}"/>
              </a:ext>
            </a:extLst>
          </p:cNvPr>
          <p:cNvCxnSpPr>
            <a:cxnSpLocks/>
          </p:cNvCxnSpPr>
          <p:nvPr/>
        </p:nvCxnSpPr>
        <p:spPr bwMode="auto">
          <a:xfrm flipH="1">
            <a:off x="4525188" y="4869222"/>
            <a:ext cx="845" cy="360774"/>
          </a:xfrm>
          <a:prstGeom prst="straightConnector1">
            <a:avLst/>
          </a:prstGeom>
          <a:noFill/>
          <a:ln w="19050" algn="ctr">
            <a:solidFill>
              <a:schemeClr val="tx2">
                <a:lumMod val="60000"/>
                <a:lumOff val="40000"/>
              </a:schemeClr>
            </a:solidFill>
            <a:round/>
            <a:headEnd type="oval" w="med" len="med"/>
            <a:tailEnd type="triangle"/>
          </a:ln>
        </p:spPr>
      </p:cxnSp>
      <p:sp>
        <p:nvSpPr>
          <p:cNvPr id="3" name="TextBox 2">
            <a:extLst>
              <a:ext uri="{FF2B5EF4-FFF2-40B4-BE49-F238E27FC236}">
                <a16:creationId xmlns:a16="http://schemas.microsoft.com/office/drawing/2014/main" id="{F8108D1B-7E3D-4C65-ACC0-DB81AC2B82EE}"/>
              </a:ext>
            </a:extLst>
          </p:cNvPr>
          <p:cNvSpPr txBox="1"/>
          <p:nvPr/>
        </p:nvSpPr>
        <p:spPr>
          <a:xfrm>
            <a:off x="4896595" y="5025545"/>
            <a:ext cx="2172156" cy="153888"/>
          </a:xfrm>
          <a:prstGeom prst="rect">
            <a:avLst/>
          </a:prstGeom>
          <a:noFill/>
        </p:spPr>
        <p:txBody>
          <a:bodyPr wrap="square" lIns="0" tIns="0" rIns="0" bIns="0" rtlCol="0">
            <a:spAutoFit/>
          </a:bodyPr>
          <a:lstStyle/>
          <a:p>
            <a:r>
              <a:rPr lang="en-US" sz="1000">
                <a:latin typeface="+mn-lt"/>
              </a:rPr>
              <a:t>Ranger Policies are applied through Hive</a:t>
            </a:r>
          </a:p>
        </p:txBody>
      </p:sp>
      <p:sp>
        <p:nvSpPr>
          <p:cNvPr id="57" name="Oval 56">
            <a:extLst>
              <a:ext uri="{FF2B5EF4-FFF2-40B4-BE49-F238E27FC236}">
                <a16:creationId xmlns:a16="http://schemas.microsoft.com/office/drawing/2014/main" id="{33B36804-4AAE-4E65-A700-23A2A6DE33E0}"/>
              </a:ext>
            </a:extLst>
          </p:cNvPr>
          <p:cNvSpPr/>
          <p:nvPr/>
        </p:nvSpPr>
        <p:spPr bwMode="auto">
          <a:xfrm>
            <a:off x="1253385" y="4046355"/>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1" name="Oval 60">
            <a:extLst>
              <a:ext uri="{FF2B5EF4-FFF2-40B4-BE49-F238E27FC236}">
                <a16:creationId xmlns:a16="http://schemas.microsoft.com/office/drawing/2014/main" id="{0AF2A02A-1171-48AE-9E9C-62CD88858A30}"/>
              </a:ext>
            </a:extLst>
          </p:cNvPr>
          <p:cNvSpPr/>
          <p:nvPr/>
        </p:nvSpPr>
        <p:spPr bwMode="auto">
          <a:xfrm>
            <a:off x="2153492" y="4350554"/>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2" name="Oval 61">
            <a:extLst>
              <a:ext uri="{FF2B5EF4-FFF2-40B4-BE49-F238E27FC236}">
                <a16:creationId xmlns:a16="http://schemas.microsoft.com/office/drawing/2014/main" id="{E8416B79-565C-49C1-8599-2C0359F7A4EC}"/>
              </a:ext>
            </a:extLst>
          </p:cNvPr>
          <p:cNvSpPr/>
          <p:nvPr/>
        </p:nvSpPr>
        <p:spPr bwMode="auto">
          <a:xfrm>
            <a:off x="4159376" y="4221544"/>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3" name="Oval 62">
            <a:extLst>
              <a:ext uri="{FF2B5EF4-FFF2-40B4-BE49-F238E27FC236}">
                <a16:creationId xmlns:a16="http://schemas.microsoft.com/office/drawing/2014/main" id="{F3A1D464-5542-4E89-8108-7EBC5D8D3EA7}"/>
              </a:ext>
            </a:extLst>
          </p:cNvPr>
          <p:cNvSpPr/>
          <p:nvPr/>
        </p:nvSpPr>
        <p:spPr bwMode="auto">
          <a:xfrm>
            <a:off x="4576462" y="5011954"/>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2</a:t>
            </a:r>
          </a:p>
        </p:txBody>
      </p:sp>
      <p:sp>
        <p:nvSpPr>
          <p:cNvPr id="64" name="Oval 63">
            <a:extLst>
              <a:ext uri="{FF2B5EF4-FFF2-40B4-BE49-F238E27FC236}">
                <a16:creationId xmlns:a16="http://schemas.microsoft.com/office/drawing/2014/main" id="{39B10010-D066-4CB1-8132-71459523F1D0}"/>
              </a:ext>
            </a:extLst>
          </p:cNvPr>
          <p:cNvSpPr/>
          <p:nvPr/>
        </p:nvSpPr>
        <p:spPr bwMode="auto">
          <a:xfrm>
            <a:off x="3398925" y="1436877"/>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3</a:t>
            </a:r>
          </a:p>
        </p:txBody>
      </p:sp>
      <p:cxnSp>
        <p:nvCxnSpPr>
          <p:cNvPr id="5" name="Connector: Elbow 4">
            <a:extLst>
              <a:ext uri="{FF2B5EF4-FFF2-40B4-BE49-F238E27FC236}">
                <a16:creationId xmlns:a16="http://schemas.microsoft.com/office/drawing/2014/main" id="{A28A7FBC-74C8-4AA0-AF57-BD12E7E46590}"/>
              </a:ext>
            </a:extLst>
          </p:cNvPr>
          <p:cNvCxnSpPr>
            <a:cxnSpLocks/>
          </p:cNvCxnSpPr>
          <p:nvPr/>
        </p:nvCxnSpPr>
        <p:spPr bwMode="auto">
          <a:xfrm rot="16200000" flipH="1">
            <a:off x="4491961" y="2411357"/>
            <a:ext cx="183204" cy="6350"/>
          </a:xfrm>
          <a:prstGeom prst="bentConnector3">
            <a:avLst/>
          </a:prstGeom>
          <a:ln>
            <a:headEnd type="oval" w="med" len="med"/>
            <a:tailEnd type="triangle"/>
          </a:ln>
        </p:spPr>
        <p:style>
          <a:lnRef idx="1">
            <a:schemeClr val="accent2"/>
          </a:lnRef>
          <a:fillRef idx="0">
            <a:schemeClr val="accent2"/>
          </a:fillRef>
          <a:effectRef idx="0">
            <a:schemeClr val="accent2"/>
          </a:effectRef>
          <a:fontRef idx="minor">
            <a:schemeClr val="tx1"/>
          </a:fontRef>
        </p:style>
      </p:cxnSp>
      <p:cxnSp>
        <p:nvCxnSpPr>
          <p:cNvPr id="66" name="Straight Connector 216">
            <a:extLst>
              <a:ext uri="{FF2B5EF4-FFF2-40B4-BE49-F238E27FC236}">
                <a16:creationId xmlns:a16="http://schemas.microsoft.com/office/drawing/2014/main" id="{EF0C39EF-604B-4C97-9C59-DCA49EA1CD56}"/>
              </a:ext>
            </a:extLst>
          </p:cNvPr>
          <p:cNvCxnSpPr>
            <a:cxnSpLocks/>
          </p:cNvCxnSpPr>
          <p:nvPr/>
        </p:nvCxnSpPr>
        <p:spPr bwMode="auto">
          <a:xfrm rot="16200000" flipH="1">
            <a:off x="6628812" y="3371849"/>
            <a:ext cx="3342709" cy="340526"/>
          </a:xfrm>
          <a:prstGeom prst="bentConnector3">
            <a:avLst>
              <a:gd name="adj1" fmla="val 18"/>
            </a:avLst>
          </a:prstGeom>
          <a:ln>
            <a:headEnd type="oval" w="med" len="med"/>
            <a:tailEnd type="triangle"/>
          </a:ln>
        </p:spPr>
        <p:style>
          <a:lnRef idx="1">
            <a:schemeClr val="accent2"/>
          </a:lnRef>
          <a:fillRef idx="0">
            <a:schemeClr val="accent2"/>
          </a:fillRef>
          <a:effectRef idx="0">
            <a:schemeClr val="accent2"/>
          </a:effectRef>
          <a:fontRef idx="minor">
            <a:schemeClr val="tx1"/>
          </a:fontRef>
        </p:style>
      </p:cxnSp>
      <p:sp>
        <p:nvSpPr>
          <p:cNvPr id="69" name="Oval 68">
            <a:extLst>
              <a:ext uri="{FF2B5EF4-FFF2-40B4-BE49-F238E27FC236}">
                <a16:creationId xmlns:a16="http://schemas.microsoft.com/office/drawing/2014/main" id="{C6CF6754-4A5E-4BE4-BBBF-5AB81744CA0A}"/>
              </a:ext>
            </a:extLst>
          </p:cNvPr>
          <p:cNvSpPr/>
          <p:nvPr/>
        </p:nvSpPr>
        <p:spPr bwMode="auto">
          <a:xfrm>
            <a:off x="4362019" y="2323345"/>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3</a:t>
            </a:r>
          </a:p>
        </p:txBody>
      </p:sp>
      <p:sp>
        <p:nvSpPr>
          <p:cNvPr id="70" name="Oval 69">
            <a:extLst>
              <a:ext uri="{FF2B5EF4-FFF2-40B4-BE49-F238E27FC236}">
                <a16:creationId xmlns:a16="http://schemas.microsoft.com/office/drawing/2014/main" id="{AACCD45F-F646-4CA6-A75E-709BA0E52CCC}"/>
              </a:ext>
            </a:extLst>
          </p:cNvPr>
          <p:cNvSpPr/>
          <p:nvPr/>
        </p:nvSpPr>
        <p:spPr bwMode="auto">
          <a:xfrm>
            <a:off x="8247490" y="2922092"/>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3</a:t>
            </a:r>
          </a:p>
        </p:txBody>
      </p:sp>
      <p:pic>
        <p:nvPicPr>
          <p:cNvPr id="82" name="Picture 81">
            <a:extLst>
              <a:ext uri="{FF2B5EF4-FFF2-40B4-BE49-F238E27FC236}">
                <a16:creationId xmlns:a16="http://schemas.microsoft.com/office/drawing/2014/main" id="{7977BC18-B2AA-4C2F-9EF7-606C8D86025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35876" y="5336867"/>
            <a:ext cx="588313" cy="330513"/>
          </a:xfrm>
          <a:prstGeom prst="rect">
            <a:avLst/>
          </a:prstGeom>
        </p:spPr>
      </p:pic>
      <p:pic>
        <p:nvPicPr>
          <p:cNvPr id="83" name="Picture 82">
            <a:extLst>
              <a:ext uri="{FF2B5EF4-FFF2-40B4-BE49-F238E27FC236}">
                <a16:creationId xmlns:a16="http://schemas.microsoft.com/office/drawing/2014/main" id="{5D5357A1-EE2A-430C-9B3F-F2C96805EF8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56885" y="5319850"/>
            <a:ext cx="588313" cy="330513"/>
          </a:xfrm>
          <a:prstGeom prst="rect">
            <a:avLst/>
          </a:prstGeom>
        </p:spPr>
      </p:pic>
      <p:sp>
        <p:nvSpPr>
          <p:cNvPr id="87" name="TextBox 86">
            <a:extLst>
              <a:ext uri="{FF2B5EF4-FFF2-40B4-BE49-F238E27FC236}">
                <a16:creationId xmlns:a16="http://schemas.microsoft.com/office/drawing/2014/main" id="{31D90FAD-9B0D-4321-A25E-7DC1F57FA556}"/>
              </a:ext>
            </a:extLst>
          </p:cNvPr>
          <p:cNvSpPr txBox="1"/>
          <p:nvPr/>
        </p:nvSpPr>
        <p:spPr>
          <a:xfrm>
            <a:off x="8665817" y="4044205"/>
            <a:ext cx="2987238" cy="1292662"/>
          </a:xfrm>
          <a:prstGeom prst="rect">
            <a:avLst/>
          </a:prstGeom>
          <a:noFill/>
        </p:spPr>
        <p:txBody>
          <a:bodyPr wrap="square" lIns="0" tIns="0" rIns="0" bIns="0" rtlCol="0">
            <a:spAutoFit/>
          </a:bodyPr>
          <a:lstStyle>
            <a:defPPr>
              <a:defRPr lang="en-US"/>
            </a:defPPr>
            <a:lvl1pPr>
              <a:defRPr sz="1200" b="1">
                <a:solidFill>
                  <a:srgbClr val="52A496"/>
                </a:solidFill>
                <a:latin typeface="+mn-lt"/>
              </a:defRPr>
            </a:lvl1pPr>
          </a:lstStyle>
          <a:p>
            <a:r>
              <a:rPr lang="en-US"/>
              <a:t>Microsoft Feedback </a:t>
            </a:r>
          </a:p>
          <a:p>
            <a:endParaRPr lang="en-US"/>
          </a:p>
          <a:p>
            <a:r>
              <a:rPr lang="en-US"/>
              <a:t>Microsoft aligned on the KP choice of Apache Atlas (data lineage) and Ranger (data policies) </a:t>
            </a:r>
          </a:p>
          <a:p>
            <a:r>
              <a:rPr lang="en-US"/>
              <a:t>Next step is to work with MSFT to incorporate KP requirement  into Data Catalog V2.0 design</a:t>
            </a:r>
          </a:p>
          <a:p>
            <a:endParaRPr lang="en-US"/>
          </a:p>
        </p:txBody>
      </p:sp>
      <p:sp>
        <p:nvSpPr>
          <p:cNvPr id="71" name="Oval 70">
            <a:extLst>
              <a:ext uri="{FF2B5EF4-FFF2-40B4-BE49-F238E27FC236}">
                <a16:creationId xmlns:a16="http://schemas.microsoft.com/office/drawing/2014/main" id="{9DE77277-5326-4DD9-9CC8-5AC651672D79}"/>
              </a:ext>
            </a:extLst>
          </p:cNvPr>
          <p:cNvSpPr/>
          <p:nvPr/>
        </p:nvSpPr>
        <p:spPr bwMode="auto">
          <a:xfrm>
            <a:off x="8594217" y="1040210"/>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72" name="Oval 71">
            <a:extLst>
              <a:ext uri="{FF2B5EF4-FFF2-40B4-BE49-F238E27FC236}">
                <a16:creationId xmlns:a16="http://schemas.microsoft.com/office/drawing/2014/main" id="{A8BDCA6E-D65D-424A-95B5-D7ECB4E5ADF8}"/>
              </a:ext>
            </a:extLst>
          </p:cNvPr>
          <p:cNvSpPr/>
          <p:nvPr/>
        </p:nvSpPr>
        <p:spPr bwMode="auto">
          <a:xfrm>
            <a:off x="8574411" y="2366901"/>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2</a:t>
            </a:r>
          </a:p>
        </p:txBody>
      </p:sp>
      <p:sp>
        <p:nvSpPr>
          <p:cNvPr id="73" name="Oval 72">
            <a:extLst>
              <a:ext uri="{FF2B5EF4-FFF2-40B4-BE49-F238E27FC236}">
                <a16:creationId xmlns:a16="http://schemas.microsoft.com/office/drawing/2014/main" id="{193503AF-F6A8-4022-9992-4B3716D7F400}"/>
              </a:ext>
            </a:extLst>
          </p:cNvPr>
          <p:cNvSpPr/>
          <p:nvPr/>
        </p:nvSpPr>
        <p:spPr bwMode="auto">
          <a:xfrm>
            <a:off x="8594217" y="2882337"/>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3</a:t>
            </a:r>
          </a:p>
        </p:txBody>
      </p:sp>
      <p:cxnSp>
        <p:nvCxnSpPr>
          <p:cNvPr id="74" name="Straight Connector 216">
            <a:extLst>
              <a:ext uri="{FF2B5EF4-FFF2-40B4-BE49-F238E27FC236}">
                <a16:creationId xmlns:a16="http://schemas.microsoft.com/office/drawing/2014/main" id="{B594ABCC-4E6C-4947-8734-CBE8EC09BE54}"/>
              </a:ext>
            </a:extLst>
          </p:cNvPr>
          <p:cNvCxnSpPr>
            <a:cxnSpLocks/>
          </p:cNvCxnSpPr>
          <p:nvPr/>
        </p:nvCxnSpPr>
        <p:spPr bwMode="auto">
          <a:xfrm flipV="1">
            <a:off x="1847765" y="3727033"/>
            <a:ext cx="3085479" cy="9505"/>
          </a:xfrm>
          <a:prstGeom prst="straightConnector1">
            <a:avLst/>
          </a:prstGeom>
          <a:noFill/>
          <a:ln w="19050" algn="ctr">
            <a:solidFill>
              <a:schemeClr val="tx2">
                <a:lumMod val="60000"/>
                <a:lumOff val="40000"/>
              </a:schemeClr>
            </a:solidFill>
            <a:round/>
            <a:headEnd type="triangle" w="med" len="med"/>
            <a:tailEnd type="none"/>
          </a:ln>
        </p:spPr>
      </p:cxnSp>
      <p:sp>
        <p:nvSpPr>
          <p:cNvPr id="75" name="TextBox 74">
            <a:extLst>
              <a:ext uri="{FF2B5EF4-FFF2-40B4-BE49-F238E27FC236}">
                <a16:creationId xmlns:a16="http://schemas.microsoft.com/office/drawing/2014/main" id="{3A1AD5B3-5BA4-4A12-ADC6-EF0A4CA465EA}"/>
              </a:ext>
            </a:extLst>
          </p:cNvPr>
          <p:cNvSpPr txBox="1"/>
          <p:nvPr/>
        </p:nvSpPr>
        <p:spPr>
          <a:xfrm>
            <a:off x="2298153" y="3774694"/>
            <a:ext cx="1062155" cy="24622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Schema updates are pushed to Atlas</a:t>
            </a:r>
          </a:p>
        </p:txBody>
      </p:sp>
      <p:pic>
        <p:nvPicPr>
          <p:cNvPr id="77" name="Picture 76">
            <a:extLst>
              <a:ext uri="{FF2B5EF4-FFF2-40B4-BE49-F238E27FC236}">
                <a16:creationId xmlns:a16="http://schemas.microsoft.com/office/drawing/2014/main" id="{D60677B6-ED16-4429-9AB2-576A45A04DE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73516" y="5343859"/>
            <a:ext cx="588313" cy="330513"/>
          </a:xfrm>
          <a:prstGeom prst="rect">
            <a:avLst/>
          </a:prstGeom>
        </p:spPr>
      </p:pic>
      <p:pic>
        <p:nvPicPr>
          <p:cNvPr id="78" name="Picture 77">
            <a:extLst>
              <a:ext uri="{FF2B5EF4-FFF2-40B4-BE49-F238E27FC236}">
                <a16:creationId xmlns:a16="http://schemas.microsoft.com/office/drawing/2014/main" id="{F3AC3E49-E3F0-4860-8944-47D4A49BAF3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63257" y="5334846"/>
            <a:ext cx="588313" cy="330513"/>
          </a:xfrm>
          <a:prstGeom prst="rect">
            <a:avLst/>
          </a:prstGeom>
        </p:spPr>
      </p:pic>
      <p:sp>
        <p:nvSpPr>
          <p:cNvPr id="79" name="Rectangle 78">
            <a:extLst>
              <a:ext uri="{FF2B5EF4-FFF2-40B4-BE49-F238E27FC236}">
                <a16:creationId xmlns:a16="http://schemas.microsoft.com/office/drawing/2014/main" id="{25908447-24FB-46F2-BB00-6F0C17068F73}"/>
              </a:ext>
            </a:extLst>
          </p:cNvPr>
          <p:cNvSpPr/>
          <p:nvPr/>
        </p:nvSpPr>
        <p:spPr bwMode="auto">
          <a:xfrm>
            <a:off x="4988385" y="2748244"/>
            <a:ext cx="1070593" cy="133102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184" name="Rectangle 183">
            <a:extLst>
              <a:ext uri="{FF2B5EF4-FFF2-40B4-BE49-F238E27FC236}">
                <a16:creationId xmlns:a16="http://schemas.microsoft.com/office/drawing/2014/main" id="{4099EA32-FBDC-4F4E-90F9-AE9B85D11418}"/>
              </a:ext>
            </a:extLst>
          </p:cNvPr>
          <p:cNvSpPr/>
          <p:nvPr/>
        </p:nvSpPr>
        <p:spPr bwMode="auto">
          <a:xfrm>
            <a:off x="5094794" y="2962867"/>
            <a:ext cx="770580" cy="101611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76" name="Picture 4" descr="Image result for databricks image">
            <a:extLst>
              <a:ext uri="{FF2B5EF4-FFF2-40B4-BE49-F238E27FC236}">
                <a16:creationId xmlns:a16="http://schemas.microsoft.com/office/drawing/2014/main" id="{59422ACE-6675-4A38-853B-65BE4DCF0C3B}"/>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95964" y="3185039"/>
            <a:ext cx="568240" cy="284120"/>
          </a:xfrm>
          <a:prstGeom prst="rect">
            <a:avLst/>
          </a:prstGeom>
          <a:noFill/>
          <a:extLst>
            <a:ext uri="{909E8E84-426E-40DD-AFC4-6F175D3DCCD1}">
              <a14:hiddenFill xmlns:a14="http://schemas.microsoft.com/office/drawing/2010/main">
                <a:solidFill>
                  <a:srgbClr val="FFFFFF"/>
                </a:solidFill>
              </a14:hiddenFill>
            </a:ext>
          </a:extLst>
        </p:spPr>
      </p:pic>
      <p:sp>
        <p:nvSpPr>
          <p:cNvPr id="80" name="Rectangle 79">
            <a:extLst>
              <a:ext uri="{FF2B5EF4-FFF2-40B4-BE49-F238E27FC236}">
                <a16:creationId xmlns:a16="http://schemas.microsoft.com/office/drawing/2014/main" id="{C0E7B05B-EB5B-4320-9C8A-F5116F7B4D51}"/>
              </a:ext>
            </a:extLst>
          </p:cNvPr>
          <p:cNvSpPr/>
          <p:nvPr/>
        </p:nvSpPr>
        <p:spPr bwMode="auto">
          <a:xfrm>
            <a:off x="6454418" y="2501142"/>
            <a:ext cx="1353455" cy="251954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rPr>
              <a:t>Azure Data Stores</a:t>
            </a:r>
          </a:p>
        </p:txBody>
      </p:sp>
      <p:grpSp>
        <p:nvGrpSpPr>
          <p:cNvPr id="85" name="Group 84">
            <a:extLst>
              <a:ext uri="{FF2B5EF4-FFF2-40B4-BE49-F238E27FC236}">
                <a16:creationId xmlns:a16="http://schemas.microsoft.com/office/drawing/2014/main" id="{8C4E6111-8600-4833-831E-E513DF60C630}"/>
              </a:ext>
            </a:extLst>
          </p:cNvPr>
          <p:cNvGrpSpPr/>
          <p:nvPr/>
        </p:nvGrpSpPr>
        <p:grpSpPr>
          <a:xfrm>
            <a:off x="6654446" y="3093720"/>
            <a:ext cx="925688" cy="533618"/>
            <a:chOff x="10567643" y="5234977"/>
            <a:chExt cx="925688" cy="533618"/>
          </a:xfrm>
        </p:grpSpPr>
        <p:sp>
          <p:nvSpPr>
            <p:cNvPr id="86" name="Rectangle 85">
              <a:extLst>
                <a:ext uri="{FF2B5EF4-FFF2-40B4-BE49-F238E27FC236}">
                  <a16:creationId xmlns:a16="http://schemas.microsoft.com/office/drawing/2014/main" id="{33B80A8D-FD0F-4624-BA58-07CAC54D6D1D}"/>
                </a:ext>
              </a:extLst>
            </p:cNvPr>
            <p:cNvSpPr/>
            <p:nvPr/>
          </p:nvSpPr>
          <p:spPr bwMode="auto">
            <a:xfrm>
              <a:off x="10567643" y="5234977"/>
              <a:ext cx="793619" cy="503917"/>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88" name="TextBox 87">
              <a:extLst>
                <a:ext uri="{FF2B5EF4-FFF2-40B4-BE49-F238E27FC236}">
                  <a16:creationId xmlns:a16="http://schemas.microsoft.com/office/drawing/2014/main" id="{D398ED85-AC8A-4386-93AD-06361D6EFDA3}"/>
                </a:ext>
              </a:extLst>
            </p:cNvPr>
            <p:cNvSpPr txBox="1"/>
            <p:nvPr/>
          </p:nvSpPr>
          <p:spPr>
            <a:xfrm>
              <a:off x="10578931" y="566087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SQL DB</a:t>
              </a:r>
            </a:p>
          </p:txBody>
        </p:sp>
        <p:pic>
          <p:nvPicPr>
            <p:cNvPr id="89" name="Picture 88">
              <a:extLst>
                <a:ext uri="{FF2B5EF4-FFF2-40B4-BE49-F238E27FC236}">
                  <a16:creationId xmlns:a16="http://schemas.microsoft.com/office/drawing/2014/main" id="{FEC8CBC2-C3EC-4414-AF5E-D035BF5C909C}"/>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848201" y="5309742"/>
              <a:ext cx="351369" cy="351369"/>
            </a:xfrm>
            <a:prstGeom prst="rect">
              <a:avLst/>
            </a:prstGeom>
          </p:spPr>
        </p:pic>
      </p:grpSp>
      <p:sp>
        <p:nvSpPr>
          <p:cNvPr id="90" name="TextBox 89">
            <a:extLst>
              <a:ext uri="{FF2B5EF4-FFF2-40B4-BE49-F238E27FC236}">
                <a16:creationId xmlns:a16="http://schemas.microsoft.com/office/drawing/2014/main" id="{B4FB34E7-0797-4F19-874F-AD498B0B3D7B}"/>
              </a:ext>
            </a:extLst>
          </p:cNvPr>
          <p:cNvSpPr txBox="1"/>
          <p:nvPr/>
        </p:nvSpPr>
        <p:spPr>
          <a:xfrm>
            <a:off x="5105504" y="2800970"/>
            <a:ext cx="919250" cy="123111"/>
          </a:xfrm>
          <a:prstGeom prst="rect">
            <a:avLst/>
          </a:prstGeom>
          <a:noFill/>
        </p:spPr>
        <p:txBody>
          <a:bodyPr wrap="square" lIns="0" tIns="0" rIns="0" bIns="0" rtlCol="0">
            <a:spAutoFit/>
          </a:bodyPr>
          <a:lstStyle/>
          <a:p>
            <a:r>
              <a:rPr lang="en-US" sz="800">
                <a:latin typeface="+mn-lt"/>
              </a:rPr>
              <a:t>Hadoop Compute</a:t>
            </a:r>
          </a:p>
        </p:txBody>
      </p:sp>
      <p:sp>
        <p:nvSpPr>
          <p:cNvPr id="91" name="Rectangle 90">
            <a:extLst>
              <a:ext uri="{FF2B5EF4-FFF2-40B4-BE49-F238E27FC236}">
                <a16:creationId xmlns:a16="http://schemas.microsoft.com/office/drawing/2014/main" id="{8CB6561B-BCBC-4633-85BA-E03D51E542A4}"/>
              </a:ext>
            </a:extLst>
          </p:cNvPr>
          <p:cNvSpPr/>
          <p:nvPr/>
        </p:nvSpPr>
        <p:spPr bwMode="auto">
          <a:xfrm>
            <a:off x="6561599" y="3699827"/>
            <a:ext cx="1123882" cy="313328"/>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defRPr/>
            </a:pPr>
            <a:r>
              <a:rPr lang="en-US" sz="800">
                <a:solidFill>
                  <a:prstClr val="black"/>
                </a:solidFill>
                <a:latin typeface="Calibri"/>
                <a:cs typeface="Arial" charset="0"/>
              </a:rPr>
              <a:t>SQL Server Roles and Permission</a:t>
            </a:r>
          </a:p>
        </p:txBody>
      </p:sp>
      <p:sp>
        <p:nvSpPr>
          <p:cNvPr id="92" name="Rectangle 91">
            <a:extLst>
              <a:ext uri="{FF2B5EF4-FFF2-40B4-BE49-F238E27FC236}">
                <a16:creationId xmlns:a16="http://schemas.microsoft.com/office/drawing/2014/main" id="{3080E626-CC48-42F6-854D-9A287ECE7AE6}"/>
              </a:ext>
            </a:extLst>
          </p:cNvPr>
          <p:cNvSpPr/>
          <p:nvPr/>
        </p:nvSpPr>
        <p:spPr bwMode="auto">
          <a:xfrm>
            <a:off x="9230161" y="5418760"/>
            <a:ext cx="655194" cy="20529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err="1">
                <a:ln>
                  <a:noFill/>
                </a:ln>
                <a:solidFill>
                  <a:prstClr val="black"/>
                </a:solidFill>
                <a:effectLst/>
                <a:uLnTx/>
                <a:uFillTx/>
                <a:latin typeface="Calibri"/>
                <a:ea typeface="+mn-ea"/>
                <a:cs typeface="Arial" charset="0"/>
              </a:rPr>
              <a:t>PolyBase</a:t>
            </a: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4" name="Title 3">
            <a:extLst>
              <a:ext uri="{FF2B5EF4-FFF2-40B4-BE49-F238E27FC236}">
                <a16:creationId xmlns:a16="http://schemas.microsoft.com/office/drawing/2014/main" id="{F59A2BFD-3993-4C2A-A5A7-CA1E0378E618}"/>
              </a:ext>
            </a:extLst>
          </p:cNvPr>
          <p:cNvSpPr>
            <a:spLocks noGrp="1"/>
          </p:cNvSpPr>
          <p:nvPr>
            <p:ph type="title"/>
          </p:nvPr>
        </p:nvSpPr>
        <p:spPr>
          <a:solidFill>
            <a:schemeClr val="accent3">
              <a:lumMod val="75000"/>
            </a:schemeClr>
          </a:solidFill>
        </p:spPr>
        <p:txBody>
          <a:bodyPr/>
          <a:lstStyle/>
          <a:p>
            <a:r>
              <a:rPr lang="en-US"/>
              <a:t>Future State Pattern – Data Management</a:t>
            </a:r>
          </a:p>
        </p:txBody>
      </p:sp>
      <p:sp>
        <p:nvSpPr>
          <p:cNvPr id="93" name="Footer Placeholder 3">
            <a:extLst>
              <a:ext uri="{FF2B5EF4-FFF2-40B4-BE49-F238E27FC236}">
                <a16:creationId xmlns:a16="http://schemas.microsoft.com/office/drawing/2014/main" id="{9AF7A22A-4502-4389-916C-0378873B6F5C}"/>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163650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3EFC7C56-B3A4-4C0E-978E-FD039DEE8D8D}"/>
              </a:ext>
            </a:extLst>
          </p:cNvPr>
          <p:cNvSpPr/>
          <p:nvPr/>
        </p:nvSpPr>
        <p:spPr>
          <a:xfrm>
            <a:off x="274618" y="803855"/>
            <a:ext cx="11642764" cy="571697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178" name="TextBox 177">
            <a:extLst>
              <a:ext uri="{FF2B5EF4-FFF2-40B4-BE49-F238E27FC236}">
                <a16:creationId xmlns:a16="http://schemas.microsoft.com/office/drawing/2014/main" id="{DE3F4059-8359-43C0-9DF1-EA79F46E3ACB}"/>
              </a:ext>
            </a:extLst>
          </p:cNvPr>
          <p:cNvSpPr txBox="1"/>
          <p:nvPr/>
        </p:nvSpPr>
        <p:spPr>
          <a:xfrm>
            <a:off x="7462697" y="1140478"/>
            <a:ext cx="3031520" cy="2539157"/>
          </a:xfrm>
          <a:prstGeom prst="rect">
            <a:avLst/>
          </a:prstGeom>
          <a:noFill/>
        </p:spPr>
        <p:txBody>
          <a:bodyPr wrap="square" lIns="0" tIns="0" rIns="0" bIns="0" rtlCol="0">
            <a:spAutoFit/>
          </a:bodyPr>
          <a:lstStyle/>
          <a:p>
            <a:pPr marL="228600" indent="-228600">
              <a:buFont typeface="Arial" panose="020B0604020202020204" pitchFamily="34" charset="0"/>
              <a:buChar char="•"/>
            </a:pPr>
            <a:r>
              <a:rPr lang="en-US" sz="1100">
                <a:latin typeface="+mn-lt"/>
              </a:rPr>
              <a:t>Data Visualization tools connects to HDInsight cluster&amp; SQL Server for data</a:t>
            </a:r>
          </a:p>
          <a:p>
            <a:pPr marL="685432" lvl="1" indent="-228600">
              <a:buFont typeface="Arial" panose="020B0604020202020204" pitchFamily="34" charset="0"/>
              <a:buChar char="•"/>
            </a:pPr>
            <a:r>
              <a:rPr lang="en-US" sz="1100">
                <a:latin typeface="+mn-lt"/>
              </a:rPr>
              <a:t>HDInsight Clusters (Hive) connect to ADLS to get data and compute locally </a:t>
            </a:r>
          </a:p>
          <a:p>
            <a:pPr marL="685432" lvl="1" indent="-228600">
              <a:buFont typeface="Arial" panose="020B0604020202020204" pitchFamily="34" charset="0"/>
              <a:buChar char="•"/>
            </a:pPr>
            <a:r>
              <a:rPr lang="en-US" sz="1100">
                <a:latin typeface="+mn-lt"/>
              </a:rPr>
              <a:t>Azure Databricks integration is in progress</a:t>
            </a:r>
          </a:p>
          <a:p>
            <a:pPr marL="685432" lvl="1" indent="-228600">
              <a:buFont typeface="Arial" panose="020B0604020202020204" pitchFamily="34" charset="0"/>
              <a:buChar char="•"/>
            </a:pPr>
            <a:r>
              <a:rPr lang="en-US" sz="1100">
                <a:latin typeface="+mn-lt"/>
              </a:rPr>
              <a:t>MSFT team is working on a SaaS offering ( 400 TB limitation) which includes PowerBI- visualization Azure Databricks – Compute + ADLS Gen 2 – Storage</a:t>
            </a:r>
          </a:p>
          <a:p>
            <a:endParaRPr lang="en-US" sz="1100">
              <a:latin typeface="+mn-lt"/>
            </a:endParaRPr>
          </a:p>
          <a:p>
            <a:pPr marL="685432" lvl="1" indent="-228600">
              <a:buFont typeface="Arial" panose="020B0604020202020204" pitchFamily="34" charset="0"/>
              <a:buChar char="•"/>
            </a:pPr>
            <a:endParaRPr lang="en-US" sz="1100">
              <a:latin typeface="+mn-lt"/>
            </a:endParaRPr>
          </a:p>
          <a:p>
            <a:pPr marL="685432" lvl="1" indent="-228600">
              <a:buFont typeface="+mj-lt"/>
              <a:buAutoNum type="arabicPeriod"/>
            </a:pPr>
            <a:endParaRPr lang="en-US" sz="1100">
              <a:latin typeface="+mn-lt"/>
            </a:endParaRPr>
          </a:p>
          <a:p>
            <a:pPr marL="171450" indent="-171450">
              <a:buFont typeface="Arial" panose="020B0604020202020204" pitchFamily="34" charset="0"/>
              <a:buChar char="•"/>
            </a:pPr>
            <a:endParaRPr lang="en-US" sz="1100">
              <a:latin typeface="+mn-lt"/>
            </a:endParaRPr>
          </a:p>
          <a:p>
            <a:pPr marL="171450" indent="-171450">
              <a:buFont typeface="Arial" panose="020B0604020202020204" pitchFamily="34" charset="0"/>
              <a:buChar char="•"/>
            </a:pPr>
            <a:endParaRPr lang="en-US" sz="1100">
              <a:latin typeface="+mn-lt"/>
            </a:endParaRPr>
          </a:p>
        </p:txBody>
      </p:sp>
      <p:sp>
        <p:nvSpPr>
          <p:cNvPr id="195" name="Rectangle 194">
            <a:extLst>
              <a:ext uri="{FF2B5EF4-FFF2-40B4-BE49-F238E27FC236}">
                <a16:creationId xmlns:a16="http://schemas.microsoft.com/office/drawing/2014/main" id="{239C4072-1583-4D63-8238-48E9BDB18AD0}"/>
              </a:ext>
            </a:extLst>
          </p:cNvPr>
          <p:cNvSpPr/>
          <p:nvPr/>
        </p:nvSpPr>
        <p:spPr>
          <a:xfrm>
            <a:off x="1140843" y="1108884"/>
            <a:ext cx="5176887" cy="99248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endParaRPr lang="en-US" sz="1000" b="1">
              <a:solidFill>
                <a:srgbClr val="003B71">
                  <a:lumMod val="75000"/>
                </a:srgbClr>
              </a:solidFill>
              <a:latin typeface="Calibri"/>
              <a:cs typeface="Arial" charset="0"/>
            </a:endParaRPr>
          </a:p>
        </p:txBody>
      </p:sp>
      <p:sp>
        <p:nvSpPr>
          <p:cNvPr id="25" name="TextBox 24">
            <a:extLst>
              <a:ext uri="{FF2B5EF4-FFF2-40B4-BE49-F238E27FC236}">
                <a16:creationId xmlns:a16="http://schemas.microsoft.com/office/drawing/2014/main" id="{614EA022-D087-47D0-9DB1-39D6102DB801}"/>
              </a:ext>
            </a:extLst>
          </p:cNvPr>
          <p:cNvSpPr txBox="1"/>
          <p:nvPr/>
        </p:nvSpPr>
        <p:spPr>
          <a:xfrm>
            <a:off x="3234550" y="1075540"/>
            <a:ext cx="1305770" cy="161583"/>
          </a:xfrm>
          <a:prstGeom prst="rect">
            <a:avLst/>
          </a:prstGeom>
          <a:noFill/>
        </p:spPr>
        <p:txBody>
          <a:bodyPr wrap="square" lIns="0" tIns="0" rIns="0" bIns="0" rtlCol="0" anchor="ctr">
            <a:spAutoFit/>
          </a:bodyPr>
          <a:lstStyle/>
          <a:p>
            <a:r>
              <a:rPr lang="en-US" sz="1050"/>
              <a:t>Data Visualization</a:t>
            </a:r>
            <a:endParaRPr lang="en-US" sz="800">
              <a:latin typeface="+mn-lt"/>
            </a:endParaRPr>
          </a:p>
        </p:txBody>
      </p:sp>
      <p:sp>
        <p:nvSpPr>
          <p:cNvPr id="204" name="Rectangle 203">
            <a:extLst>
              <a:ext uri="{FF2B5EF4-FFF2-40B4-BE49-F238E27FC236}">
                <a16:creationId xmlns:a16="http://schemas.microsoft.com/office/drawing/2014/main" id="{48D8EF64-6877-48CF-9793-F44388537FD3}"/>
              </a:ext>
            </a:extLst>
          </p:cNvPr>
          <p:cNvSpPr/>
          <p:nvPr/>
        </p:nvSpPr>
        <p:spPr bwMode="auto">
          <a:xfrm>
            <a:off x="454763" y="5322501"/>
            <a:ext cx="6661339"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grpSp>
        <p:nvGrpSpPr>
          <p:cNvPr id="205" name="Group 204">
            <a:extLst>
              <a:ext uri="{FF2B5EF4-FFF2-40B4-BE49-F238E27FC236}">
                <a16:creationId xmlns:a16="http://schemas.microsoft.com/office/drawing/2014/main" id="{990E7252-82BB-4995-85B2-DBA77BD0358C}"/>
              </a:ext>
            </a:extLst>
          </p:cNvPr>
          <p:cNvGrpSpPr/>
          <p:nvPr/>
        </p:nvGrpSpPr>
        <p:grpSpPr>
          <a:xfrm>
            <a:off x="905424" y="5482309"/>
            <a:ext cx="5950139" cy="826986"/>
            <a:chOff x="442246" y="5169582"/>
            <a:chExt cx="5950139" cy="826986"/>
          </a:xfrm>
        </p:grpSpPr>
        <p:sp>
          <p:nvSpPr>
            <p:cNvPr id="206" name="Rectangle 205">
              <a:extLst>
                <a:ext uri="{FF2B5EF4-FFF2-40B4-BE49-F238E27FC236}">
                  <a16:creationId xmlns:a16="http://schemas.microsoft.com/office/drawing/2014/main" id="{11F8F0AE-38EF-4D24-B835-2C592112E528}"/>
                </a:ext>
              </a:extLst>
            </p:cNvPr>
            <p:cNvSpPr/>
            <p:nvPr/>
          </p:nvSpPr>
          <p:spPr bwMode="auto">
            <a:xfrm>
              <a:off x="442246" y="5169582"/>
              <a:ext cx="5950139" cy="82698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07" name="Picture 206">
              <a:extLst>
                <a:ext uri="{FF2B5EF4-FFF2-40B4-BE49-F238E27FC236}">
                  <a16:creationId xmlns:a16="http://schemas.microsoft.com/office/drawing/2014/main" id="{AEBAF7D3-96A5-48D2-93D4-74CB0CE9ABC9}"/>
                </a:ext>
              </a:extLst>
            </p:cNvPr>
            <p:cNvPicPr>
              <a:picLocks noChangeAspect="1"/>
            </p:cNvPicPr>
            <p:nvPr/>
          </p:nvPicPr>
          <p:blipFill>
            <a:blip r:embed="rId3"/>
            <a:stretch>
              <a:fillRect/>
            </a:stretch>
          </p:blipFill>
          <p:spPr>
            <a:xfrm>
              <a:off x="677665" y="5310910"/>
              <a:ext cx="457200" cy="457200"/>
            </a:xfrm>
            <a:prstGeom prst="rect">
              <a:avLst/>
            </a:prstGeom>
          </p:spPr>
        </p:pic>
        <p:sp>
          <p:nvSpPr>
            <p:cNvPr id="208" name="TextBox 207">
              <a:extLst>
                <a:ext uri="{FF2B5EF4-FFF2-40B4-BE49-F238E27FC236}">
                  <a16:creationId xmlns:a16="http://schemas.microsoft.com/office/drawing/2014/main" id="{FC3D96BC-1EA5-496E-8133-9D3690C47D06}"/>
                </a:ext>
              </a:extLst>
            </p:cNvPr>
            <p:cNvSpPr txBox="1"/>
            <p:nvPr/>
          </p:nvSpPr>
          <p:spPr>
            <a:xfrm>
              <a:off x="472569" y="582245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ADLS </a:t>
              </a:r>
            </a:p>
          </p:txBody>
        </p:sp>
      </p:grpSp>
      <p:sp>
        <p:nvSpPr>
          <p:cNvPr id="212" name="Rectangle 211">
            <a:extLst>
              <a:ext uri="{FF2B5EF4-FFF2-40B4-BE49-F238E27FC236}">
                <a16:creationId xmlns:a16="http://schemas.microsoft.com/office/drawing/2014/main" id="{77C0FF13-DE59-49B4-A83E-A21719450EF6}"/>
              </a:ext>
            </a:extLst>
          </p:cNvPr>
          <p:cNvSpPr/>
          <p:nvPr/>
        </p:nvSpPr>
        <p:spPr bwMode="auto">
          <a:xfrm>
            <a:off x="2669605" y="5947154"/>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Refined Zone</a:t>
            </a:r>
          </a:p>
        </p:txBody>
      </p:sp>
      <p:sp>
        <p:nvSpPr>
          <p:cNvPr id="213" name="Rectangle 212">
            <a:extLst>
              <a:ext uri="{FF2B5EF4-FFF2-40B4-BE49-F238E27FC236}">
                <a16:creationId xmlns:a16="http://schemas.microsoft.com/office/drawing/2014/main" id="{1606C723-46F1-43A7-A5B0-0F8A3ED8FCB3}"/>
              </a:ext>
            </a:extLst>
          </p:cNvPr>
          <p:cNvSpPr/>
          <p:nvPr/>
        </p:nvSpPr>
        <p:spPr bwMode="auto">
          <a:xfrm>
            <a:off x="3867773" y="5933750"/>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Enriched Zone</a:t>
            </a:r>
          </a:p>
        </p:txBody>
      </p:sp>
      <p:sp>
        <p:nvSpPr>
          <p:cNvPr id="214" name="Rectangle 213">
            <a:extLst>
              <a:ext uri="{FF2B5EF4-FFF2-40B4-BE49-F238E27FC236}">
                <a16:creationId xmlns:a16="http://schemas.microsoft.com/office/drawing/2014/main" id="{BA11D3FB-2BAC-4DB1-8473-501C429B0FF8}"/>
              </a:ext>
            </a:extLst>
          </p:cNvPr>
          <p:cNvSpPr/>
          <p:nvPr/>
        </p:nvSpPr>
        <p:spPr bwMode="auto">
          <a:xfrm>
            <a:off x="5055555" y="5941895"/>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Tenant Zone</a:t>
            </a:r>
          </a:p>
        </p:txBody>
      </p:sp>
      <p:sp>
        <p:nvSpPr>
          <p:cNvPr id="215" name="Rectangle 214">
            <a:extLst>
              <a:ext uri="{FF2B5EF4-FFF2-40B4-BE49-F238E27FC236}">
                <a16:creationId xmlns:a16="http://schemas.microsoft.com/office/drawing/2014/main" id="{9D9C7902-F562-45DB-BF0F-366D05E89816}"/>
              </a:ext>
            </a:extLst>
          </p:cNvPr>
          <p:cNvSpPr/>
          <p:nvPr/>
        </p:nvSpPr>
        <p:spPr>
          <a:xfrm>
            <a:off x="1497326" y="3429000"/>
            <a:ext cx="4512872" cy="1336884"/>
          </a:xfrm>
          <a:prstGeom prst="rect">
            <a:avLst/>
          </a:prstGeom>
          <a:solidFill>
            <a:schemeClr val="bg1">
              <a:lumMod val="95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cxnSp>
        <p:nvCxnSpPr>
          <p:cNvPr id="231" name="Straight Connector 230">
            <a:extLst>
              <a:ext uri="{FF2B5EF4-FFF2-40B4-BE49-F238E27FC236}">
                <a16:creationId xmlns:a16="http://schemas.microsoft.com/office/drawing/2014/main" id="{A7170BF2-57B4-46E4-9B1E-7BFEEC833098}"/>
              </a:ext>
            </a:extLst>
          </p:cNvPr>
          <p:cNvCxnSpPr>
            <a:cxnSpLocks/>
          </p:cNvCxnSpPr>
          <p:nvPr/>
        </p:nvCxnSpPr>
        <p:spPr bwMode="auto">
          <a:xfrm rot="5400000" flipH="1" flipV="1">
            <a:off x="3291590" y="5068897"/>
            <a:ext cx="606028" cy="2"/>
          </a:xfrm>
          <a:prstGeom prst="bentConnector3">
            <a:avLst>
              <a:gd name="adj1" fmla="val 50000"/>
            </a:avLst>
          </a:prstGeom>
          <a:noFill/>
          <a:ln w="19050" algn="ctr">
            <a:solidFill>
              <a:schemeClr val="tx2">
                <a:lumMod val="60000"/>
                <a:lumOff val="40000"/>
              </a:schemeClr>
            </a:solidFill>
            <a:round/>
            <a:headEnd type="triangle" w="med" len="med"/>
            <a:tailEnd type="triangle" w="med" len="med"/>
          </a:ln>
        </p:spPr>
      </p:cxnSp>
      <p:sp>
        <p:nvSpPr>
          <p:cNvPr id="233" name="Oval 232">
            <a:extLst>
              <a:ext uri="{FF2B5EF4-FFF2-40B4-BE49-F238E27FC236}">
                <a16:creationId xmlns:a16="http://schemas.microsoft.com/office/drawing/2014/main" id="{9B67BF03-8E0D-49C7-8EF0-97D92D52B1D7}"/>
              </a:ext>
            </a:extLst>
          </p:cNvPr>
          <p:cNvSpPr/>
          <p:nvPr/>
        </p:nvSpPr>
        <p:spPr bwMode="auto">
          <a:xfrm>
            <a:off x="3683815" y="5091676"/>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1</a:t>
            </a:r>
            <a:endParaRPr kumimoji="0" lang="en-US" sz="800" b="0" i="0" u="none" strike="noStrike" cap="none" normalizeH="0" baseline="0">
              <a:ln>
                <a:noFill/>
              </a:ln>
              <a:solidFill>
                <a:schemeClr val="tx1"/>
              </a:solidFill>
              <a:effectLst/>
              <a:latin typeface="+mn-lt"/>
              <a:cs typeface="Arial" charset="0"/>
            </a:endParaRPr>
          </a:p>
        </p:txBody>
      </p:sp>
      <p:pic>
        <p:nvPicPr>
          <p:cNvPr id="235" name="Picture 234">
            <a:extLst>
              <a:ext uri="{FF2B5EF4-FFF2-40B4-BE49-F238E27FC236}">
                <a16:creationId xmlns:a16="http://schemas.microsoft.com/office/drawing/2014/main" id="{67E08E23-A690-4C0C-B63C-9E44D45AE7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34832" y="5565289"/>
            <a:ext cx="588313" cy="330513"/>
          </a:xfrm>
          <a:prstGeom prst="rect">
            <a:avLst/>
          </a:prstGeom>
        </p:spPr>
      </p:pic>
      <p:pic>
        <p:nvPicPr>
          <p:cNvPr id="236" name="Picture 235">
            <a:extLst>
              <a:ext uri="{FF2B5EF4-FFF2-40B4-BE49-F238E27FC236}">
                <a16:creationId xmlns:a16="http://schemas.microsoft.com/office/drawing/2014/main" id="{0107AB93-F62B-41FD-8257-6BBAEE2E03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58603" y="5554522"/>
            <a:ext cx="588313" cy="330513"/>
          </a:xfrm>
          <a:prstGeom prst="rect">
            <a:avLst/>
          </a:prstGeom>
        </p:spPr>
      </p:pic>
      <p:sp>
        <p:nvSpPr>
          <p:cNvPr id="268" name="TextBox 267">
            <a:extLst>
              <a:ext uri="{FF2B5EF4-FFF2-40B4-BE49-F238E27FC236}">
                <a16:creationId xmlns:a16="http://schemas.microsoft.com/office/drawing/2014/main" id="{02C227A9-FF50-4AF6-B1A0-AC4E5B17BB44}"/>
              </a:ext>
            </a:extLst>
          </p:cNvPr>
          <p:cNvSpPr txBox="1"/>
          <p:nvPr/>
        </p:nvSpPr>
        <p:spPr>
          <a:xfrm>
            <a:off x="7790908" y="3679635"/>
            <a:ext cx="3766676" cy="1477328"/>
          </a:xfrm>
          <a:prstGeom prst="rect">
            <a:avLst/>
          </a:prstGeom>
          <a:noFill/>
        </p:spPr>
        <p:txBody>
          <a:bodyPr wrap="square" lIns="0" tIns="0" rIns="0" bIns="0" rtlCol="0">
            <a:spAutoFit/>
          </a:bodyPr>
          <a:lstStyle>
            <a:defPPr>
              <a:defRPr lang="en-US"/>
            </a:defPPr>
            <a:lvl1pPr>
              <a:defRPr sz="1200" b="1">
                <a:solidFill>
                  <a:srgbClr val="52A496"/>
                </a:solidFill>
                <a:latin typeface="+mn-lt"/>
              </a:defRPr>
            </a:lvl1pPr>
          </a:lstStyle>
          <a:p>
            <a:r>
              <a:rPr lang="en-US"/>
              <a:t>Microsoft Feedback </a:t>
            </a:r>
          </a:p>
          <a:p>
            <a:endParaRPr lang="en-US"/>
          </a:p>
          <a:p>
            <a:r>
              <a:rPr lang="en-US"/>
              <a:t>Microsoft aligned on using ADLS as storage and not replicating the data to SQLDB /SQL DW for supporting visualization needs</a:t>
            </a:r>
          </a:p>
          <a:p>
            <a:r>
              <a:rPr lang="en-US"/>
              <a:t>MSFT is working on a SaaS offering that includes Azure Databricks as compute engine </a:t>
            </a:r>
          </a:p>
          <a:p>
            <a:endParaRPr lang="en-US"/>
          </a:p>
        </p:txBody>
      </p:sp>
      <p:sp>
        <p:nvSpPr>
          <p:cNvPr id="48" name="Oval 47">
            <a:extLst>
              <a:ext uri="{FF2B5EF4-FFF2-40B4-BE49-F238E27FC236}">
                <a16:creationId xmlns:a16="http://schemas.microsoft.com/office/drawing/2014/main" id="{E8E88D8D-4EE1-4C3F-A21A-76D42B72B088}"/>
              </a:ext>
            </a:extLst>
          </p:cNvPr>
          <p:cNvSpPr/>
          <p:nvPr/>
        </p:nvSpPr>
        <p:spPr bwMode="auto">
          <a:xfrm>
            <a:off x="7381099" y="1140478"/>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1</a:t>
            </a:r>
            <a:endParaRPr kumimoji="0" lang="en-US" sz="800" b="0" i="0" u="none" strike="noStrike" cap="none" normalizeH="0" baseline="0">
              <a:ln>
                <a:noFill/>
              </a:ln>
              <a:solidFill>
                <a:schemeClr val="tx1"/>
              </a:solidFill>
              <a:effectLst/>
              <a:latin typeface="+mn-lt"/>
              <a:cs typeface="Arial" charset="0"/>
            </a:endParaRPr>
          </a:p>
        </p:txBody>
      </p:sp>
      <p:sp>
        <p:nvSpPr>
          <p:cNvPr id="60" name="TextBox 59">
            <a:extLst>
              <a:ext uri="{FF2B5EF4-FFF2-40B4-BE49-F238E27FC236}">
                <a16:creationId xmlns:a16="http://schemas.microsoft.com/office/drawing/2014/main" id="{256A444F-4538-4032-8145-C87D36DBBAB0}"/>
              </a:ext>
            </a:extLst>
          </p:cNvPr>
          <p:cNvSpPr txBox="1"/>
          <p:nvPr/>
        </p:nvSpPr>
        <p:spPr>
          <a:xfrm>
            <a:off x="3822173" y="2654748"/>
            <a:ext cx="2129704" cy="246221"/>
          </a:xfrm>
          <a:prstGeom prst="rect">
            <a:avLst/>
          </a:prstGeom>
          <a:noFill/>
        </p:spPr>
        <p:txBody>
          <a:bodyPr wrap="square" lIns="0" tIns="0" rIns="0" bIns="0" rtlCol="0">
            <a:spAutoFit/>
          </a:bodyPr>
          <a:lstStyle/>
          <a:p>
            <a:r>
              <a:rPr lang="en-US" sz="800">
                <a:latin typeface="+mn-lt"/>
              </a:rPr>
              <a:t>Connects to analysis services  added as data source in the gateway</a:t>
            </a:r>
          </a:p>
        </p:txBody>
      </p:sp>
      <p:pic>
        <p:nvPicPr>
          <p:cNvPr id="51" name="Picture 50">
            <a:extLst>
              <a:ext uri="{FF2B5EF4-FFF2-40B4-BE49-F238E27FC236}">
                <a16:creationId xmlns:a16="http://schemas.microsoft.com/office/drawing/2014/main" id="{E4190882-4671-4BC0-BDE2-EF497D0E361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58396" y="5565288"/>
            <a:ext cx="588313" cy="330513"/>
          </a:xfrm>
          <a:prstGeom prst="rect">
            <a:avLst/>
          </a:prstGeom>
        </p:spPr>
      </p:pic>
      <p:sp>
        <p:nvSpPr>
          <p:cNvPr id="46" name="Rectangle 45">
            <a:extLst>
              <a:ext uri="{FF2B5EF4-FFF2-40B4-BE49-F238E27FC236}">
                <a16:creationId xmlns:a16="http://schemas.microsoft.com/office/drawing/2014/main" id="{BF01DD5B-6AAD-4AF8-91F9-4BFA8DB1BD45}"/>
              </a:ext>
            </a:extLst>
          </p:cNvPr>
          <p:cNvSpPr/>
          <p:nvPr/>
        </p:nvSpPr>
        <p:spPr bwMode="auto">
          <a:xfrm>
            <a:off x="1295400" y="1237123"/>
            <a:ext cx="2638084" cy="810212"/>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39" name="Rectangle 38">
            <a:extLst>
              <a:ext uri="{FF2B5EF4-FFF2-40B4-BE49-F238E27FC236}">
                <a16:creationId xmlns:a16="http://schemas.microsoft.com/office/drawing/2014/main" id="{8708212E-1D24-4D1D-BC8F-D73CE998AAAB}"/>
              </a:ext>
            </a:extLst>
          </p:cNvPr>
          <p:cNvSpPr/>
          <p:nvPr/>
        </p:nvSpPr>
        <p:spPr bwMode="auto">
          <a:xfrm>
            <a:off x="1532538" y="1430447"/>
            <a:ext cx="572169" cy="41732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1026" name="Picture 2" descr="Image result for cognos logo png">
            <a:extLst>
              <a:ext uri="{FF2B5EF4-FFF2-40B4-BE49-F238E27FC236}">
                <a16:creationId xmlns:a16="http://schemas.microsoft.com/office/drawing/2014/main" id="{97AD1714-756D-48D1-8174-E8F938B3A74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42424" y="1583584"/>
            <a:ext cx="352395" cy="81671"/>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15A9821B-9F5B-4203-A9CB-7644FFF6ECFD}"/>
              </a:ext>
            </a:extLst>
          </p:cNvPr>
          <p:cNvSpPr txBox="1"/>
          <p:nvPr/>
        </p:nvSpPr>
        <p:spPr>
          <a:xfrm>
            <a:off x="1497326" y="1914592"/>
            <a:ext cx="561778"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Cognos</a:t>
            </a:r>
          </a:p>
        </p:txBody>
      </p:sp>
      <p:sp>
        <p:nvSpPr>
          <p:cNvPr id="44" name="Rectangle 43">
            <a:extLst>
              <a:ext uri="{FF2B5EF4-FFF2-40B4-BE49-F238E27FC236}">
                <a16:creationId xmlns:a16="http://schemas.microsoft.com/office/drawing/2014/main" id="{E7CF465A-29F1-45A2-8843-C578E33C8868}"/>
              </a:ext>
            </a:extLst>
          </p:cNvPr>
          <p:cNvSpPr/>
          <p:nvPr/>
        </p:nvSpPr>
        <p:spPr bwMode="auto">
          <a:xfrm>
            <a:off x="2362663" y="1432120"/>
            <a:ext cx="572169" cy="41732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45" name="TextBox 44">
            <a:extLst>
              <a:ext uri="{FF2B5EF4-FFF2-40B4-BE49-F238E27FC236}">
                <a16:creationId xmlns:a16="http://schemas.microsoft.com/office/drawing/2014/main" id="{9923188F-62D0-4887-ADCA-8FFBA0172B4B}"/>
              </a:ext>
            </a:extLst>
          </p:cNvPr>
          <p:cNvSpPr txBox="1"/>
          <p:nvPr/>
        </p:nvSpPr>
        <p:spPr>
          <a:xfrm>
            <a:off x="2367858" y="1915202"/>
            <a:ext cx="561778"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Tableau</a:t>
            </a:r>
          </a:p>
        </p:txBody>
      </p:sp>
      <p:pic>
        <p:nvPicPr>
          <p:cNvPr id="1028" name="Picture 4" descr="Image result for Tableau logo png">
            <a:extLst>
              <a:ext uri="{FF2B5EF4-FFF2-40B4-BE49-F238E27FC236}">
                <a16:creationId xmlns:a16="http://schemas.microsoft.com/office/drawing/2014/main" id="{18DF25A4-13BD-45C5-A392-7C8EEE7C25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67858" y="1536452"/>
            <a:ext cx="561778" cy="187840"/>
          </a:xfrm>
          <a:prstGeom prst="rect">
            <a:avLst/>
          </a:prstGeom>
          <a:noFill/>
          <a:extLst>
            <a:ext uri="{909E8E84-426E-40DD-AFC4-6F175D3DCCD1}">
              <a14:hiddenFill xmlns:a14="http://schemas.microsoft.com/office/drawing/2010/main">
                <a:solidFill>
                  <a:srgbClr val="FFFFFF"/>
                </a:solidFill>
              </a14:hiddenFill>
            </a:ext>
          </a:extLst>
        </p:spPr>
      </p:pic>
      <p:sp>
        <p:nvSpPr>
          <p:cNvPr id="49" name="Rectangle 48">
            <a:extLst>
              <a:ext uri="{FF2B5EF4-FFF2-40B4-BE49-F238E27FC236}">
                <a16:creationId xmlns:a16="http://schemas.microsoft.com/office/drawing/2014/main" id="{F8A47EDF-C15A-433B-9FAC-2E7C1EEE61F9}"/>
              </a:ext>
            </a:extLst>
          </p:cNvPr>
          <p:cNvSpPr/>
          <p:nvPr/>
        </p:nvSpPr>
        <p:spPr bwMode="auto">
          <a:xfrm>
            <a:off x="4333280" y="1241827"/>
            <a:ext cx="1666008" cy="810212"/>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50" name="Rectangle 49">
            <a:extLst>
              <a:ext uri="{FF2B5EF4-FFF2-40B4-BE49-F238E27FC236}">
                <a16:creationId xmlns:a16="http://schemas.microsoft.com/office/drawing/2014/main" id="{F3632524-651D-4A49-AFA7-4FD05B3895FB}"/>
              </a:ext>
            </a:extLst>
          </p:cNvPr>
          <p:cNvSpPr/>
          <p:nvPr/>
        </p:nvSpPr>
        <p:spPr bwMode="auto">
          <a:xfrm>
            <a:off x="3133394" y="1443865"/>
            <a:ext cx="572169" cy="41732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052" name="Picture 4" descr="Image result for sas logo">
            <a:extLst>
              <a:ext uri="{FF2B5EF4-FFF2-40B4-BE49-F238E27FC236}">
                <a16:creationId xmlns:a16="http://schemas.microsoft.com/office/drawing/2014/main" id="{0C802B93-5B81-45FB-9F34-F2BE7D89D3F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78130" y="1558390"/>
            <a:ext cx="312055" cy="260046"/>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3053C7E2-D807-4CC8-831D-0AE8D6765FF3}"/>
              </a:ext>
            </a:extLst>
          </p:cNvPr>
          <p:cNvSpPr txBox="1"/>
          <p:nvPr/>
        </p:nvSpPr>
        <p:spPr>
          <a:xfrm>
            <a:off x="3167508" y="1867277"/>
            <a:ext cx="561778"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SAS</a:t>
            </a:r>
          </a:p>
        </p:txBody>
      </p:sp>
      <p:sp>
        <p:nvSpPr>
          <p:cNvPr id="216" name="Rectangle 215">
            <a:extLst>
              <a:ext uri="{FF2B5EF4-FFF2-40B4-BE49-F238E27FC236}">
                <a16:creationId xmlns:a16="http://schemas.microsoft.com/office/drawing/2014/main" id="{3A265CD4-D6C9-4D58-B6AA-720E54D68471}"/>
              </a:ext>
            </a:extLst>
          </p:cNvPr>
          <p:cNvSpPr/>
          <p:nvPr/>
        </p:nvSpPr>
        <p:spPr bwMode="auto">
          <a:xfrm>
            <a:off x="1594457" y="3667187"/>
            <a:ext cx="2945863"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225" name="Rectangle 224">
            <a:extLst>
              <a:ext uri="{FF2B5EF4-FFF2-40B4-BE49-F238E27FC236}">
                <a16:creationId xmlns:a16="http://schemas.microsoft.com/office/drawing/2014/main" id="{2EF87683-2391-49B6-A901-63743F2B19D7}"/>
              </a:ext>
            </a:extLst>
          </p:cNvPr>
          <p:cNvSpPr/>
          <p:nvPr/>
        </p:nvSpPr>
        <p:spPr bwMode="auto">
          <a:xfrm>
            <a:off x="1697482" y="3826942"/>
            <a:ext cx="1244057"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26" name="Picture 225">
            <a:extLst>
              <a:ext uri="{FF2B5EF4-FFF2-40B4-BE49-F238E27FC236}">
                <a16:creationId xmlns:a16="http://schemas.microsoft.com/office/drawing/2014/main" id="{B758AE30-4ACD-4FF9-8041-76E026DAA5C1}"/>
              </a:ext>
            </a:extLst>
          </p:cNvPr>
          <p:cNvPicPr>
            <a:picLocks noChangeAspect="1"/>
          </p:cNvPicPr>
          <p:nvPr/>
        </p:nvPicPr>
        <p:blipFill>
          <a:blip r:embed="rId8"/>
          <a:stretch>
            <a:fillRect/>
          </a:stretch>
        </p:blipFill>
        <p:spPr>
          <a:xfrm>
            <a:off x="2011146" y="3900068"/>
            <a:ext cx="500716" cy="220681"/>
          </a:xfrm>
          <a:prstGeom prst="rect">
            <a:avLst/>
          </a:prstGeom>
        </p:spPr>
      </p:pic>
      <p:sp>
        <p:nvSpPr>
          <p:cNvPr id="227" name="TextBox 226">
            <a:extLst>
              <a:ext uri="{FF2B5EF4-FFF2-40B4-BE49-F238E27FC236}">
                <a16:creationId xmlns:a16="http://schemas.microsoft.com/office/drawing/2014/main" id="{2F156D93-F54E-427F-B1F8-982CAFCA8C14}"/>
              </a:ext>
            </a:extLst>
          </p:cNvPr>
          <p:cNvSpPr txBox="1"/>
          <p:nvPr/>
        </p:nvSpPr>
        <p:spPr>
          <a:xfrm>
            <a:off x="1830499" y="4192313"/>
            <a:ext cx="771159" cy="24622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HDInsight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LLAP</a:t>
            </a:r>
          </a:p>
        </p:txBody>
      </p:sp>
      <p:sp>
        <p:nvSpPr>
          <p:cNvPr id="59" name="Oval 58">
            <a:extLst>
              <a:ext uri="{FF2B5EF4-FFF2-40B4-BE49-F238E27FC236}">
                <a16:creationId xmlns:a16="http://schemas.microsoft.com/office/drawing/2014/main" id="{DF8EF473-9F20-485D-850A-718A85E326B6}"/>
              </a:ext>
            </a:extLst>
          </p:cNvPr>
          <p:cNvSpPr/>
          <p:nvPr/>
        </p:nvSpPr>
        <p:spPr bwMode="auto">
          <a:xfrm>
            <a:off x="3601881" y="2691196"/>
            <a:ext cx="138694" cy="148300"/>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55" name="Rectangle 54">
            <a:extLst>
              <a:ext uri="{FF2B5EF4-FFF2-40B4-BE49-F238E27FC236}">
                <a16:creationId xmlns:a16="http://schemas.microsoft.com/office/drawing/2014/main" id="{0D205BBE-92DC-425C-A351-B9C1CAE41ABB}"/>
              </a:ext>
            </a:extLst>
          </p:cNvPr>
          <p:cNvSpPr/>
          <p:nvPr/>
        </p:nvSpPr>
        <p:spPr bwMode="auto">
          <a:xfrm>
            <a:off x="3366485" y="3826942"/>
            <a:ext cx="1020274"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cxnSp>
        <p:nvCxnSpPr>
          <p:cNvPr id="58" name="Straight Connector 57">
            <a:extLst>
              <a:ext uri="{FF2B5EF4-FFF2-40B4-BE49-F238E27FC236}">
                <a16:creationId xmlns:a16="http://schemas.microsoft.com/office/drawing/2014/main" id="{336F594E-3B84-443B-A350-7C254A15FA26}"/>
              </a:ext>
            </a:extLst>
          </p:cNvPr>
          <p:cNvCxnSpPr>
            <a:cxnSpLocks/>
          </p:cNvCxnSpPr>
          <p:nvPr/>
        </p:nvCxnSpPr>
        <p:spPr bwMode="auto">
          <a:xfrm>
            <a:off x="3559890" y="2116230"/>
            <a:ext cx="0" cy="1312770"/>
          </a:xfrm>
          <a:prstGeom prst="line">
            <a:avLst/>
          </a:prstGeom>
          <a:noFill/>
          <a:ln w="19050" algn="ctr">
            <a:solidFill>
              <a:schemeClr val="tx2">
                <a:lumMod val="60000"/>
                <a:lumOff val="40000"/>
              </a:schemeClr>
            </a:solidFill>
            <a:round/>
            <a:headEnd type="oval" w="med" len="med"/>
            <a:tailEnd type="triangle"/>
          </a:ln>
        </p:spPr>
      </p:cxnSp>
      <p:pic>
        <p:nvPicPr>
          <p:cNvPr id="53" name="Picture 52">
            <a:extLst>
              <a:ext uri="{FF2B5EF4-FFF2-40B4-BE49-F238E27FC236}">
                <a16:creationId xmlns:a16="http://schemas.microsoft.com/office/drawing/2014/main" id="{F9E37341-D5E2-4451-A823-569AC042F3D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692088" y="3936589"/>
            <a:ext cx="351369" cy="351369"/>
          </a:xfrm>
          <a:prstGeom prst="rect">
            <a:avLst/>
          </a:prstGeom>
        </p:spPr>
      </p:pic>
      <p:sp>
        <p:nvSpPr>
          <p:cNvPr id="57" name="TextBox 56">
            <a:extLst>
              <a:ext uri="{FF2B5EF4-FFF2-40B4-BE49-F238E27FC236}">
                <a16:creationId xmlns:a16="http://schemas.microsoft.com/office/drawing/2014/main" id="{08EA660C-CF6B-4615-8D75-D6DD4DDF0587}"/>
              </a:ext>
            </a:extLst>
          </p:cNvPr>
          <p:cNvSpPr txBox="1"/>
          <p:nvPr/>
        </p:nvSpPr>
        <p:spPr>
          <a:xfrm>
            <a:off x="3450871" y="4284211"/>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SQL  Server 2019</a:t>
            </a:r>
          </a:p>
        </p:txBody>
      </p:sp>
      <p:grpSp>
        <p:nvGrpSpPr>
          <p:cNvPr id="252" name="Group 251">
            <a:extLst>
              <a:ext uri="{FF2B5EF4-FFF2-40B4-BE49-F238E27FC236}">
                <a16:creationId xmlns:a16="http://schemas.microsoft.com/office/drawing/2014/main" id="{0AA87C95-3627-4B41-968B-C577641B7AB7}"/>
              </a:ext>
            </a:extLst>
          </p:cNvPr>
          <p:cNvGrpSpPr/>
          <p:nvPr/>
        </p:nvGrpSpPr>
        <p:grpSpPr>
          <a:xfrm>
            <a:off x="4841005" y="1413949"/>
            <a:ext cx="572169" cy="417321"/>
            <a:chOff x="8386197" y="5149826"/>
            <a:chExt cx="1105205" cy="1123653"/>
          </a:xfrm>
        </p:grpSpPr>
        <p:sp>
          <p:nvSpPr>
            <p:cNvPr id="253" name="Rectangle 252">
              <a:extLst>
                <a:ext uri="{FF2B5EF4-FFF2-40B4-BE49-F238E27FC236}">
                  <a16:creationId xmlns:a16="http://schemas.microsoft.com/office/drawing/2014/main" id="{993262FC-C3DF-4469-84EE-234111CA5FBB}"/>
                </a:ext>
              </a:extLst>
            </p:cNvPr>
            <p:cNvSpPr/>
            <p:nvPr/>
          </p:nvSpPr>
          <p:spPr bwMode="auto">
            <a:xfrm>
              <a:off x="8386197" y="5149826"/>
              <a:ext cx="1105205" cy="112365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254" name="TextBox 253">
              <a:extLst>
                <a:ext uri="{FF2B5EF4-FFF2-40B4-BE49-F238E27FC236}">
                  <a16:creationId xmlns:a16="http://schemas.microsoft.com/office/drawing/2014/main" id="{95F76EEA-902D-4D5A-9CEB-D66F5E4DF7C9}"/>
                </a:ext>
              </a:extLst>
            </p:cNvPr>
            <p:cNvSpPr txBox="1"/>
            <p:nvPr/>
          </p:nvSpPr>
          <p:spPr>
            <a:xfrm>
              <a:off x="8398301" y="581456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PowerBI </a:t>
              </a:r>
            </a:p>
          </p:txBody>
        </p:sp>
        <p:pic>
          <p:nvPicPr>
            <p:cNvPr id="255" name="Picture 254">
              <a:extLst>
                <a:ext uri="{FF2B5EF4-FFF2-40B4-BE49-F238E27FC236}">
                  <a16:creationId xmlns:a16="http://schemas.microsoft.com/office/drawing/2014/main" id="{129A9793-64F4-4D9B-A952-79D16E1F08D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30348" y="5309741"/>
              <a:ext cx="504819" cy="504822"/>
            </a:xfrm>
            <a:prstGeom prst="rect">
              <a:avLst/>
            </a:prstGeom>
          </p:spPr>
        </p:pic>
      </p:grpSp>
      <p:sp>
        <p:nvSpPr>
          <p:cNvPr id="262" name="TextBox 261">
            <a:extLst>
              <a:ext uri="{FF2B5EF4-FFF2-40B4-BE49-F238E27FC236}">
                <a16:creationId xmlns:a16="http://schemas.microsoft.com/office/drawing/2014/main" id="{7A997FFC-537E-4AE0-8086-EF4B635F6E10}"/>
              </a:ext>
            </a:extLst>
          </p:cNvPr>
          <p:cNvSpPr txBox="1"/>
          <p:nvPr/>
        </p:nvSpPr>
        <p:spPr>
          <a:xfrm>
            <a:off x="4697249" y="1898093"/>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PowerBI</a:t>
            </a:r>
          </a:p>
        </p:txBody>
      </p:sp>
      <p:sp>
        <p:nvSpPr>
          <p:cNvPr id="62" name="TextBox 61">
            <a:extLst>
              <a:ext uri="{FF2B5EF4-FFF2-40B4-BE49-F238E27FC236}">
                <a16:creationId xmlns:a16="http://schemas.microsoft.com/office/drawing/2014/main" id="{2E73123D-E588-4E52-AC68-1B29E31A403D}"/>
              </a:ext>
            </a:extLst>
          </p:cNvPr>
          <p:cNvSpPr txBox="1"/>
          <p:nvPr/>
        </p:nvSpPr>
        <p:spPr>
          <a:xfrm>
            <a:off x="2339746" y="1245404"/>
            <a:ext cx="561778" cy="138499"/>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Calibri"/>
                <a:ea typeface="+mn-ea"/>
                <a:cs typeface="+mn-cs"/>
              </a:rPr>
              <a:t>On-Prem</a:t>
            </a:r>
          </a:p>
        </p:txBody>
      </p:sp>
      <p:sp>
        <p:nvSpPr>
          <p:cNvPr id="63" name="TextBox 62">
            <a:extLst>
              <a:ext uri="{FF2B5EF4-FFF2-40B4-BE49-F238E27FC236}">
                <a16:creationId xmlns:a16="http://schemas.microsoft.com/office/drawing/2014/main" id="{A3EB6DB6-49B9-413E-8DC3-53FB30D26821}"/>
              </a:ext>
            </a:extLst>
          </p:cNvPr>
          <p:cNvSpPr txBox="1"/>
          <p:nvPr/>
        </p:nvSpPr>
        <p:spPr>
          <a:xfrm>
            <a:off x="4817187" y="1226789"/>
            <a:ext cx="561778" cy="138499"/>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Calibri"/>
                <a:ea typeface="+mn-ea"/>
                <a:cs typeface="+mn-cs"/>
              </a:rPr>
              <a:t>Azure</a:t>
            </a:r>
            <a:endParaRPr kumimoji="0" lang="en-US" sz="800" b="1" i="0" u="none" strike="noStrike" kern="1200" cap="none" spc="0" normalizeH="0" baseline="0" noProof="0">
              <a:ln>
                <a:noFill/>
              </a:ln>
              <a:solidFill>
                <a:prstClr val="black"/>
              </a:solidFill>
              <a:effectLst/>
              <a:uLnTx/>
              <a:uFillTx/>
              <a:latin typeface="Calibri"/>
              <a:ea typeface="+mn-ea"/>
              <a:cs typeface="+mn-cs"/>
            </a:endParaRPr>
          </a:p>
        </p:txBody>
      </p:sp>
      <p:sp>
        <p:nvSpPr>
          <p:cNvPr id="64" name="Rectangle 63">
            <a:extLst>
              <a:ext uri="{FF2B5EF4-FFF2-40B4-BE49-F238E27FC236}">
                <a16:creationId xmlns:a16="http://schemas.microsoft.com/office/drawing/2014/main" id="{D0D66122-A240-4FEE-B32B-6666AE3436EF}"/>
              </a:ext>
            </a:extLst>
          </p:cNvPr>
          <p:cNvSpPr/>
          <p:nvPr/>
        </p:nvSpPr>
        <p:spPr>
          <a:xfrm>
            <a:off x="4679871" y="3662341"/>
            <a:ext cx="1097758" cy="905781"/>
          </a:xfrm>
          <a:prstGeom prst="rect">
            <a:avLst/>
          </a:prstGeom>
          <a:solidFill>
            <a:schemeClr val="accent2">
              <a:lumMod val="40000"/>
              <a:lumOff val="60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65" name="Rectangle 64">
            <a:extLst>
              <a:ext uri="{FF2B5EF4-FFF2-40B4-BE49-F238E27FC236}">
                <a16:creationId xmlns:a16="http://schemas.microsoft.com/office/drawing/2014/main" id="{5FC1D5B3-07C3-4963-A772-33DA46FB6232}"/>
              </a:ext>
            </a:extLst>
          </p:cNvPr>
          <p:cNvSpPr/>
          <p:nvPr/>
        </p:nvSpPr>
        <p:spPr bwMode="auto">
          <a:xfrm>
            <a:off x="4780369" y="3855007"/>
            <a:ext cx="857712"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66" name="Picture 4" descr="Image result for databricks image">
            <a:extLst>
              <a:ext uri="{FF2B5EF4-FFF2-40B4-BE49-F238E27FC236}">
                <a16:creationId xmlns:a16="http://schemas.microsoft.com/office/drawing/2014/main" id="{2FE63BD5-D96B-4959-9D1A-F39E7C62B6DB}"/>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931111" y="3984183"/>
            <a:ext cx="568240" cy="284120"/>
          </a:xfrm>
          <a:prstGeom prst="rect">
            <a:avLst/>
          </a:prstGeom>
          <a:noFill/>
          <a:extLst>
            <a:ext uri="{909E8E84-426E-40DD-AFC4-6F175D3DCCD1}">
              <a14:hiddenFill xmlns:a14="http://schemas.microsoft.com/office/drawing/2010/main">
                <a:solidFill>
                  <a:srgbClr val="FFFFFF"/>
                </a:solidFill>
              </a14:hiddenFill>
            </a:ext>
          </a:extLst>
        </p:spPr>
      </p:pic>
      <p:sp>
        <p:nvSpPr>
          <p:cNvPr id="67" name="TextBox 66">
            <a:extLst>
              <a:ext uri="{FF2B5EF4-FFF2-40B4-BE49-F238E27FC236}">
                <a16:creationId xmlns:a16="http://schemas.microsoft.com/office/drawing/2014/main" id="{63A7F9EA-9813-49AD-83C3-133114F16ABF}"/>
              </a:ext>
            </a:extLst>
          </p:cNvPr>
          <p:cNvSpPr txBox="1"/>
          <p:nvPr/>
        </p:nvSpPr>
        <p:spPr>
          <a:xfrm>
            <a:off x="4794460" y="3692835"/>
            <a:ext cx="919250" cy="123111"/>
          </a:xfrm>
          <a:prstGeom prst="rect">
            <a:avLst/>
          </a:prstGeom>
          <a:noFill/>
        </p:spPr>
        <p:txBody>
          <a:bodyPr wrap="square" lIns="0" tIns="0" rIns="0" bIns="0" rtlCol="0">
            <a:spAutoFit/>
          </a:bodyPr>
          <a:lstStyle/>
          <a:p>
            <a:r>
              <a:rPr lang="en-US" sz="800">
                <a:latin typeface="+mn-lt"/>
              </a:rPr>
              <a:t>Hadoop Compute</a:t>
            </a:r>
          </a:p>
        </p:txBody>
      </p:sp>
      <p:sp>
        <p:nvSpPr>
          <p:cNvPr id="68" name="TextBox 67">
            <a:extLst>
              <a:ext uri="{FF2B5EF4-FFF2-40B4-BE49-F238E27FC236}">
                <a16:creationId xmlns:a16="http://schemas.microsoft.com/office/drawing/2014/main" id="{9E4D677E-EDE1-4CFD-ADE2-FB3235FAD540}"/>
              </a:ext>
            </a:extLst>
          </p:cNvPr>
          <p:cNvSpPr txBox="1"/>
          <p:nvPr/>
        </p:nvSpPr>
        <p:spPr>
          <a:xfrm>
            <a:off x="2893694" y="3666185"/>
            <a:ext cx="629451" cy="123111"/>
          </a:xfrm>
          <a:prstGeom prst="rect">
            <a:avLst/>
          </a:prstGeom>
          <a:noFill/>
        </p:spPr>
        <p:txBody>
          <a:bodyPr wrap="square" lIns="0" tIns="0" rIns="0" bIns="0" rtlCol="0">
            <a:spAutoFit/>
          </a:bodyPr>
          <a:lstStyle/>
          <a:p>
            <a:r>
              <a:rPr lang="en-US" sz="800">
                <a:latin typeface="+mn-lt"/>
              </a:rPr>
              <a:t>Data Stores</a:t>
            </a:r>
          </a:p>
        </p:txBody>
      </p:sp>
      <p:sp>
        <p:nvSpPr>
          <p:cNvPr id="3" name="Title 2">
            <a:extLst>
              <a:ext uri="{FF2B5EF4-FFF2-40B4-BE49-F238E27FC236}">
                <a16:creationId xmlns:a16="http://schemas.microsoft.com/office/drawing/2014/main" id="{7FD12E0D-218D-4923-880D-1B56C6C0437B}"/>
              </a:ext>
            </a:extLst>
          </p:cNvPr>
          <p:cNvSpPr>
            <a:spLocks noGrp="1"/>
          </p:cNvSpPr>
          <p:nvPr>
            <p:ph type="title"/>
          </p:nvPr>
        </p:nvSpPr>
        <p:spPr>
          <a:solidFill>
            <a:schemeClr val="accent3">
              <a:lumMod val="75000"/>
            </a:schemeClr>
          </a:solidFill>
        </p:spPr>
        <p:txBody>
          <a:bodyPr/>
          <a:lstStyle/>
          <a:p>
            <a:r>
              <a:rPr lang="en-US"/>
              <a:t>Future State Pattern – Data Visualization and Access</a:t>
            </a:r>
          </a:p>
        </p:txBody>
      </p:sp>
      <p:sp>
        <p:nvSpPr>
          <p:cNvPr id="61" name="Footer Placeholder 3">
            <a:extLst>
              <a:ext uri="{FF2B5EF4-FFF2-40B4-BE49-F238E27FC236}">
                <a16:creationId xmlns:a16="http://schemas.microsoft.com/office/drawing/2014/main" id="{E2D19CDB-DD85-46E5-ACFF-D3A2CAC61C94}"/>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195909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477DE-31F4-4860-B160-E9B1DA0EED74}"/>
              </a:ext>
            </a:extLst>
          </p:cNvPr>
          <p:cNvSpPr>
            <a:spLocks noGrp="1"/>
          </p:cNvSpPr>
          <p:nvPr>
            <p:ph type="title"/>
          </p:nvPr>
        </p:nvSpPr>
        <p:spPr>
          <a:xfrm>
            <a:off x="0" y="0"/>
            <a:ext cx="12192000" cy="685800"/>
          </a:xfrm>
          <a:solidFill>
            <a:schemeClr val="accent3">
              <a:lumMod val="50000"/>
            </a:schemeClr>
          </a:solidFill>
        </p:spPr>
        <p:txBody>
          <a:bodyPr/>
          <a:lstStyle/>
          <a:p>
            <a:r>
              <a:rPr lang="en-US"/>
              <a:t>Outline</a:t>
            </a:r>
          </a:p>
        </p:txBody>
      </p:sp>
      <p:sp>
        <p:nvSpPr>
          <p:cNvPr id="3" name="Footer Placeholder 2">
            <a:extLst>
              <a:ext uri="{FF2B5EF4-FFF2-40B4-BE49-F238E27FC236}">
                <a16:creationId xmlns:a16="http://schemas.microsoft.com/office/drawing/2014/main" id="{13A4D203-109D-4046-8055-0683DE437E20}"/>
              </a:ext>
            </a:extLst>
          </p:cNvPr>
          <p:cNvSpPr>
            <a:spLocks noGrp="1"/>
          </p:cNvSpPr>
          <p:nvPr>
            <p:ph type="ftr" sz="quarter" idx="3"/>
          </p:nvPr>
        </p:nvSpPr>
        <p:spPr>
          <a:xfrm>
            <a:off x="0" y="6629400"/>
            <a:ext cx="12192000" cy="228600"/>
          </a:xfrm>
          <a:solidFill>
            <a:schemeClr val="accent3">
              <a:lumMod val="50000"/>
            </a:schemeClr>
          </a:solidFill>
        </p:spPr>
        <p:txBody>
          <a:bodyPr/>
          <a:lstStyle/>
          <a:p>
            <a:r>
              <a:rPr lang="en-US"/>
              <a:t>KP Architecture Review Board          © 2019 Kaiser Permanente          Confidential - Internal Use Only</a:t>
            </a:r>
          </a:p>
        </p:txBody>
      </p:sp>
      <p:sp>
        <p:nvSpPr>
          <p:cNvPr id="4" name="TextBox 3">
            <a:extLst>
              <a:ext uri="{FF2B5EF4-FFF2-40B4-BE49-F238E27FC236}">
                <a16:creationId xmlns:a16="http://schemas.microsoft.com/office/drawing/2014/main" id="{2087AD79-E745-4861-94FA-0455825E2CD9}"/>
              </a:ext>
            </a:extLst>
          </p:cNvPr>
          <p:cNvSpPr txBox="1"/>
          <p:nvPr/>
        </p:nvSpPr>
        <p:spPr>
          <a:xfrm>
            <a:off x="1278903" y="872222"/>
            <a:ext cx="4817097" cy="5570756"/>
          </a:xfrm>
          <a:prstGeom prst="rect">
            <a:avLst/>
          </a:prstGeom>
          <a:noFill/>
        </p:spPr>
        <p:txBody>
          <a:bodyPr wrap="square" rtlCol="0">
            <a:spAutoFit/>
          </a:bodyPr>
          <a:lstStyle/>
          <a:p>
            <a:pPr marL="342900" indent="-342900">
              <a:buFont typeface="+mj-lt"/>
              <a:buAutoNum type="romanUcPeriod"/>
            </a:pPr>
            <a:r>
              <a:rPr lang="en-US" dirty="0"/>
              <a:t>Executive Summary</a:t>
            </a:r>
          </a:p>
          <a:p>
            <a:pPr marL="862013" lvl="1" indent="-400050">
              <a:buFont typeface="Arial" panose="020B0604020202020204" pitchFamily="34" charset="0"/>
              <a:buChar char="•"/>
            </a:pPr>
            <a:r>
              <a:rPr lang="en-US" sz="1600" dirty="0"/>
              <a:t>Review Approach</a:t>
            </a:r>
          </a:p>
          <a:p>
            <a:pPr marL="862013" lvl="1" indent="-400050">
              <a:buFont typeface="Arial" panose="020B0604020202020204" pitchFamily="34" charset="0"/>
              <a:buChar char="•"/>
            </a:pPr>
            <a:r>
              <a:rPr lang="en-US" sz="1600" dirty="0"/>
              <a:t>A2.0 Architecture Overview</a:t>
            </a:r>
          </a:p>
          <a:p>
            <a:pPr marL="862013" lvl="1" indent="-400050">
              <a:buFont typeface="Arial" panose="020B0604020202020204" pitchFamily="34" charset="0"/>
              <a:buChar char="•"/>
            </a:pPr>
            <a:r>
              <a:rPr lang="en-US" sz="1600" dirty="0"/>
              <a:t>Summary of Key Recommendations</a:t>
            </a:r>
          </a:p>
          <a:p>
            <a:pPr marL="862013" lvl="1" indent="-400050">
              <a:buFont typeface="Arial" panose="020B0604020202020204" pitchFamily="34" charset="0"/>
              <a:buChar char="•"/>
            </a:pPr>
            <a:r>
              <a:rPr lang="en-US" sz="1600" dirty="0"/>
              <a:t>Findings and Recommendations</a:t>
            </a:r>
          </a:p>
          <a:p>
            <a:pPr marL="342900" indent="-342900">
              <a:buFont typeface="+mj-lt"/>
              <a:buAutoNum type="romanUcPeriod"/>
            </a:pPr>
            <a:r>
              <a:rPr lang="en-US" dirty="0"/>
              <a:t>Architecture Review</a:t>
            </a:r>
          </a:p>
          <a:p>
            <a:pPr marL="800100" lvl="1" indent="-342900">
              <a:buFont typeface="Arial" panose="020B0604020202020204" pitchFamily="34" charset="0"/>
              <a:buChar char="•"/>
            </a:pPr>
            <a:r>
              <a:rPr lang="en-US" sz="1400" dirty="0">
                <a:solidFill>
                  <a:schemeClr val="tx1">
                    <a:lumMod val="75000"/>
                    <a:lumOff val="25000"/>
                  </a:schemeClr>
                </a:solidFill>
              </a:rPr>
              <a:t>Investment Drivers</a:t>
            </a:r>
          </a:p>
          <a:p>
            <a:pPr marL="800100" lvl="1" indent="-342900">
              <a:buFont typeface="Arial" panose="020B0604020202020204" pitchFamily="34" charset="0"/>
              <a:buChar char="•"/>
            </a:pPr>
            <a:r>
              <a:rPr lang="en-US" sz="1400" dirty="0">
                <a:solidFill>
                  <a:schemeClr val="tx1">
                    <a:lumMod val="75000"/>
                    <a:lumOff val="25000"/>
                  </a:schemeClr>
                </a:solidFill>
              </a:rPr>
              <a:t>Scenarios</a:t>
            </a:r>
          </a:p>
          <a:p>
            <a:pPr marL="800100" lvl="1" indent="-342900">
              <a:buFont typeface="Arial" panose="020B0604020202020204" pitchFamily="34" charset="0"/>
              <a:buChar char="•"/>
            </a:pPr>
            <a:r>
              <a:rPr lang="en-US" sz="1400" dirty="0">
                <a:solidFill>
                  <a:schemeClr val="tx1">
                    <a:lumMod val="75000"/>
                    <a:lumOff val="25000"/>
                  </a:schemeClr>
                </a:solidFill>
              </a:rPr>
              <a:t>Quality Goals</a:t>
            </a:r>
          </a:p>
          <a:p>
            <a:pPr marL="800100" lvl="1" indent="-342900">
              <a:buFont typeface="Arial" panose="020B0604020202020204" pitchFamily="34" charset="0"/>
              <a:buChar char="•"/>
            </a:pPr>
            <a:r>
              <a:rPr lang="en-US" sz="1400" dirty="0">
                <a:solidFill>
                  <a:schemeClr val="tx1">
                    <a:lumMod val="75000"/>
                    <a:lumOff val="25000"/>
                  </a:schemeClr>
                </a:solidFill>
              </a:rPr>
              <a:t>Architecture Decisions and Complexity</a:t>
            </a:r>
          </a:p>
          <a:p>
            <a:pPr marL="800100" lvl="1" indent="-342900">
              <a:buFont typeface="Arial" panose="020B0604020202020204" pitchFamily="34" charset="0"/>
              <a:buChar char="•"/>
            </a:pPr>
            <a:r>
              <a:rPr lang="en-US" sz="1400" dirty="0">
                <a:solidFill>
                  <a:schemeClr val="tx1">
                    <a:lumMod val="75000"/>
                    <a:lumOff val="25000"/>
                  </a:schemeClr>
                </a:solidFill>
              </a:rPr>
              <a:t>Architecture Views</a:t>
            </a:r>
          </a:p>
          <a:p>
            <a:pPr marL="800100" lvl="1" indent="-342900">
              <a:buFont typeface="Arial" panose="020B0604020202020204" pitchFamily="34" charset="0"/>
              <a:buChar char="•"/>
            </a:pPr>
            <a:r>
              <a:rPr lang="en-US" sz="1400" dirty="0">
                <a:solidFill>
                  <a:schemeClr val="tx1">
                    <a:lumMod val="75000"/>
                    <a:lumOff val="25000"/>
                  </a:schemeClr>
                </a:solidFill>
              </a:rPr>
              <a:t>Key Technical Recommendations Details</a:t>
            </a:r>
          </a:p>
          <a:p>
            <a:pPr marL="800100" lvl="1" indent="-342900">
              <a:buFont typeface="Arial" panose="020B0604020202020204" pitchFamily="34" charset="0"/>
              <a:buChar char="•"/>
            </a:pPr>
            <a:r>
              <a:rPr lang="en-US" sz="1400" dirty="0">
                <a:solidFill>
                  <a:schemeClr val="tx1">
                    <a:lumMod val="75000"/>
                    <a:lumOff val="25000"/>
                  </a:schemeClr>
                </a:solidFill>
              </a:rPr>
              <a:t>Azure Cloud Selection and Cost Example</a:t>
            </a:r>
          </a:p>
          <a:p>
            <a:pPr marL="800100" lvl="1" indent="-342900">
              <a:buFont typeface="Arial" panose="020B0604020202020204" pitchFamily="34" charset="0"/>
              <a:buChar char="•"/>
            </a:pPr>
            <a:r>
              <a:rPr lang="en-US" sz="1400" dirty="0">
                <a:solidFill>
                  <a:schemeClr val="tx1">
                    <a:lumMod val="75000"/>
                    <a:lumOff val="25000"/>
                  </a:schemeClr>
                </a:solidFill>
              </a:rPr>
              <a:t>Networking</a:t>
            </a:r>
          </a:p>
          <a:p>
            <a:pPr marL="800100" lvl="1" indent="-342900">
              <a:buFont typeface="Arial" panose="020B0604020202020204" pitchFamily="34" charset="0"/>
              <a:buChar char="•"/>
            </a:pPr>
            <a:r>
              <a:rPr lang="en-US" sz="1400" dirty="0">
                <a:solidFill>
                  <a:schemeClr val="tx1">
                    <a:lumMod val="75000"/>
                    <a:lumOff val="25000"/>
                  </a:schemeClr>
                </a:solidFill>
              </a:rPr>
              <a:t>Technology Standards</a:t>
            </a:r>
          </a:p>
          <a:p>
            <a:pPr marL="800100" lvl="1" indent="-342900">
              <a:buFont typeface="Arial" panose="020B0604020202020204" pitchFamily="34" charset="0"/>
              <a:buChar char="•"/>
            </a:pPr>
            <a:r>
              <a:rPr lang="en-US" sz="1400" dirty="0">
                <a:solidFill>
                  <a:schemeClr val="tx1">
                    <a:lumMod val="75000"/>
                    <a:lumOff val="25000"/>
                  </a:schemeClr>
                </a:solidFill>
              </a:rPr>
              <a:t>Data Management</a:t>
            </a:r>
          </a:p>
          <a:p>
            <a:pPr marL="800100" lvl="1" indent="-342900">
              <a:buFont typeface="Arial" panose="020B0604020202020204" pitchFamily="34" charset="0"/>
              <a:buChar char="•"/>
            </a:pPr>
            <a:r>
              <a:rPr lang="en-US" sz="1400" dirty="0">
                <a:solidFill>
                  <a:schemeClr val="tx1">
                    <a:lumMod val="75000"/>
                    <a:lumOff val="25000"/>
                  </a:schemeClr>
                </a:solidFill>
              </a:rPr>
              <a:t>DevOps CI/CD</a:t>
            </a:r>
          </a:p>
          <a:p>
            <a:pPr marL="800100" lvl="1" indent="-342900">
              <a:buFont typeface="Arial" panose="020B0604020202020204" pitchFamily="34" charset="0"/>
              <a:buChar char="•"/>
            </a:pPr>
            <a:r>
              <a:rPr lang="en-US" sz="1400" dirty="0">
                <a:solidFill>
                  <a:schemeClr val="tx1">
                    <a:lumMod val="75000"/>
                    <a:lumOff val="25000"/>
                  </a:schemeClr>
                </a:solidFill>
              </a:rPr>
              <a:t>Code Complexity</a:t>
            </a:r>
          </a:p>
          <a:p>
            <a:pPr marL="800100" lvl="1" indent="-342900">
              <a:buFont typeface="Arial" panose="020B0604020202020204" pitchFamily="34" charset="0"/>
              <a:buChar char="•"/>
            </a:pPr>
            <a:r>
              <a:rPr lang="en-US" sz="1400" dirty="0">
                <a:solidFill>
                  <a:schemeClr val="tx1">
                    <a:lumMod val="75000"/>
                    <a:lumOff val="25000"/>
                  </a:schemeClr>
                </a:solidFill>
              </a:rPr>
              <a:t>Performance and Capacity Planning</a:t>
            </a:r>
          </a:p>
          <a:p>
            <a:pPr marL="800100" lvl="1" indent="-342900">
              <a:buFont typeface="Arial" panose="020B0604020202020204" pitchFamily="34" charset="0"/>
              <a:buChar char="•"/>
            </a:pPr>
            <a:r>
              <a:rPr lang="en-US" sz="1400" dirty="0">
                <a:solidFill>
                  <a:schemeClr val="tx1">
                    <a:lumMod val="75000"/>
                    <a:lumOff val="25000"/>
                  </a:schemeClr>
                </a:solidFill>
              </a:rPr>
              <a:t>Support and Maintenance</a:t>
            </a:r>
          </a:p>
          <a:p>
            <a:pPr marL="800100" lvl="1" indent="-342900">
              <a:buFont typeface="Arial" panose="020B0604020202020204" pitchFamily="34" charset="0"/>
              <a:buChar char="•"/>
            </a:pPr>
            <a:r>
              <a:rPr lang="en-US" sz="1400" dirty="0">
                <a:solidFill>
                  <a:schemeClr val="tx1">
                    <a:lumMod val="75000"/>
                    <a:lumOff val="25000"/>
                  </a:schemeClr>
                </a:solidFill>
              </a:rPr>
              <a:t>Resiliency and Monitoring</a:t>
            </a:r>
          </a:p>
          <a:p>
            <a:pPr marL="800100" lvl="1" indent="-342900">
              <a:buFont typeface="Arial" panose="020B0604020202020204" pitchFamily="34" charset="0"/>
              <a:buChar char="•"/>
            </a:pPr>
            <a:r>
              <a:rPr lang="en-US" sz="1400" dirty="0">
                <a:solidFill>
                  <a:schemeClr val="tx1">
                    <a:lumMod val="75000"/>
                    <a:lumOff val="25000"/>
                  </a:schemeClr>
                </a:solidFill>
              </a:rPr>
              <a:t>Security</a:t>
            </a:r>
          </a:p>
          <a:p>
            <a:pPr marL="800100" lvl="1" indent="-342900">
              <a:buFont typeface="Arial" panose="020B0604020202020204" pitchFamily="34" charset="0"/>
              <a:buChar char="•"/>
            </a:pPr>
            <a:r>
              <a:rPr lang="en-US" sz="1400" dirty="0">
                <a:solidFill>
                  <a:schemeClr val="tx1">
                    <a:lumMod val="75000"/>
                    <a:lumOff val="25000"/>
                  </a:schemeClr>
                </a:solidFill>
              </a:rPr>
              <a:t>Risks</a:t>
            </a:r>
          </a:p>
          <a:p>
            <a:pPr marL="342900" indent="-342900">
              <a:buFont typeface="+mj-lt"/>
              <a:buAutoNum type="romanUcPeriod"/>
            </a:pPr>
            <a:r>
              <a:rPr lang="en-US" dirty="0"/>
              <a:t>Appendix</a:t>
            </a:r>
          </a:p>
        </p:txBody>
      </p:sp>
    </p:spTree>
    <p:custDataLst>
      <p:tags r:id="rId1"/>
    </p:custDataLst>
    <p:extLst>
      <p:ext uri="{BB962C8B-B14F-4D97-AF65-F5344CB8AC3E}">
        <p14:creationId xmlns:p14="http://schemas.microsoft.com/office/powerpoint/2010/main" val="9216136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3EFC7C56-B3A4-4C0E-978E-FD039DEE8D8D}"/>
              </a:ext>
            </a:extLst>
          </p:cNvPr>
          <p:cNvSpPr/>
          <p:nvPr/>
        </p:nvSpPr>
        <p:spPr>
          <a:xfrm>
            <a:off x="303950" y="777163"/>
            <a:ext cx="11642764" cy="571697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61" name="Rectangle 60">
            <a:extLst>
              <a:ext uri="{FF2B5EF4-FFF2-40B4-BE49-F238E27FC236}">
                <a16:creationId xmlns:a16="http://schemas.microsoft.com/office/drawing/2014/main" id="{22EAE349-C03D-4443-8007-37A03DC3F3E4}"/>
              </a:ext>
            </a:extLst>
          </p:cNvPr>
          <p:cNvSpPr/>
          <p:nvPr/>
        </p:nvSpPr>
        <p:spPr>
          <a:xfrm>
            <a:off x="2802787" y="811109"/>
            <a:ext cx="6969863" cy="5557321"/>
          </a:xfrm>
          <a:prstGeom prst="rect">
            <a:avLst/>
          </a:prstGeom>
          <a:solidFill>
            <a:schemeClr val="bg1"/>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Calibri"/>
                <a:ea typeface="+mn-ea"/>
                <a:cs typeface="Arial" charset="0"/>
              </a:rPr>
              <a:t>Azure – Analytics Digital Foundation</a:t>
            </a:r>
          </a:p>
        </p:txBody>
      </p:sp>
      <p:sp>
        <p:nvSpPr>
          <p:cNvPr id="69" name="Rectangle 68">
            <a:extLst>
              <a:ext uri="{FF2B5EF4-FFF2-40B4-BE49-F238E27FC236}">
                <a16:creationId xmlns:a16="http://schemas.microsoft.com/office/drawing/2014/main" id="{66BD57AE-E992-4A97-89CD-42504E7EAD4F}"/>
              </a:ext>
            </a:extLst>
          </p:cNvPr>
          <p:cNvSpPr/>
          <p:nvPr/>
        </p:nvSpPr>
        <p:spPr bwMode="auto">
          <a:xfrm>
            <a:off x="3152775" y="1145979"/>
            <a:ext cx="2975478"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1000" b="1">
                <a:solidFill>
                  <a:srgbClr val="003B71">
                    <a:lumMod val="75000"/>
                  </a:srgbClr>
                </a:solidFill>
                <a:latin typeface="Calibri"/>
                <a:cs typeface="Arial" charset="0"/>
              </a:rPr>
              <a:t>ADF Toolkit</a:t>
            </a: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204" name="Rectangle 203">
            <a:extLst>
              <a:ext uri="{FF2B5EF4-FFF2-40B4-BE49-F238E27FC236}">
                <a16:creationId xmlns:a16="http://schemas.microsoft.com/office/drawing/2014/main" id="{48D8EF64-6877-48CF-9793-F44388537FD3}"/>
              </a:ext>
            </a:extLst>
          </p:cNvPr>
          <p:cNvSpPr/>
          <p:nvPr/>
        </p:nvSpPr>
        <p:spPr bwMode="auto">
          <a:xfrm>
            <a:off x="2988413" y="5055801"/>
            <a:ext cx="6661339"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grpSp>
        <p:nvGrpSpPr>
          <p:cNvPr id="205" name="Group 204">
            <a:extLst>
              <a:ext uri="{FF2B5EF4-FFF2-40B4-BE49-F238E27FC236}">
                <a16:creationId xmlns:a16="http://schemas.microsoft.com/office/drawing/2014/main" id="{990E7252-82BB-4995-85B2-DBA77BD0358C}"/>
              </a:ext>
            </a:extLst>
          </p:cNvPr>
          <p:cNvGrpSpPr/>
          <p:nvPr/>
        </p:nvGrpSpPr>
        <p:grpSpPr>
          <a:xfrm>
            <a:off x="3439074" y="5215609"/>
            <a:ext cx="5950139" cy="826986"/>
            <a:chOff x="442246" y="5169582"/>
            <a:chExt cx="5950139" cy="826986"/>
          </a:xfrm>
        </p:grpSpPr>
        <p:sp>
          <p:nvSpPr>
            <p:cNvPr id="206" name="Rectangle 205">
              <a:extLst>
                <a:ext uri="{FF2B5EF4-FFF2-40B4-BE49-F238E27FC236}">
                  <a16:creationId xmlns:a16="http://schemas.microsoft.com/office/drawing/2014/main" id="{11F8F0AE-38EF-4D24-B835-2C592112E528}"/>
                </a:ext>
              </a:extLst>
            </p:cNvPr>
            <p:cNvSpPr/>
            <p:nvPr/>
          </p:nvSpPr>
          <p:spPr bwMode="auto">
            <a:xfrm>
              <a:off x="442246" y="5169582"/>
              <a:ext cx="5950139" cy="82698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07" name="Picture 206">
              <a:extLst>
                <a:ext uri="{FF2B5EF4-FFF2-40B4-BE49-F238E27FC236}">
                  <a16:creationId xmlns:a16="http://schemas.microsoft.com/office/drawing/2014/main" id="{AEBAF7D3-96A5-48D2-93D4-74CB0CE9ABC9}"/>
                </a:ext>
              </a:extLst>
            </p:cNvPr>
            <p:cNvPicPr>
              <a:picLocks noChangeAspect="1"/>
            </p:cNvPicPr>
            <p:nvPr/>
          </p:nvPicPr>
          <p:blipFill>
            <a:blip r:embed="rId3"/>
            <a:stretch>
              <a:fillRect/>
            </a:stretch>
          </p:blipFill>
          <p:spPr>
            <a:xfrm>
              <a:off x="677665" y="5310910"/>
              <a:ext cx="457200" cy="457200"/>
            </a:xfrm>
            <a:prstGeom prst="rect">
              <a:avLst/>
            </a:prstGeom>
          </p:spPr>
        </p:pic>
        <p:sp>
          <p:nvSpPr>
            <p:cNvPr id="208" name="TextBox 207">
              <a:extLst>
                <a:ext uri="{FF2B5EF4-FFF2-40B4-BE49-F238E27FC236}">
                  <a16:creationId xmlns:a16="http://schemas.microsoft.com/office/drawing/2014/main" id="{FC3D96BC-1EA5-496E-8133-9D3690C47D06}"/>
                </a:ext>
              </a:extLst>
            </p:cNvPr>
            <p:cNvSpPr txBox="1"/>
            <p:nvPr/>
          </p:nvSpPr>
          <p:spPr>
            <a:xfrm>
              <a:off x="472569" y="5822453"/>
              <a:ext cx="914400" cy="10772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prstClr val="black"/>
                  </a:solidFill>
                  <a:effectLst/>
                  <a:uLnTx/>
                  <a:uFillTx/>
                  <a:latin typeface="Calibri"/>
                  <a:ea typeface="+mn-ea"/>
                  <a:cs typeface="+mn-cs"/>
                </a:rPr>
                <a:t>ADLS </a:t>
              </a:r>
            </a:p>
          </p:txBody>
        </p:sp>
      </p:grpSp>
      <p:sp>
        <p:nvSpPr>
          <p:cNvPr id="212" name="Rectangle 211">
            <a:extLst>
              <a:ext uri="{FF2B5EF4-FFF2-40B4-BE49-F238E27FC236}">
                <a16:creationId xmlns:a16="http://schemas.microsoft.com/office/drawing/2014/main" id="{77C0FF13-DE59-49B4-A83E-A21719450EF6}"/>
              </a:ext>
            </a:extLst>
          </p:cNvPr>
          <p:cNvSpPr/>
          <p:nvPr/>
        </p:nvSpPr>
        <p:spPr bwMode="auto">
          <a:xfrm>
            <a:off x="5203255" y="5680454"/>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Refined Zone</a:t>
            </a:r>
          </a:p>
        </p:txBody>
      </p:sp>
      <p:sp>
        <p:nvSpPr>
          <p:cNvPr id="213" name="Rectangle 212">
            <a:extLst>
              <a:ext uri="{FF2B5EF4-FFF2-40B4-BE49-F238E27FC236}">
                <a16:creationId xmlns:a16="http://schemas.microsoft.com/office/drawing/2014/main" id="{1606C723-46F1-43A7-A5B0-0F8A3ED8FCB3}"/>
              </a:ext>
            </a:extLst>
          </p:cNvPr>
          <p:cNvSpPr/>
          <p:nvPr/>
        </p:nvSpPr>
        <p:spPr bwMode="auto">
          <a:xfrm>
            <a:off x="6401423" y="5667050"/>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Enriched Zone</a:t>
            </a:r>
          </a:p>
        </p:txBody>
      </p:sp>
      <p:sp>
        <p:nvSpPr>
          <p:cNvPr id="214" name="Rectangle 213">
            <a:extLst>
              <a:ext uri="{FF2B5EF4-FFF2-40B4-BE49-F238E27FC236}">
                <a16:creationId xmlns:a16="http://schemas.microsoft.com/office/drawing/2014/main" id="{BA11D3FB-2BAC-4DB1-8473-501C429B0FF8}"/>
              </a:ext>
            </a:extLst>
          </p:cNvPr>
          <p:cNvSpPr/>
          <p:nvPr/>
        </p:nvSpPr>
        <p:spPr bwMode="auto">
          <a:xfrm>
            <a:off x="7589205" y="5675195"/>
            <a:ext cx="1121594"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a:ea typeface="+mn-ea"/>
                <a:cs typeface="Arial" charset="0"/>
              </a:rPr>
              <a:t>Tenant Zone</a:t>
            </a:r>
          </a:p>
        </p:txBody>
      </p:sp>
      <p:sp>
        <p:nvSpPr>
          <p:cNvPr id="215" name="Rectangle 214">
            <a:extLst>
              <a:ext uri="{FF2B5EF4-FFF2-40B4-BE49-F238E27FC236}">
                <a16:creationId xmlns:a16="http://schemas.microsoft.com/office/drawing/2014/main" id="{9D9C7902-F562-45DB-BF0F-366D05E89816}"/>
              </a:ext>
            </a:extLst>
          </p:cNvPr>
          <p:cNvSpPr/>
          <p:nvPr/>
        </p:nvSpPr>
        <p:spPr>
          <a:xfrm>
            <a:off x="4030976" y="3162300"/>
            <a:ext cx="4512872" cy="1336884"/>
          </a:xfrm>
          <a:prstGeom prst="rect">
            <a:avLst/>
          </a:prstGeom>
          <a:solidFill>
            <a:schemeClr val="bg1">
              <a:lumMod val="95000"/>
            </a:schemeClr>
          </a:solidFill>
          <a:ln w="12700">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Arial" charset="0"/>
            </a:endParaRPr>
          </a:p>
        </p:txBody>
      </p:sp>
      <p:cxnSp>
        <p:nvCxnSpPr>
          <p:cNvPr id="231" name="Straight Connector 230">
            <a:extLst>
              <a:ext uri="{FF2B5EF4-FFF2-40B4-BE49-F238E27FC236}">
                <a16:creationId xmlns:a16="http://schemas.microsoft.com/office/drawing/2014/main" id="{A7170BF2-57B4-46E4-9B1E-7BFEEC833098}"/>
              </a:ext>
            </a:extLst>
          </p:cNvPr>
          <p:cNvCxnSpPr>
            <a:cxnSpLocks/>
          </p:cNvCxnSpPr>
          <p:nvPr/>
        </p:nvCxnSpPr>
        <p:spPr bwMode="auto">
          <a:xfrm rot="5400000" flipH="1" flipV="1">
            <a:off x="5825240" y="4802197"/>
            <a:ext cx="606028" cy="2"/>
          </a:xfrm>
          <a:prstGeom prst="bentConnector3">
            <a:avLst>
              <a:gd name="adj1" fmla="val 50000"/>
            </a:avLst>
          </a:prstGeom>
          <a:noFill/>
          <a:ln w="19050" algn="ctr">
            <a:solidFill>
              <a:schemeClr val="tx2">
                <a:lumMod val="60000"/>
                <a:lumOff val="40000"/>
              </a:schemeClr>
            </a:solidFill>
            <a:round/>
            <a:headEnd type="triangle" w="med" len="med"/>
            <a:tailEnd type="triangle" w="med" len="med"/>
          </a:ln>
        </p:spPr>
      </p:cxnSp>
      <p:sp>
        <p:nvSpPr>
          <p:cNvPr id="233" name="Oval 232">
            <a:extLst>
              <a:ext uri="{FF2B5EF4-FFF2-40B4-BE49-F238E27FC236}">
                <a16:creationId xmlns:a16="http://schemas.microsoft.com/office/drawing/2014/main" id="{9B67BF03-8E0D-49C7-8EF0-97D92D52B1D7}"/>
              </a:ext>
            </a:extLst>
          </p:cNvPr>
          <p:cNvSpPr/>
          <p:nvPr/>
        </p:nvSpPr>
        <p:spPr bwMode="auto">
          <a:xfrm>
            <a:off x="6217465" y="4824976"/>
            <a:ext cx="163196" cy="167479"/>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a:latin typeface="+mn-lt"/>
                <a:cs typeface="Arial" charset="0"/>
              </a:rPr>
              <a:t>1</a:t>
            </a:r>
            <a:endParaRPr kumimoji="0" lang="en-US" sz="800" b="0" i="0" u="none" strike="noStrike" cap="none" normalizeH="0" baseline="0">
              <a:ln>
                <a:noFill/>
              </a:ln>
              <a:solidFill>
                <a:schemeClr val="tx1"/>
              </a:solidFill>
              <a:effectLst/>
              <a:latin typeface="+mn-lt"/>
              <a:cs typeface="Arial" charset="0"/>
            </a:endParaRPr>
          </a:p>
        </p:txBody>
      </p:sp>
      <p:pic>
        <p:nvPicPr>
          <p:cNvPr id="235" name="Picture 234">
            <a:extLst>
              <a:ext uri="{FF2B5EF4-FFF2-40B4-BE49-F238E27FC236}">
                <a16:creationId xmlns:a16="http://schemas.microsoft.com/office/drawing/2014/main" id="{67E08E23-A690-4C0C-B63C-9E44D45AE7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8482" y="5298589"/>
            <a:ext cx="588313" cy="330513"/>
          </a:xfrm>
          <a:prstGeom prst="rect">
            <a:avLst/>
          </a:prstGeom>
        </p:spPr>
      </p:pic>
      <p:pic>
        <p:nvPicPr>
          <p:cNvPr id="236" name="Picture 235">
            <a:extLst>
              <a:ext uri="{FF2B5EF4-FFF2-40B4-BE49-F238E27FC236}">
                <a16:creationId xmlns:a16="http://schemas.microsoft.com/office/drawing/2014/main" id="{0107AB93-F62B-41FD-8257-6BBAEE2E03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92253" y="5287822"/>
            <a:ext cx="588313" cy="330513"/>
          </a:xfrm>
          <a:prstGeom prst="rect">
            <a:avLst/>
          </a:prstGeom>
        </p:spPr>
      </p:pic>
      <p:pic>
        <p:nvPicPr>
          <p:cNvPr id="51" name="Picture 50">
            <a:extLst>
              <a:ext uri="{FF2B5EF4-FFF2-40B4-BE49-F238E27FC236}">
                <a16:creationId xmlns:a16="http://schemas.microsoft.com/office/drawing/2014/main" id="{E4190882-4671-4BC0-BDE2-EF497D0E361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92046" y="5298588"/>
            <a:ext cx="588313" cy="330513"/>
          </a:xfrm>
          <a:prstGeom prst="rect">
            <a:avLst/>
          </a:prstGeom>
        </p:spPr>
      </p:pic>
      <p:sp>
        <p:nvSpPr>
          <p:cNvPr id="216" name="Rectangle 215">
            <a:extLst>
              <a:ext uri="{FF2B5EF4-FFF2-40B4-BE49-F238E27FC236}">
                <a16:creationId xmlns:a16="http://schemas.microsoft.com/office/drawing/2014/main" id="{3A265CD4-D6C9-4D58-B6AA-720E54D68471}"/>
              </a:ext>
            </a:extLst>
          </p:cNvPr>
          <p:cNvSpPr/>
          <p:nvPr/>
        </p:nvSpPr>
        <p:spPr bwMode="auto">
          <a:xfrm>
            <a:off x="4128107" y="3400487"/>
            <a:ext cx="2945863" cy="900935"/>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sp>
        <p:nvSpPr>
          <p:cNvPr id="225" name="Rectangle 224">
            <a:extLst>
              <a:ext uri="{FF2B5EF4-FFF2-40B4-BE49-F238E27FC236}">
                <a16:creationId xmlns:a16="http://schemas.microsoft.com/office/drawing/2014/main" id="{2EF87683-2391-49B6-A901-63743F2B19D7}"/>
              </a:ext>
            </a:extLst>
          </p:cNvPr>
          <p:cNvSpPr/>
          <p:nvPr/>
        </p:nvSpPr>
        <p:spPr bwMode="auto">
          <a:xfrm>
            <a:off x="4231132" y="3560242"/>
            <a:ext cx="1244057"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226" name="Picture 225">
            <a:extLst>
              <a:ext uri="{FF2B5EF4-FFF2-40B4-BE49-F238E27FC236}">
                <a16:creationId xmlns:a16="http://schemas.microsoft.com/office/drawing/2014/main" id="{B758AE30-4ACD-4FF9-8041-76E026DAA5C1}"/>
              </a:ext>
            </a:extLst>
          </p:cNvPr>
          <p:cNvPicPr>
            <a:picLocks noChangeAspect="1"/>
          </p:cNvPicPr>
          <p:nvPr/>
        </p:nvPicPr>
        <p:blipFill>
          <a:blip r:embed="rId5"/>
          <a:stretch>
            <a:fillRect/>
          </a:stretch>
        </p:blipFill>
        <p:spPr>
          <a:xfrm>
            <a:off x="4544796" y="3633368"/>
            <a:ext cx="500716" cy="220681"/>
          </a:xfrm>
          <a:prstGeom prst="rect">
            <a:avLst/>
          </a:prstGeom>
        </p:spPr>
      </p:pic>
      <p:sp>
        <p:nvSpPr>
          <p:cNvPr id="227" name="TextBox 226">
            <a:extLst>
              <a:ext uri="{FF2B5EF4-FFF2-40B4-BE49-F238E27FC236}">
                <a16:creationId xmlns:a16="http://schemas.microsoft.com/office/drawing/2014/main" id="{2F156D93-F54E-427F-B1F8-982CAFCA8C14}"/>
              </a:ext>
            </a:extLst>
          </p:cNvPr>
          <p:cNvSpPr txBox="1"/>
          <p:nvPr/>
        </p:nvSpPr>
        <p:spPr>
          <a:xfrm>
            <a:off x="4364149" y="3925613"/>
            <a:ext cx="771159" cy="24622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HDInsight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LLAP</a:t>
            </a:r>
          </a:p>
        </p:txBody>
      </p:sp>
      <p:sp>
        <p:nvSpPr>
          <p:cNvPr id="55" name="Rectangle 54">
            <a:extLst>
              <a:ext uri="{FF2B5EF4-FFF2-40B4-BE49-F238E27FC236}">
                <a16:creationId xmlns:a16="http://schemas.microsoft.com/office/drawing/2014/main" id="{0D205BBE-92DC-425C-A351-B9C1CAE41ABB}"/>
              </a:ext>
            </a:extLst>
          </p:cNvPr>
          <p:cNvSpPr/>
          <p:nvPr/>
        </p:nvSpPr>
        <p:spPr bwMode="auto">
          <a:xfrm>
            <a:off x="5900135" y="3560242"/>
            <a:ext cx="1020274"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53" name="Picture 52">
            <a:extLst>
              <a:ext uri="{FF2B5EF4-FFF2-40B4-BE49-F238E27FC236}">
                <a16:creationId xmlns:a16="http://schemas.microsoft.com/office/drawing/2014/main" id="{F9E37341-D5E2-4451-A823-569AC042F3D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25738" y="3669889"/>
            <a:ext cx="351369" cy="351369"/>
          </a:xfrm>
          <a:prstGeom prst="rect">
            <a:avLst/>
          </a:prstGeom>
        </p:spPr>
      </p:pic>
      <p:sp>
        <p:nvSpPr>
          <p:cNvPr id="57" name="TextBox 56">
            <a:extLst>
              <a:ext uri="{FF2B5EF4-FFF2-40B4-BE49-F238E27FC236}">
                <a16:creationId xmlns:a16="http://schemas.microsoft.com/office/drawing/2014/main" id="{08EA660C-CF6B-4615-8D75-D6DD4DDF0587}"/>
              </a:ext>
            </a:extLst>
          </p:cNvPr>
          <p:cNvSpPr txBox="1"/>
          <p:nvPr/>
        </p:nvSpPr>
        <p:spPr>
          <a:xfrm>
            <a:off x="5984521" y="4017511"/>
            <a:ext cx="771159" cy="123111"/>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mn-cs"/>
              </a:rPr>
              <a:t>SQL  Server 2019</a:t>
            </a:r>
          </a:p>
        </p:txBody>
      </p:sp>
      <p:sp>
        <p:nvSpPr>
          <p:cNvPr id="64" name="Rectangle 63">
            <a:extLst>
              <a:ext uri="{FF2B5EF4-FFF2-40B4-BE49-F238E27FC236}">
                <a16:creationId xmlns:a16="http://schemas.microsoft.com/office/drawing/2014/main" id="{D0D66122-A240-4FEE-B32B-6666AE3436EF}"/>
              </a:ext>
            </a:extLst>
          </p:cNvPr>
          <p:cNvSpPr/>
          <p:nvPr/>
        </p:nvSpPr>
        <p:spPr>
          <a:xfrm>
            <a:off x="7213521" y="3395641"/>
            <a:ext cx="1097758" cy="905781"/>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endParaRPr lang="en-US" sz="1200" b="1">
              <a:solidFill>
                <a:srgbClr val="003B71">
                  <a:lumMod val="75000"/>
                </a:srgbClr>
              </a:solidFill>
              <a:latin typeface="Calibri"/>
              <a:cs typeface="Arial" charset="0"/>
            </a:endParaRPr>
          </a:p>
        </p:txBody>
      </p:sp>
      <p:sp>
        <p:nvSpPr>
          <p:cNvPr id="65" name="Rectangle 64">
            <a:extLst>
              <a:ext uri="{FF2B5EF4-FFF2-40B4-BE49-F238E27FC236}">
                <a16:creationId xmlns:a16="http://schemas.microsoft.com/office/drawing/2014/main" id="{5FC1D5B3-07C3-4963-A772-33DA46FB6232}"/>
              </a:ext>
            </a:extLst>
          </p:cNvPr>
          <p:cNvSpPr/>
          <p:nvPr/>
        </p:nvSpPr>
        <p:spPr bwMode="auto">
          <a:xfrm>
            <a:off x="7314019" y="3588307"/>
            <a:ext cx="857712" cy="64573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b"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66" name="Picture 4" descr="Image result for databricks image">
            <a:extLst>
              <a:ext uri="{FF2B5EF4-FFF2-40B4-BE49-F238E27FC236}">
                <a16:creationId xmlns:a16="http://schemas.microsoft.com/office/drawing/2014/main" id="{2FE63BD5-D96B-4959-9D1A-F39E7C62B6D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64761" y="3717483"/>
            <a:ext cx="568240" cy="208130"/>
          </a:xfrm>
          <a:prstGeom prst="rect">
            <a:avLst/>
          </a:prstGeom>
          <a:noFill/>
          <a:extLst>
            <a:ext uri="{909E8E84-426E-40DD-AFC4-6F175D3DCCD1}">
              <a14:hiddenFill xmlns:a14="http://schemas.microsoft.com/office/drawing/2010/main">
                <a:solidFill>
                  <a:srgbClr val="FFFFFF"/>
                </a:solidFill>
              </a14:hiddenFill>
            </a:ext>
          </a:extLst>
        </p:spPr>
      </p:pic>
      <p:sp>
        <p:nvSpPr>
          <p:cNvPr id="67" name="TextBox 66">
            <a:extLst>
              <a:ext uri="{FF2B5EF4-FFF2-40B4-BE49-F238E27FC236}">
                <a16:creationId xmlns:a16="http://schemas.microsoft.com/office/drawing/2014/main" id="{63A7F9EA-9813-49AD-83C3-133114F16ABF}"/>
              </a:ext>
            </a:extLst>
          </p:cNvPr>
          <p:cNvSpPr txBox="1"/>
          <p:nvPr/>
        </p:nvSpPr>
        <p:spPr>
          <a:xfrm>
            <a:off x="7269497" y="3435660"/>
            <a:ext cx="1045097" cy="123111"/>
          </a:xfrm>
          <a:prstGeom prst="rect">
            <a:avLst/>
          </a:prstGeom>
          <a:noFill/>
        </p:spPr>
        <p:txBody>
          <a:bodyPr wrap="square" lIns="0" tIns="0" rIns="0" bIns="0" rtlCol="0">
            <a:spAutoFit/>
          </a:bodyPr>
          <a:lstStyle/>
          <a:p>
            <a:r>
              <a:rPr lang="en-US" sz="800">
                <a:latin typeface="+mn-lt"/>
              </a:rPr>
              <a:t>Hadoop Compute+ IDE</a:t>
            </a:r>
          </a:p>
        </p:txBody>
      </p:sp>
      <p:sp>
        <p:nvSpPr>
          <p:cNvPr id="68" name="TextBox 67">
            <a:extLst>
              <a:ext uri="{FF2B5EF4-FFF2-40B4-BE49-F238E27FC236}">
                <a16:creationId xmlns:a16="http://schemas.microsoft.com/office/drawing/2014/main" id="{9E4D677E-EDE1-4CFD-ADE2-FB3235FAD540}"/>
              </a:ext>
            </a:extLst>
          </p:cNvPr>
          <p:cNvSpPr txBox="1"/>
          <p:nvPr/>
        </p:nvSpPr>
        <p:spPr>
          <a:xfrm>
            <a:off x="5427344" y="3399485"/>
            <a:ext cx="629451" cy="123111"/>
          </a:xfrm>
          <a:prstGeom prst="rect">
            <a:avLst/>
          </a:prstGeom>
          <a:noFill/>
        </p:spPr>
        <p:txBody>
          <a:bodyPr wrap="square" lIns="0" tIns="0" rIns="0" bIns="0" rtlCol="0">
            <a:spAutoFit/>
          </a:bodyPr>
          <a:lstStyle/>
          <a:p>
            <a:r>
              <a:rPr lang="en-US" sz="800">
                <a:latin typeface="+mn-lt"/>
              </a:rPr>
              <a:t>Data Stores</a:t>
            </a:r>
          </a:p>
        </p:txBody>
      </p:sp>
      <p:sp>
        <p:nvSpPr>
          <p:cNvPr id="73" name="Rectangle 72">
            <a:extLst>
              <a:ext uri="{FF2B5EF4-FFF2-40B4-BE49-F238E27FC236}">
                <a16:creationId xmlns:a16="http://schemas.microsoft.com/office/drawing/2014/main" id="{9B796FA8-69D0-4C00-9D60-3AC9D4C2807E}"/>
              </a:ext>
            </a:extLst>
          </p:cNvPr>
          <p:cNvSpPr/>
          <p:nvPr/>
        </p:nvSpPr>
        <p:spPr bwMode="auto">
          <a:xfrm>
            <a:off x="3334269" y="1389825"/>
            <a:ext cx="2577567" cy="81461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74" name="Rectangle 73">
            <a:extLst>
              <a:ext uri="{FF2B5EF4-FFF2-40B4-BE49-F238E27FC236}">
                <a16:creationId xmlns:a16="http://schemas.microsoft.com/office/drawing/2014/main" id="{A4E064AC-AF9F-487C-9738-9E2D5984C9E6}"/>
              </a:ext>
            </a:extLst>
          </p:cNvPr>
          <p:cNvSpPr/>
          <p:nvPr/>
        </p:nvSpPr>
        <p:spPr bwMode="auto">
          <a:xfrm>
            <a:off x="3445516" y="1586431"/>
            <a:ext cx="987786"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Calibri"/>
                <a:ea typeface="+mn-ea"/>
                <a:cs typeface="Arial" charset="0"/>
              </a:rPr>
              <a:t>Model Repository</a:t>
            </a:r>
          </a:p>
        </p:txBody>
      </p:sp>
      <p:sp>
        <p:nvSpPr>
          <p:cNvPr id="75" name="Rectangle 74">
            <a:extLst>
              <a:ext uri="{FF2B5EF4-FFF2-40B4-BE49-F238E27FC236}">
                <a16:creationId xmlns:a16="http://schemas.microsoft.com/office/drawing/2014/main" id="{B876A562-B071-4418-B23F-A31C10ACE6F5}"/>
              </a:ext>
            </a:extLst>
          </p:cNvPr>
          <p:cNvSpPr/>
          <p:nvPr/>
        </p:nvSpPr>
        <p:spPr bwMode="auto">
          <a:xfrm>
            <a:off x="4537584" y="1578853"/>
            <a:ext cx="1167850" cy="282671"/>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Feature Repository</a:t>
            </a:r>
          </a:p>
        </p:txBody>
      </p:sp>
      <p:sp>
        <p:nvSpPr>
          <p:cNvPr id="76" name="Rectangle 75">
            <a:extLst>
              <a:ext uri="{FF2B5EF4-FFF2-40B4-BE49-F238E27FC236}">
                <a16:creationId xmlns:a16="http://schemas.microsoft.com/office/drawing/2014/main" id="{A384AE2B-0191-4F37-A826-A07D2E378121}"/>
              </a:ext>
            </a:extLst>
          </p:cNvPr>
          <p:cNvSpPr/>
          <p:nvPr/>
        </p:nvSpPr>
        <p:spPr bwMode="auto">
          <a:xfrm>
            <a:off x="3819683" y="1886498"/>
            <a:ext cx="1435801" cy="277883"/>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sz="800">
                <a:solidFill>
                  <a:prstClr val="black"/>
                </a:solidFill>
                <a:latin typeface="Calibri"/>
                <a:cs typeface="Arial" charset="0"/>
              </a:rPr>
              <a:t>Model Management &amp; Collaboration</a:t>
            </a:r>
          </a:p>
        </p:txBody>
      </p:sp>
      <p:pic>
        <p:nvPicPr>
          <p:cNvPr id="3" name="Picture 2">
            <a:extLst>
              <a:ext uri="{FF2B5EF4-FFF2-40B4-BE49-F238E27FC236}">
                <a16:creationId xmlns:a16="http://schemas.microsoft.com/office/drawing/2014/main" id="{786D231B-5433-4761-9A96-CD99E344E1EA}"/>
              </a:ext>
            </a:extLst>
          </p:cNvPr>
          <p:cNvPicPr>
            <a:picLocks noChangeAspect="1"/>
          </p:cNvPicPr>
          <p:nvPr/>
        </p:nvPicPr>
        <p:blipFill>
          <a:blip r:embed="rId8"/>
          <a:stretch>
            <a:fillRect/>
          </a:stretch>
        </p:blipFill>
        <p:spPr>
          <a:xfrm>
            <a:off x="7575348" y="3958545"/>
            <a:ext cx="316969" cy="239267"/>
          </a:xfrm>
          <a:prstGeom prst="rect">
            <a:avLst/>
          </a:prstGeom>
        </p:spPr>
      </p:pic>
      <p:sp>
        <p:nvSpPr>
          <p:cNvPr id="82" name="Rectangle 81">
            <a:extLst>
              <a:ext uri="{FF2B5EF4-FFF2-40B4-BE49-F238E27FC236}">
                <a16:creationId xmlns:a16="http://schemas.microsoft.com/office/drawing/2014/main" id="{5D37B11F-1708-41E1-AE3C-944A7E629431}"/>
              </a:ext>
            </a:extLst>
          </p:cNvPr>
          <p:cNvSpPr/>
          <p:nvPr/>
        </p:nvSpPr>
        <p:spPr>
          <a:xfrm>
            <a:off x="359887" y="862817"/>
            <a:ext cx="2064336" cy="5505613"/>
          </a:xfrm>
          <a:prstGeom prst="rect">
            <a:avLst/>
          </a:prstGeom>
          <a:noFill/>
          <a:ln w="19050" algn="ctr">
            <a:solidFill>
              <a:schemeClr val="tx2">
                <a:lumMod val="60000"/>
                <a:lumOff val="40000"/>
              </a:schemeClr>
            </a:solidFill>
            <a:round/>
            <a:headEnd type="oval" w="med" len="med"/>
            <a:tailEnd type="triangle"/>
          </a:ln>
        </p:spPr>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6BA6"/>
                </a:solidFill>
                <a:effectLst/>
                <a:uLnTx/>
                <a:uFillTx/>
                <a:latin typeface="Arial" charset="0"/>
                <a:ea typeface="+mn-ea"/>
                <a:cs typeface="Arial" charset="0"/>
              </a:rPr>
              <a:t>On-premises network </a:t>
            </a:r>
          </a:p>
        </p:txBody>
      </p:sp>
      <p:pic>
        <p:nvPicPr>
          <p:cNvPr id="83" name="Picture 82">
            <a:extLst>
              <a:ext uri="{FF2B5EF4-FFF2-40B4-BE49-F238E27FC236}">
                <a16:creationId xmlns:a16="http://schemas.microsoft.com/office/drawing/2014/main" id="{4914FC41-1D96-4118-97BB-39B77CC13DE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3884" y="1204761"/>
            <a:ext cx="1903245" cy="217514"/>
          </a:xfrm>
          <a:prstGeom prst="rect">
            <a:avLst/>
          </a:prstGeom>
        </p:spPr>
      </p:pic>
      <p:sp>
        <p:nvSpPr>
          <p:cNvPr id="84" name="Rectangle 83">
            <a:extLst>
              <a:ext uri="{FF2B5EF4-FFF2-40B4-BE49-F238E27FC236}">
                <a16:creationId xmlns:a16="http://schemas.microsoft.com/office/drawing/2014/main" id="{F5213093-6A80-4CCB-BA3B-54C93F658C73}"/>
              </a:ext>
            </a:extLst>
          </p:cNvPr>
          <p:cNvSpPr/>
          <p:nvPr/>
        </p:nvSpPr>
        <p:spPr bwMode="auto">
          <a:xfrm>
            <a:off x="501257" y="2031985"/>
            <a:ext cx="1666008" cy="1955135"/>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sp>
        <p:nvSpPr>
          <p:cNvPr id="85" name="TextBox 84">
            <a:extLst>
              <a:ext uri="{FF2B5EF4-FFF2-40B4-BE49-F238E27FC236}">
                <a16:creationId xmlns:a16="http://schemas.microsoft.com/office/drawing/2014/main" id="{5D5E9F7E-3BD6-4FB8-A168-24B841CB9298}"/>
              </a:ext>
            </a:extLst>
          </p:cNvPr>
          <p:cNvSpPr txBox="1"/>
          <p:nvPr/>
        </p:nvSpPr>
        <p:spPr>
          <a:xfrm>
            <a:off x="1188466" y="2040621"/>
            <a:ext cx="291589" cy="123111"/>
          </a:xfrm>
          <a:prstGeom prst="rect">
            <a:avLst/>
          </a:prstGeom>
          <a:noFill/>
        </p:spPr>
        <p:txBody>
          <a:bodyPr wrap="square" lIns="0" tIns="0" rIns="0" bIns="0" rtlCol="0">
            <a:spAutoFit/>
          </a:bodyPr>
          <a:lstStyle/>
          <a:p>
            <a:r>
              <a:rPr lang="en-US" sz="800">
                <a:latin typeface="+mn-lt"/>
              </a:rPr>
              <a:t>IDEs</a:t>
            </a:r>
          </a:p>
        </p:txBody>
      </p:sp>
      <p:pic>
        <p:nvPicPr>
          <p:cNvPr id="6" name="Picture 5">
            <a:extLst>
              <a:ext uri="{FF2B5EF4-FFF2-40B4-BE49-F238E27FC236}">
                <a16:creationId xmlns:a16="http://schemas.microsoft.com/office/drawing/2014/main" id="{5563BDF0-4F41-4503-8240-62286C43E982}"/>
              </a:ext>
            </a:extLst>
          </p:cNvPr>
          <p:cNvPicPr>
            <a:picLocks noChangeAspect="1"/>
          </p:cNvPicPr>
          <p:nvPr/>
        </p:nvPicPr>
        <p:blipFill>
          <a:blip r:embed="rId10"/>
          <a:stretch>
            <a:fillRect/>
          </a:stretch>
        </p:blipFill>
        <p:spPr>
          <a:xfrm>
            <a:off x="753142" y="2402201"/>
            <a:ext cx="897967" cy="413216"/>
          </a:xfrm>
          <a:prstGeom prst="rect">
            <a:avLst/>
          </a:prstGeom>
        </p:spPr>
      </p:pic>
      <p:pic>
        <p:nvPicPr>
          <p:cNvPr id="7" name="Picture 6">
            <a:extLst>
              <a:ext uri="{FF2B5EF4-FFF2-40B4-BE49-F238E27FC236}">
                <a16:creationId xmlns:a16="http://schemas.microsoft.com/office/drawing/2014/main" id="{9D74A775-CD01-4B10-87C2-7560E5FDC3CA}"/>
              </a:ext>
            </a:extLst>
          </p:cNvPr>
          <p:cNvPicPr>
            <a:picLocks noChangeAspect="1"/>
          </p:cNvPicPr>
          <p:nvPr/>
        </p:nvPicPr>
        <p:blipFill>
          <a:blip r:embed="rId8"/>
          <a:stretch>
            <a:fillRect/>
          </a:stretch>
        </p:blipFill>
        <p:spPr>
          <a:xfrm>
            <a:off x="821609" y="2994845"/>
            <a:ext cx="641864" cy="484517"/>
          </a:xfrm>
          <a:prstGeom prst="rect">
            <a:avLst/>
          </a:prstGeom>
        </p:spPr>
      </p:pic>
      <p:pic>
        <p:nvPicPr>
          <p:cNvPr id="4098" name="Picture 2" descr="Image result for rstudio server ide logo">
            <a:extLst>
              <a:ext uri="{FF2B5EF4-FFF2-40B4-BE49-F238E27FC236}">
                <a16:creationId xmlns:a16="http://schemas.microsoft.com/office/drawing/2014/main" id="{C1708BC2-B59C-4184-B0B8-EE99CF656719}"/>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793635" y="3583764"/>
            <a:ext cx="816979" cy="286697"/>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783CA926-1CFE-4D53-A190-D4984A39D51A}"/>
              </a:ext>
            </a:extLst>
          </p:cNvPr>
          <p:cNvSpPr/>
          <p:nvPr/>
        </p:nvSpPr>
        <p:spPr bwMode="auto">
          <a:xfrm>
            <a:off x="472883" y="4087461"/>
            <a:ext cx="1666008" cy="668006"/>
          </a:xfrm>
          <a:prstGeom prst="rect">
            <a:avLst/>
          </a:prstGeom>
          <a:ln w="9525">
            <a:solidFill>
              <a:schemeClr val="tx2"/>
            </a:solid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Calibri"/>
              <a:ea typeface="+mn-ea"/>
              <a:cs typeface="Arial" charset="0"/>
            </a:endParaRPr>
          </a:p>
        </p:txBody>
      </p:sp>
      <p:pic>
        <p:nvPicPr>
          <p:cNvPr id="9" name="Picture 8">
            <a:extLst>
              <a:ext uri="{FF2B5EF4-FFF2-40B4-BE49-F238E27FC236}">
                <a16:creationId xmlns:a16="http://schemas.microsoft.com/office/drawing/2014/main" id="{C7613A58-8FB1-4FA3-87B0-CF97F4551860}"/>
              </a:ext>
            </a:extLst>
          </p:cNvPr>
          <p:cNvPicPr>
            <a:picLocks noChangeAspect="1"/>
          </p:cNvPicPr>
          <p:nvPr/>
        </p:nvPicPr>
        <p:blipFill>
          <a:blip r:embed="rId12"/>
          <a:stretch>
            <a:fillRect/>
          </a:stretch>
        </p:blipFill>
        <p:spPr>
          <a:xfrm>
            <a:off x="883555" y="4370497"/>
            <a:ext cx="698625" cy="226333"/>
          </a:xfrm>
          <a:prstGeom prst="rect">
            <a:avLst/>
          </a:prstGeom>
        </p:spPr>
      </p:pic>
      <p:sp>
        <p:nvSpPr>
          <p:cNvPr id="88" name="TextBox 87">
            <a:extLst>
              <a:ext uri="{FF2B5EF4-FFF2-40B4-BE49-F238E27FC236}">
                <a16:creationId xmlns:a16="http://schemas.microsoft.com/office/drawing/2014/main" id="{AB33CD62-D06F-435E-8238-E8CC1BFA4770}"/>
              </a:ext>
            </a:extLst>
          </p:cNvPr>
          <p:cNvSpPr txBox="1"/>
          <p:nvPr/>
        </p:nvSpPr>
        <p:spPr>
          <a:xfrm>
            <a:off x="1115985" y="4129639"/>
            <a:ext cx="364070" cy="123111"/>
          </a:xfrm>
          <a:prstGeom prst="rect">
            <a:avLst/>
          </a:prstGeom>
          <a:noFill/>
        </p:spPr>
        <p:txBody>
          <a:bodyPr wrap="square" lIns="0" tIns="0" rIns="0" bIns="0" rtlCol="0">
            <a:spAutoFit/>
          </a:bodyPr>
          <a:lstStyle/>
          <a:p>
            <a:r>
              <a:rPr lang="en-US" sz="800">
                <a:latin typeface="+mn-lt"/>
              </a:rPr>
              <a:t>BI Tools</a:t>
            </a:r>
          </a:p>
        </p:txBody>
      </p:sp>
      <p:sp>
        <p:nvSpPr>
          <p:cNvPr id="89" name="Rectangle 88">
            <a:extLst>
              <a:ext uri="{FF2B5EF4-FFF2-40B4-BE49-F238E27FC236}">
                <a16:creationId xmlns:a16="http://schemas.microsoft.com/office/drawing/2014/main" id="{9CCA2A65-C71F-45C4-96AA-E8206482D216}"/>
              </a:ext>
            </a:extLst>
          </p:cNvPr>
          <p:cNvSpPr/>
          <p:nvPr/>
        </p:nvSpPr>
        <p:spPr bwMode="auto">
          <a:xfrm>
            <a:off x="6201323" y="1145979"/>
            <a:ext cx="2975478" cy="1095868"/>
          </a:xfrm>
          <a:prstGeom prst="rect">
            <a:avLst/>
          </a:prstGeom>
          <a:solidFill>
            <a:srgbClr val="DFF6FF"/>
          </a:solidFill>
          <a:ln w="9525">
            <a:solidFill>
              <a:schemeClr val="tx2"/>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1000" b="1">
                <a:solidFill>
                  <a:srgbClr val="003B71">
                    <a:lumMod val="75000"/>
                  </a:srgbClr>
                </a:solidFill>
                <a:latin typeface="Calibri"/>
                <a:cs typeface="Arial" charset="0"/>
              </a:rPr>
              <a:t>AI and Machine Learning</a:t>
            </a:r>
            <a:endParaRPr kumimoji="0" lang="en-US" sz="1000" b="1" i="0" u="none" strike="noStrike" kern="1200" cap="none" spc="0" normalizeH="0" baseline="0" noProof="0">
              <a:ln>
                <a:noFill/>
              </a:ln>
              <a:solidFill>
                <a:srgbClr val="003B71">
                  <a:lumMod val="75000"/>
                </a:srgbClr>
              </a:solidFill>
              <a:effectLst/>
              <a:uLnTx/>
              <a:uFillTx/>
              <a:latin typeface="Calibri"/>
              <a:ea typeface="+mn-ea"/>
              <a:cs typeface="Arial" charset="0"/>
            </a:endParaRPr>
          </a:p>
        </p:txBody>
      </p:sp>
      <p:pic>
        <p:nvPicPr>
          <p:cNvPr id="4100" name="Picture 4" descr="Image result for Azure machine learning workbench  logo">
            <a:extLst>
              <a:ext uri="{FF2B5EF4-FFF2-40B4-BE49-F238E27FC236}">
                <a16:creationId xmlns:a16="http://schemas.microsoft.com/office/drawing/2014/main" id="{970AB64A-BDCD-4314-912A-56AA8266430B}"/>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356225" y="1621125"/>
            <a:ext cx="953528" cy="404314"/>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Related image">
            <a:extLst>
              <a:ext uri="{FF2B5EF4-FFF2-40B4-BE49-F238E27FC236}">
                <a16:creationId xmlns:a16="http://schemas.microsoft.com/office/drawing/2014/main" id="{6F770F6F-5368-40D0-901B-97EBD0C5EC64}"/>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438615" y="1621125"/>
            <a:ext cx="383636" cy="404314"/>
          </a:xfrm>
          <a:prstGeom prst="rect">
            <a:avLst/>
          </a:prstGeom>
          <a:noFill/>
          <a:extLst>
            <a:ext uri="{909E8E84-426E-40DD-AFC4-6F175D3DCCD1}">
              <a14:hiddenFill xmlns:a14="http://schemas.microsoft.com/office/drawing/2010/main">
                <a:solidFill>
                  <a:srgbClr val="FFFFFF"/>
                </a:solidFill>
              </a14:hiddenFill>
            </a:ext>
          </a:extLst>
        </p:spPr>
      </p:pic>
      <p:sp>
        <p:nvSpPr>
          <p:cNvPr id="90" name="TextBox 89">
            <a:extLst>
              <a:ext uri="{FF2B5EF4-FFF2-40B4-BE49-F238E27FC236}">
                <a16:creationId xmlns:a16="http://schemas.microsoft.com/office/drawing/2014/main" id="{23FA9DC8-3F78-4ACF-9B16-C6AF8FABC370}"/>
              </a:ext>
            </a:extLst>
          </p:cNvPr>
          <p:cNvSpPr txBox="1"/>
          <p:nvPr/>
        </p:nvSpPr>
        <p:spPr>
          <a:xfrm>
            <a:off x="7390696" y="2008901"/>
            <a:ext cx="629451" cy="123111"/>
          </a:xfrm>
          <a:prstGeom prst="rect">
            <a:avLst/>
          </a:prstGeom>
          <a:noFill/>
        </p:spPr>
        <p:txBody>
          <a:bodyPr wrap="square" lIns="0" tIns="0" rIns="0" bIns="0" rtlCol="0">
            <a:spAutoFit/>
          </a:bodyPr>
          <a:lstStyle/>
          <a:p>
            <a:r>
              <a:rPr lang="en-US" sz="800">
                <a:latin typeface="+mn-lt"/>
              </a:rPr>
              <a:t>Bot Services</a:t>
            </a:r>
          </a:p>
        </p:txBody>
      </p:sp>
      <p:pic>
        <p:nvPicPr>
          <p:cNvPr id="4104" name="Picture 8" descr="Image result for Azure Cognitive Services  logo">
            <a:extLst>
              <a:ext uri="{FF2B5EF4-FFF2-40B4-BE49-F238E27FC236}">
                <a16:creationId xmlns:a16="http://schemas.microsoft.com/office/drawing/2014/main" id="{0AE2D2DD-9B93-44E5-ADBE-6F5DD507866D}"/>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8140824" y="1612928"/>
            <a:ext cx="479070" cy="404314"/>
          </a:xfrm>
          <a:prstGeom prst="rect">
            <a:avLst/>
          </a:prstGeom>
          <a:noFill/>
          <a:extLst>
            <a:ext uri="{909E8E84-426E-40DD-AFC4-6F175D3DCCD1}">
              <a14:hiddenFill xmlns:a14="http://schemas.microsoft.com/office/drawing/2010/main">
                <a:solidFill>
                  <a:srgbClr val="FFFFFF"/>
                </a:solidFill>
              </a14:hiddenFill>
            </a:ext>
          </a:extLst>
        </p:spPr>
      </p:pic>
      <p:sp>
        <p:nvSpPr>
          <p:cNvPr id="92" name="TextBox 91">
            <a:extLst>
              <a:ext uri="{FF2B5EF4-FFF2-40B4-BE49-F238E27FC236}">
                <a16:creationId xmlns:a16="http://schemas.microsoft.com/office/drawing/2014/main" id="{6A1534A9-462E-49D1-83AA-CD911A00EF6C}"/>
              </a:ext>
            </a:extLst>
          </p:cNvPr>
          <p:cNvSpPr txBox="1"/>
          <p:nvPr/>
        </p:nvSpPr>
        <p:spPr>
          <a:xfrm>
            <a:off x="8020147" y="2025582"/>
            <a:ext cx="828578" cy="123111"/>
          </a:xfrm>
          <a:prstGeom prst="rect">
            <a:avLst/>
          </a:prstGeom>
          <a:noFill/>
        </p:spPr>
        <p:txBody>
          <a:bodyPr wrap="square" lIns="0" tIns="0" rIns="0" bIns="0" rtlCol="0">
            <a:spAutoFit/>
          </a:bodyPr>
          <a:lstStyle/>
          <a:p>
            <a:r>
              <a:rPr lang="en-US" sz="800">
                <a:latin typeface="+mn-lt"/>
              </a:rPr>
              <a:t>Cognitive Services</a:t>
            </a:r>
          </a:p>
        </p:txBody>
      </p:sp>
      <p:cxnSp>
        <p:nvCxnSpPr>
          <p:cNvPr id="93" name="Connector: Elbow 8">
            <a:extLst>
              <a:ext uri="{FF2B5EF4-FFF2-40B4-BE49-F238E27FC236}">
                <a16:creationId xmlns:a16="http://schemas.microsoft.com/office/drawing/2014/main" id="{ABD3F1B4-C723-454C-8B44-F12067C90A60}"/>
              </a:ext>
            </a:extLst>
          </p:cNvPr>
          <p:cNvCxnSpPr>
            <a:cxnSpLocks/>
          </p:cNvCxnSpPr>
          <p:nvPr/>
        </p:nvCxnSpPr>
        <p:spPr bwMode="auto">
          <a:xfrm>
            <a:off x="2157740" y="3633368"/>
            <a:ext cx="1973953" cy="0"/>
          </a:xfrm>
          <a:prstGeom prst="straightConnector1">
            <a:avLst/>
          </a:prstGeom>
          <a:noFill/>
          <a:ln w="19050" algn="ctr">
            <a:solidFill>
              <a:schemeClr val="tx2">
                <a:lumMod val="60000"/>
                <a:lumOff val="40000"/>
              </a:schemeClr>
            </a:solidFill>
            <a:round/>
            <a:headEnd type="oval" w="med" len="med"/>
            <a:tailEnd type="triangle"/>
          </a:ln>
        </p:spPr>
      </p:cxnSp>
      <p:cxnSp>
        <p:nvCxnSpPr>
          <p:cNvPr id="95" name="Connector: Elbow 8">
            <a:extLst>
              <a:ext uri="{FF2B5EF4-FFF2-40B4-BE49-F238E27FC236}">
                <a16:creationId xmlns:a16="http://schemas.microsoft.com/office/drawing/2014/main" id="{65379A57-46AA-410C-B2C3-6EA7D103EBD0}"/>
              </a:ext>
            </a:extLst>
          </p:cNvPr>
          <p:cNvCxnSpPr>
            <a:cxnSpLocks/>
          </p:cNvCxnSpPr>
          <p:nvPr/>
        </p:nvCxnSpPr>
        <p:spPr bwMode="auto">
          <a:xfrm>
            <a:off x="2167265" y="4238383"/>
            <a:ext cx="1973953" cy="0"/>
          </a:xfrm>
          <a:prstGeom prst="straightConnector1">
            <a:avLst/>
          </a:prstGeom>
          <a:noFill/>
          <a:ln w="19050" algn="ctr">
            <a:solidFill>
              <a:schemeClr val="tx2">
                <a:lumMod val="60000"/>
                <a:lumOff val="40000"/>
              </a:schemeClr>
            </a:solidFill>
            <a:round/>
            <a:headEnd type="oval" w="med" len="med"/>
            <a:tailEnd type="triangle"/>
          </a:ln>
        </p:spPr>
      </p:cxnSp>
      <p:cxnSp>
        <p:nvCxnSpPr>
          <p:cNvPr id="96" name="Connector: Elbow 8">
            <a:extLst>
              <a:ext uri="{FF2B5EF4-FFF2-40B4-BE49-F238E27FC236}">
                <a16:creationId xmlns:a16="http://schemas.microsoft.com/office/drawing/2014/main" id="{6D33FDD5-2563-41DA-B30D-81C69F2A982D}"/>
              </a:ext>
            </a:extLst>
          </p:cNvPr>
          <p:cNvCxnSpPr>
            <a:cxnSpLocks/>
          </p:cNvCxnSpPr>
          <p:nvPr/>
        </p:nvCxnSpPr>
        <p:spPr bwMode="auto">
          <a:xfrm>
            <a:off x="6986409" y="2256409"/>
            <a:ext cx="0" cy="905891"/>
          </a:xfrm>
          <a:prstGeom prst="straightConnector1">
            <a:avLst/>
          </a:prstGeom>
          <a:noFill/>
          <a:ln w="19050" algn="ctr">
            <a:solidFill>
              <a:schemeClr val="tx2">
                <a:lumMod val="60000"/>
                <a:lumOff val="40000"/>
              </a:schemeClr>
            </a:solidFill>
            <a:round/>
            <a:headEnd type="oval" w="med" len="med"/>
            <a:tailEnd type="triangle"/>
          </a:ln>
        </p:spPr>
      </p:cxnSp>
      <p:sp>
        <p:nvSpPr>
          <p:cNvPr id="98" name="Oval 97">
            <a:extLst>
              <a:ext uri="{FF2B5EF4-FFF2-40B4-BE49-F238E27FC236}">
                <a16:creationId xmlns:a16="http://schemas.microsoft.com/office/drawing/2014/main" id="{B7FF3038-49B5-496E-AD7A-419C56D000BF}"/>
              </a:ext>
            </a:extLst>
          </p:cNvPr>
          <p:cNvSpPr/>
          <p:nvPr/>
        </p:nvSpPr>
        <p:spPr bwMode="auto">
          <a:xfrm>
            <a:off x="7074827" y="2576717"/>
            <a:ext cx="138694" cy="148300"/>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99" name="Oval 98">
            <a:extLst>
              <a:ext uri="{FF2B5EF4-FFF2-40B4-BE49-F238E27FC236}">
                <a16:creationId xmlns:a16="http://schemas.microsoft.com/office/drawing/2014/main" id="{19A7BBFC-7C27-44E5-8757-64287DBECFCB}"/>
              </a:ext>
            </a:extLst>
          </p:cNvPr>
          <p:cNvSpPr/>
          <p:nvPr/>
        </p:nvSpPr>
        <p:spPr bwMode="auto">
          <a:xfrm>
            <a:off x="2979606" y="3416607"/>
            <a:ext cx="138694" cy="148300"/>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00" name="Oval 99">
            <a:extLst>
              <a:ext uri="{FF2B5EF4-FFF2-40B4-BE49-F238E27FC236}">
                <a16:creationId xmlns:a16="http://schemas.microsoft.com/office/drawing/2014/main" id="{A676CFEA-3EDE-4C94-A0D2-56E045A2F06B}"/>
              </a:ext>
            </a:extLst>
          </p:cNvPr>
          <p:cNvSpPr/>
          <p:nvPr/>
        </p:nvSpPr>
        <p:spPr bwMode="auto">
          <a:xfrm>
            <a:off x="2969277" y="4021621"/>
            <a:ext cx="138694" cy="148300"/>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101" name="TextBox 100">
            <a:extLst>
              <a:ext uri="{FF2B5EF4-FFF2-40B4-BE49-F238E27FC236}">
                <a16:creationId xmlns:a16="http://schemas.microsoft.com/office/drawing/2014/main" id="{0A3C62D9-C532-468F-9D4C-8C6C62616133}"/>
              </a:ext>
            </a:extLst>
          </p:cNvPr>
          <p:cNvSpPr txBox="1"/>
          <p:nvPr/>
        </p:nvSpPr>
        <p:spPr>
          <a:xfrm>
            <a:off x="9827870" y="970562"/>
            <a:ext cx="2000246" cy="3046988"/>
          </a:xfrm>
          <a:prstGeom prst="rect">
            <a:avLst/>
          </a:prstGeom>
          <a:noFill/>
        </p:spPr>
        <p:txBody>
          <a:bodyPr wrap="square" lIns="0" tIns="0" rIns="0" bIns="0" rtlCol="0">
            <a:spAutoFit/>
          </a:bodyPr>
          <a:lstStyle/>
          <a:p>
            <a:pPr marL="228600" indent="-228600">
              <a:buFont typeface="Arial" panose="020B0604020202020204" pitchFamily="34" charset="0"/>
              <a:buChar char="•"/>
            </a:pPr>
            <a:r>
              <a:rPr lang="en-US" sz="1100">
                <a:latin typeface="+mn-lt"/>
              </a:rPr>
              <a:t>Data Science tools connects to HDInsight cluster&amp; SQL Server for data</a:t>
            </a:r>
          </a:p>
          <a:p>
            <a:pPr marL="685432" lvl="1" indent="-228600">
              <a:buFont typeface="Arial" panose="020B0604020202020204" pitchFamily="34" charset="0"/>
              <a:buChar char="•"/>
            </a:pPr>
            <a:r>
              <a:rPr lang="en-US" sz="1100">
                <a:latin typeface="+mn-lt"/>
              </a:rPr>
              <a:t>HDInsight Clusters (Hive) connect to ADLS to get data and compute locally </a:t>
            </a:r>
          </a:p>
          <a:p>
            <a:pPr marL="685432" lvl="1" indent="-228600">
              <a:buFont typeface="Arial" panose="020B0604020202020204" pitchFamily="34" charset="0"/>
              <a:buChar char="•"/>
            </a:pPr>
            <a:r>
              <a:rPr lang="en-US" sz="1100">
                <a:latin typeface="+mn-lt"/>
              </a:rPr>
              <a:t>Azure Databricks integration will provide IDE and Hadoop Compute required for Data Science model</a:t>
            </a:r>
          </a:p>
          <a:p>
            <a:endParaRPr lang="en-US" sz="1100">
              <a:latin typeface="+mn-lt"/>
            </a:endParaRPr>
          </a:p>
          <a:p>
            <a:pPr marL="685432" lvl="1" indent="-228600">
              <a:buFont typeface="Arial" panose="020B0604020202020204" pitchFamily="34" charset="0"/>
              <a:buChar char="•"/>
            </a:pPr>
            <a:endParaRPr lang="en-US" sz="1100">
              <a:latin typeface="+mn-lt"/>
            </a:endParaRPr>
          </a:p>
          <a:p>
            <a:pPr marL="685432" lvl="1" indent="-228600">
              <a:buFont typeface="+mj-lt"/>
              <a:buAutoNum type="arabicPeriod"/>
            </a:pPr>
            <a:endParaRPr lang="en-US" sz="1100">
              <a:latin typeface="+mn-lt"/>
            </a:endParaRPr>
          </a:p>
          <a:p>
            <a:pPr marL="171450" indent="-171450">
              <a:buFont typeface="Arial" panose="020B0604020202020204" pitchFamily="34" charset="0"/>
              <a:buChar char="•"/>
            </a:pPr>
            <a:endParaRPr lang="en-US" sz="1100">
              <a:latin typeface="+mn-lt"/>
            </a:endParaRPr>
          </a:p>
          <a:p>
            <a:pPr marL="171450" indent="-171450">
              <a:buFont typeface="Arial" panose="020B0604020202020204" pitchFamily="34" charset="0"/>
              <a:buChar char="•"/>
            </a:pPr>
            <a:endParaRPr lang="en-US" sz="1100">
              <a:latin typeface="+mn-lt"/>
            </a:endParaRPr>
          </a:p>
        </p:txBody>
      </p:sp>
      <p:sp>
        <p:nvSpPr>
          <p:cNvPr id="103" name="Oval 102">
            <a:extLst>
              <a:ext uri="{FF2B5EF4-FFF2-40B4-BE49-F238E27FC236}">
                <a16:creationId xmlns:a16="http://schemas.microsoft.com/office/drawing/2014/main" id="{F653E7C8-5B36-4AF8-A713-FE94E8D287C1}"/>
              </a:ext>
            </a:extLst>
          </p:cNvPr>
          <p:cNvSpPr/>
          <p:nvPr/>
        </p:nvSpPr>
        <p:spPr bwMode="auto">
          <a:xfrm>
            <a:off x="9580405" y="1056461"/>
            <a:ext cx="138694" cy="148300"/>
          </a:xfrm>
          <a:prstGeom prst="ellipse">
            <a:avLst/>
          </a:prstGeom>
          <a:solidFill>
            <a:schemeClr val="tx2">
              <a:lumMod val="40000"/>
              <a:lumOff val="6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a:ln>
                  <a:noFill/>
                </a:ln>
                <a:solidFill>
                  <a:schemeClr val="tx1"/>
                </a:solidFill>
                <a:effectLst/>
                <a:latin typeface="+mn-lt"/>
                <a:cs typeface="Arial" charset="0"/>
              </a:rPr>
              <a:t>1</a:t>
            </a:r>
          </a:p>
        </p:txBody>
      </p:sp>
      <p:sp>
        <p:nvSpPr>
          <p:cNvPr id="62" name="Rectangle 61">
            <a:extLst>
              <a:ext uri="{FF2B5EF4-FFF2-40B4-BE49-F238E27FC236}">
                <a16:creationId xmlns:a16="http://schemas.microsoft.com/office/drawing/2014/main" id="{CF095399-FAC8-8240-B051-40168F4BD6EE}"/>
              </a:ext>
            </a:extLst>
          </p:cNvPr>
          <p:cNvSpPr/>
          <p:nvPr/>
        </p:nvSpPr>
        <p:spPr bwMode="auto">
          <a:xfrm>
            <a:off x="3526407" y="840352"/>
            <a:ext cx="1275421" cy="179376"/>
          </a:xfrm>
          <a:prstGeom prst="rect">
            <a:avLst/>
          </a:prstGeom>
          <a:ln w="9525">
            <a:noFill/>
            <a:prstDash val="dash"/>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FF0000"/>
                </a:solidFill>
                <a:effectLst/>
                <a:highlight>
                  <a:srgbClr val="FFFF00"/>
                </a:highlight>
                <a:uLnTx/>
                <a:uFillTx/>
                <a:latin typeface="Calibri"/>
                <a:ea typeface="+mn-ea"/>
                <a:cs typeface="Arial" charset="0"/>
              </a:rPr>
              <a:t>Insert ADF Toolkit Icon</a:t>
            </a:r>
          </a:p>
        </p:txBody>
      </p:sp>
      <p:sp>
        <p:nvSpPr>
          <p:cNvPr id="4" name="Title 3">
            <a:extLst>
              <a:ext uri="{FF2B5EF4-FFF2-40B4-BE49-F238E27FC236}">
                <a16:creationId xmlns:a16="http://schemas.microsoft.com/office/drawing/2014/main" id="{C3F698C0-9096-4506-B9AA-2B07713B31A8}"/>
              </a:ext>
            </a:extLst>
          </p:cNvPr>
          <p:cNvSpPr>
            <a:spLocks noGrp="1"/>
          </p:cNvSpPr>
          <p:nvPr>
            <p:ph type="title"/>
          </p:nvPr>
        </p:nvSpPr>
        <p:spPr>
          <a:solidFill>
            <a:schemeClr val="accent3">
              <a:lumMod val="75000"/>
            </a:schemeClr>
          </a:solidFill>
        </p:spPr>
        <p:txBody>
          <a:bodyPr/>
          <a:lstStyle/>
          <a:p>
            <a:r>
              <a:rPr lang="en-US"/>
              <a:t>Future State Pattern – Data Science</a:t>
            </a:r>
          </a:p>
        </p:txBody>
      </p:sp>
      <p:sp>
        <p:nvSpPr>
          <p:cNvPr id="70" name="Footer Placeholder 3">
            <a:extLst>
              <a:ext uri="{FF2B5EF4-FFF2-40B4-BE49-F238E27FC236}">
                <a16:creationId xmlns:a16="http://schemas.microsoft.com/office/drawing/2014/main" id="{BDDD2F6D-8781-41DD-8C3C-5EBE7D2449CD}"/>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2621478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Rectangle 2">
            <a:extLst>
              <a:ext uri="{FF2B5EF4-FFF2-40B4-BE49-F238E27FC236}">
                <a16:creationId xmlns:a16="http://schemas.microsoft.com/office/drawing/2014/main" id="{C6BBF60E-C963-4717-A3FA-744795CC53E4}"/>
              </a:ext>
            </a:extLst>
          </p:cNvPr>
          <p:cNvSpPr>
            <a:spLocks noGrp="1" noChangeArrowheads="1"/>
          </p:cNvSpPr>
          <p:nvPr>
            <p:ph type="title"/>
          </p:nvPr>
        </p:nvSpPr>
        <p:spPr>
          <a:solidFill>
            <a:schemeClr val="bg2">
              <a:lumMod val="75000"/>
            </a:schemeClr>
          </a:solidFill>
        </p:spPr>
        <p:txBody>
          <a:bodyPr/>
          <a:lstStyle/>
          <a:p>
            <a:pPr eaLnBrk="1" hangingPunct="1">
              <a:defRPr/>
            </a:pPr>
            <a:r>
              <a:rPr lang="en-US"/>
              <a:t>ADF Architecture Current State with Recommendations</a:t>
            </a:r>
          </a:p>
        </p:txBody>
      </p:sp>
      <p:sp>
        <p:nvSpPr>
          <p:cNvPr id="117" name="Rectangle 116"/>
          <p:cNvSpPr/>
          <p:nvPr/>
        </p:nvSpPr>
        <p:spPr bwMode="auto">
          <a:xfrm>
            <a:off x="321155" y="875471"/>
            <a:ext cx="174013" cy="161711"/>
          </a:xfrm>
          <a:prstGeom prst="rect">
            <a:avLst/>
          </a:prstGeom>
          <a:solidFill>
            <a:srgbClr val="009999"/>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sp>
        <p:nvSpPr>
          <p:cNvPr id="122" name="Rectangle 121"/>
          <p:cNvSpPr/>
          <p:nvPr/>
        </p:nvSpPr>
        <p:spPr bwMode="auto">
          <a:xfrm>
            <a:off x="4065570" y="875471"/>
            <a:ext cx="145000" cy="161711"/>
          </a:xfrm>
          <a:prstGeom prst="rect">
            <a:avLst/>
          </a:prstGeom>
          <a:solidFill>
            <a:srgbClr val="F0AA1F">
              <a:lumMod val="60000"/>
              <a:lumOff val="40000"/>
            </a:srgbClr>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sp>
        <p:nvSpPr>
          <p:cNvPr id="126" name="TextBox 125">
            <a:extLst>
              <a:ext uri="{FF2B5EF4-FFF2-40B4-BE49-F238E27FC236}">
                <a16:creationId xmlns:a16="http://schemas.microsoft.com/office/drawing/2014/main" id="{78208C8A-AE7C-459B-B914-BC9C3688E15C}"/>
              </a:ext>
            </a:extLst>
          </p:cNvPr>
          <p:cNvSpPr txBox="1"/>
          <p:nvPr/>
        </p:nvSpPr>
        <p:spPr>
          <a:xfrm>
            <a:off x="577901" y="904389"/>
            <a:ext cx="1561423" cy="103875"/>
          </a:xfrm>
          <a:prstGeom prst="rect">
            <a:avLst/>
          </a:prstGeom>
          <a:noFill/>
        </p:spPr>
        <p:txBody>
          <a:bodyPr wrap="square" lIns="0" tIns="0" rIns="0" bIns="0" rtlCol="0">
            <a:spAutoFit/>
          </a:bodyPr>
          <a:lstStyle>
            <a:defPPr>
              <a:defRPr lang="en-US"/>
            </a:defPPr>
            <a:lvl1pPr>
              <a:defRPr sz="800">
                <a:latin typeface="+mn-lt"/>
              </a:defRPr>
            </a:lvl1pPr>
          </a:lstStyle>
          <a:p>
            <a:pPr defTabSz="685766">
              <a:defRPr/>
            </a:pPr>
            <a:r>
              <a:rPr lang="en-US" sz="675" kern="0">
                <a:solidFill>
                  <a:prstClr val="black"/>
                </a:solidFill>
                <a:latin typeface="Calibri" charset="0"/>
                <a:ea typeface="Calibri" charset="0"/>
                <a:cs typeface="Calibri" charset="0"/>
              </a:rPr>
              <a:t>Microsoft Application Native to MS Azure</a:t>
            </a:r>
          </a:p>
        </p:txBody>
      </p:sp>
      <p:sp>
        <p:nvSpPr>
          <p:cNvPr id="127" name="TextBox 126">
            <a:extLst>
              <a:ext uri="{FF2B5EF4-FFF2-40B4-BE49-F238E27FC236}">
                <a16:creationId xmlns:a16="http://schemas.microsoft.com/office/drawing/2014/main" id="{24261124-CC0D-4170-8E13-36DEEB8EBB3E}"/>
              </a:ext>
            </a:extLst>
          </p:cNvPr>
          <p:cNvSpPr txBox="1"/>
          <p:nvPr/>
        </p:nvSpPr>
        <p:spPr>
          <a:xfrm>
            <a:off x="4291685" y="904389"/>
            <a:ext cx="1922239" cy="103875"/>
          </a:xfrm>
          <a:prstGeom prst="rect">
            <a:avLst/>
          </a:prstGeom>
          <a:noFill/>
        </p:spPr>
        <p:txBody>
          <a:bodyPr wrap="square" lIns="0" tIns="0" rIns="0" bIns="0" rtlCol="0">
            <a:spAutoFit/>
          </a:bodyPr>
          <a:lstStyle/>
          <a:p>
            <a:pPr defTabSz="685766">
              <a:defRPr/>
            </a:pPr>
            <a:r>
              <a:rPr lang="en-US" sz="675" kern="0">
                <a:solidFill>
                  <a:prstClr val="black"/>
                </a:solidFill>
                <a:latin typeface="Calibri" charset="0"/>
                <a:ea typeface="Calibri" charset="0"/>
                <a:cs typeface="Calibri" charset="0"/>
              </a:rPr>
              <a:t>Additional technologies to enable Analytics </a:t>
            </a:r>
          </a:p>
        </p:txBody>
      </p:sp>
      <p:sp>
        <p:nvSpPr>
          <p:cNvPr id="128" name="TextBox 127">
            <a:extLst>
              <a:ext uri="{FF2B5EF4-FFF2-40B4-BE49-F238E27FC236}">
                <a16:creationId xmlns:a16="http://schemas.microsoft.com/office/drawing/2014/main" id="{3A02F1BA-7A84-4208-B35D-5291EAEE84A8}"/>
              </a:ext>
            </a:extLst>
          </p:cNvPr>
          <p:cNvSpPr txBox="1"/>
          <p:nvPr/>
        </p:nvSpPr>
        <p:spPr>
          <a:xfrm>
            <a:off x="2424591" y="904389"/>
            <a:ext cx="2007971" cy="103875"/>
          </a:xfrm>
          <a:prstGeom prst="rect">
            <a:avLst/>
          </a:prstGeom>
          <a:noFill/>
        </p:spPr>
        <p:txBody>
          <a:bodyPr wrap="square" lIns="0" tIns="0" rIns="0" bIns="0" rtlCol="0">
            <a:spAutoFit/>
          </a:bodyPr>
          <a:lstStyle/>
          <a:p>
            <a:pPr defTabSz="685766">
              <a:defRPr/>
            </a:pPr>
            <a:r>
              <a:rPr lang="en-US" sz="675" kern="0">
                <a:solidFill>
                  <a:prstClr val="black"/>
                </a:solidFill>
                <a:latin typeface="Calibri" charset="0"/>
                <a:ea typeface="Calibri" charset="0"/>
                <a:cs typeface="Calibri" charset="0"/>
              </a:rPr>
              <a:t>Third Party Application Native to MS Azure</a:t>
            </a:r>
          </a:p>
        </p:txBody>
      </p:sp>
      <p:sp>
        <p:nvSpPr>
          <p:cNvPr id="129" name="Rectangle 128">
            <a:extLst>
              <a:ext uri="{FF2B5EF4-FFF2-40B4-BE49-F238E27FC236}">
                <a16:creationId xmlns:a16="http://schemas.microsoft.com/office/drawing/2014/main" id="{22D7F03D-F080-4A8A-9C40-66697CF8C0C8}"/>
              </a:ext>
            </a:extLst>
          </p:cNvPr>
          <p:cNvSpPr/>
          <p:nvPr/>
        </p:nvSpPr>
        <p:spPr bwMode="auto">
          <a:xfrm>
            <a:off x="2175445" y="875471"/>
            <a:ext cx="174013" cy="161711"/>
          </a:xfrm>
          <a:prstGeom prst="rect">
            <a:avLst/>
          </a:prstGeom>
          <a:solidFill>
            <a:srgbClr val="0070C0"/>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grpSp>
        <p:nvGrpSpPr>
          <p:cNvPr id="147" name="Group 146">
            <a:extLst>
              <a:ext uri="{FF2B5EF4-FFF2-40B4-BE49-F238E27FC236}">
                <a16:creationId xmlns:a16="http://schemas.microsoft.com/office/drawing/2014/main" id="{6EAC0B32-8487-48E3-A145-071F342C261E}"/>
              </a:ext>
            </a:extLst>
          </p:cNvPr>
          <p:cNvGrpSpPr/>
          <p:nvPr/>
        </p:nvGrpSpPr>
        <p:grpSpPr>
          <a:xfrm>
            <a:off x="11118133" y="745564"/>
            <a:ext cx="1073867" cy="421524"/>
            <a:chOff x="7752586" y="469524"/>
            <a:chExt cx="1073867" cy="427519"/>
          </a:xfrm>
        </p:grpSpPr>
        <p:pic>
          <p:nvPicPr>
            <p:cNvPr id="148" name="Picture 2" descr="Image result for cloud">
              <a:extLst>
                <a:ext uri="{FF2B5EF4-FFF2-40B4-BE49-F238E27FC236}">
                  <a16:creationId xmlns:a16="http://schemas.microsoft.com/office/drawing/2014/main" id="{A82DDBA8-0BBF-4D46-B8EF-4B1A974C2E7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52586" y="469524"/>
              <a:ext cx="1073867" cy="427519"/>
            </a:xfrm>
            <a:prstGeom prst="rect">
              <a:avLst/>
            </a:prstGeom>
            <a:noFill/>
            <a:extLst>
              <a:ext uri="{909E8E84-426E-40DD-AFC4-6F175D3DCCD1}">
                <a14:hiddenFill xmlns:a14="http://schemas.microsoft.com/office/drawing/2010/main">
                  <a:solidFill>
                    <a:srgbClr val="FFFFFF"/>
                  </a:solidFill>
                </a14:hiddenFill>
              </a:ext>
            </a:extLst>
          </p:spPr>
        </p:pic>
        <p:sp>
          <p:nvSpPr>
            <p:cNvPr id="149" name="TextBox 148">
              <a:extLst>
                <a:ext uri="{FF2B5EF4-FFF2-40B4-BE49-F238E27FC236}">
                  <a16:creationId xmlns:a16="http://schemas.microsoft.com/office/drawing/2014/main" id="{D57BCAA8-D4E8-4DF8-836F-C9BD8687A13A}"/>
                </a:ext>
              </a:extLst>
            </p:cNvPr>
            <p:cNvSpPr txBox="1"/>
            <p:nvPr/>
          </p:nvSpPr>
          <p:spPr>
            <a:xfrm>
              <a:off x="7960250" y="565277"/>
              <a:ext cx="866202" cy="218508"/>
            </a:xfrm>
            <a:prstGeom prst="rect">
              <a:avLst/>
            </a:prstGeom>
            <a:noFill/>
          </p:spPr>
          <p:txBody>
            <a:bodyPr wrap="square" rtlCol="0">
              <a:spAutoFit/>
            </a:bodyPr>
            <a:lstStyle/>
            <a:p>
              <a:pPr defTabSz="1219170" eaLnBrk="0" fontAlgn="base" hangingPunct="0">
                <a:spcBef>
                  <a:spcPct val="0"/>
                </a:spcBef>
                <a:spcAft>
                  <a:spcPct val="0"/>
                </a:spcAft>
              </a:pPr>
              <a:r>
                <a:rPr lang="en-US" sz="800">
                  <a:solidFill>
                    <a:srgbClr val="000000"/>
                  </a:solidFill>
                  <a:latin typeface="Arial Narrow" panose="020B0606020202030204" pitchFamily="34" charset="0"/>
                  <a:ea typeface="MS PGothic" panose="020B0600070205080204" pitchFamily="34" charset="-128"/>
                  <a:cs typeface="Arial"/>
                </a:rPr>
                <a:t>Hybrid Cloud</a:t>
              </a:r>
            </a:p>
          </p:txBody>
        </p:sp>
      </p:grpSp>
      <p:sp>
        <p:nvSpPr>
          <p:cNvPr id="156" name="TextBox 155">
            <a:extLst>
              <a:ext uri="{FF2B5EF4-FFF2-40B4-BE49-F238E27FC236}">
                <a16:creationId xmlns:a16="http://schemas.microsoft.com/office/drawing/2014/main" id="{1333A2E8-86CB-41A2-9227-C2B5013CBCA4}"/>
              </a:ext>
            </a:extLst>
          </p:cNvPr>
          <p:cNvSpPr txBox="1"/>
          <p:nvPr/>
        </p:nvSpPr>
        <p:spPr>
          <a:xfrm>
            <a:off x="6035179" y="771660"/>
            <a:ext cx="5001947" cy="369332"/>
          </a:xfrm>
          <a:prstGeom prst="rect">
            <a:avLst/>
          </a:prstGeom>
          <a:noFill/>
          <a:ln>
            <a:noFill/>
          </a:ln>
        </p:spPr>
        <p:txBody>
          <a:bodyPr wrap="none" rtlCol="0">
            <a:spAutoFit/>
          </a:bodyPr>
          <a:lstStyle/>
          <a:p>
            <a:r>
              <a:rPr lang="en-US" b="1">
                <a:solidFill>
                  <a:srgbClr val="FF0000"/>
                </a:solidFill>
              </a:rPr>
              <a:t>Components in red outlines not currently enabled.</a:t>
            </a:r>
          </a:p>
        </p:txBody>
      </p:sp>
      <p:sp>
        <p:nvSpPr>
          <p:cNvPr id="157" name="Footer Placeholder 3">
            <a:extLst>
              <a:ext uri="{FF2B5EF4-FFF2-40B4-BE49-F238E27FC236}">
                <a16:creationId xmlns:a16="http://schemas.microsoft.com/office/drawing/2014/main" id="{D8A9C834-4DDF-44AD-93ED-E066C19AA90B}"/>
              </a:ext>
            </a:extLst>
          </p:cNvPr>
          <p:cNvSpPr>
            <a:spLocks noGrp="1"/>
          </p:cNvSpPr>
          <p:nvPr>
            <p:ph type="ftr" sz="quarter" idx="3"/>
          </p:nvPr>
        </p:nvSpPr>
        <p:spPr>
          <a:xfrm>
            <a:off x="0" y="6629400"/>
            <a:ext cx="12192000" cy="228600"/>
          </a:xfrm>
          <a:solidFill>
            <a:schemeClr val="bg2">
              <a:lumMod val="75000"/>
            </a:schemeClr>
          </a:solidFill>
        </p:spPr>
        <p:txBody>
          <a:bodyPr/>
          <a:lstStyle/>
          <a:p>
            <a:r>
              <a:rPr lang="en-US"/>
              <a:t>KP Architecture Review Board          © 2019 Kaiser Permanente          Confidential - Internal Use Only</a:t>
            </a:r>
          </a:p>
        </p:txBody>
      </p:sp>
      <p:grpSp>
        <p:nvGrpSpPr>
          <p:cNvPr id="2" name="Group 1">
            <a:extLst>
              <a:ext uri="{FF2B5EF4-FFF2-40B4-BE49-F238E27FC236}">
                <a16:creationId xmlns:a16="http://schemas.microsoft.com/office/drawing/2014/main" id="{405B3BB5-B6E9-4331-9DD5-4F214C39377C}"/>
              </a:ext>
            </a:extLst>
          </p:cNvPr>
          <p:cNvGrpSpPr/>
          <p:nvPr/>
        </p:nvGrpSpPr>
        <p:grpSpPr>
          <a:xfrm>
            <a:off x="84950" y="1261498"/>
            <a:ext cx="11982892" cy="5056791"/>
            <a:chOff x="1681113" y="2087586"/>
            <a:chExt cx="9207811" cy="3849840"/>
          </a:xfrm>
        </p:grpSpPr>
        <p:grpSp>
          <p:nvGrpSpPr>
            <p:cNvPr id="166" name="Group 165">
              <a:extLst>
                <a:ext uri="{FF2B5EF4-FFF2-40B4-BE49-F238E27FC236}">
                  <a16:creationId xmlns:a16="http://schemas.microsoft.com/office/drawing/2014/main" id="{B17A5B7F-D9E9-42D2-8DC6-A1FC0D3B0A1C}"/>
                </a:ext>
              </a:extLst>
            </p:cNvPr>
            <p:cNvGrpSpPr/>
            <p:nvPr/>
          </p:nvGrpSpPr>
          <p:grpSpPr>
            <a:xfrm>
              <a:off x="1681113" y="2087586"/>
              <a:ext cx="9207811" cy="3849840"/>
              <a:chOff x="261587" y="931111"/>
              <a:chExt cx="8475895" cy="3900114"/>
            </a:xfrm>
          </p:grpSpPr>
          <p:sp>
            <p:nvSpPr>
              <p:cNvPr id="167" name="Rectangle 166">
                <a:extLst>
                  <a:ext uri="{FF2B5EF4-FFF2-40B4-BE49-F238E27FC236}">
                    <a16:creationId xmlns:a16="http://schemas.microsoft.com/office/drawing/2014/main" id="{6450A7FB-8E59-4947-B1B0-F81A1ABC878F}"/>
                  </a:ext>
                </a:extLst>
              </p:cNvPr>
              <p:cNvSpPr/>
              <p:nvPr/>
            </p:nvSpPr>
            <p:spPr>
              <a:xfrm>
                <a:off x="1267559" y="931111"/>
                <a:ext cx="7469923" cy="3739883"/>
              </a:xfrm>
              <a:prstGeom prst="rect">
                <a:avLst/>
              </a:prstGeom>
              <a:solidFill>
                <a:srgbClr val="8FB3CB"/>
              </a:solidFill>
              <a:ln w="19050" cap="flat" cmpd="sng" algn="ctr">
                <a:noFill/>
                <a:prstDash val="solid"/>
                <a:miter lim="800000"/>
              </a:ln>
              <a:effectLst/>
            </p:spPr>
            <p:txBody>
              <a:bodyPr vert="horz" rtlCol="0" anchor="t" anchorCtr="0"/>
              <a:lstStyle/>
              <a:p>
                <a:pPr algn="ctr" defTabSz="685734">
                  <a:defRPr/>
                </a:pPr>
                <a:endParaRPr lang="en-US" sz="1200" kern="0">
                  <a:solidFill>
                    <a:prstClr val="black"/>
                  </a:solidFill>
                  <a:latin typeface="Calibri" charset="0"/>
                  <a:ea typeface="Calibri" charset="0"/>
                  <a:cs typeface="Calibri" charset="0"/>
                </a:endParaRPr>
              </a:p>
            </p:txBody>
          </p:sp>
          <p:sp>
            <p:nvSpPr>
              <p:cNvPr id="168" name="Rectangle 167">
                <a:extLst>
                  <a:ext uri="{FF2B5EF4-FFF2-40B4-BE49-F238E27FC236}">
                    <a16:creationId xmlns:a16="http://schemas.microsoft.com/office/drawing/2014/main" id="{8B7AA0B6-919B-4E97-994C-F9E33E6AA479}"/>
                  </a:ext>
                </a:extLst>
              </p:cNvPr>
              <p:cNvSpPr/>
              <p:nvPr/>
            </p:nvSpPr>
            <p:spPr>
              <a:xfrm>
                <a:off x="5528635" y="992565"/>
                <a:ext cx="1647488"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Analytics</a:t>
                </a:r>
              </a:p>
            </p:txBody>
          </p:sp>
          <p:sp>
            <p:nvSpPr>
              <p:cNvPr id="169" name="Rectangle 168">
                <a:extLst>
                  <a:ext uri="{FF2B5EF4-FFF2-40B4-BE49-F238E27FC236}">
                    <a16:creationId xmlns:a16="http://schemas.microsoft.com/office/drawing/2014/main" id="{264C793D-D7F9-40A9-B53D-98AD8DD6D5DA}"/>
                  </a:ext>
                </a:extLst>
              </p:cNvPr>
              <p:cNvSpPr/>
              <p:nvPr/>
            </p:nvSpPr>
            <p:spPr>
              <a:xfrm>
                <a:off x="5595962" y="1193777"/>
                <a:ext cx="1516383" cy="2343884"/>
              </a:xfrm>
              <a:prstGeom prst="rect">
                <a:avLst/>
              </a:prstGeom>
              <a:pattFill prst="pct10">
                <a:fgClr>
                  <a:schemeClr val="bg1"/>
                </a:fgClr>
                <a:bgClr>
                  <a:schemeClr val="tx2">
                    <a:lumMod val="20000"/>
                    <a:lumOff val="80000"/>
                  </a:schemeClr>
                </a:bgClr>
              </a:pattFill>
              <a:ln w="28575" cap="flat" cmpd="sng" algn="ctr">
                <a:solidFill>
                  <a:srgbClr val="FF0000"/>
                </a:solidFill>
                <a:prstDash val="solid"/>
              </a:ln>
              <a:effectLst/>
            </p:spPr>
            <p:txBody>
              <a:bodyPr vert="horz" rtlCol="0" anchor="t"/>
              <a:lstStyle/>
              <a:p>
                <a:pPr algn="ctr" defTabSz="685734">
                  <a:defRPr/>
                </a:pPr>
                <a:endParaRPr lang="en-US" sz="675" kern="0">
                  <a:latin typeface="Calibri" charset="0"/>
                  <a:ea typeface="Calibri" charset="0"/>
                  <a:cs typeface="Calibri" charset="0"/>
                </a:endParaRPr>
              </a:p>
            </p:txBody>
          </p:sp>
          <p:sp>
            <p:nvSpPr>
              <p:cNvPr id="170" name="Rectangle 169">
                <a:extLst>
                  <a:ext uri="{FF2B5EF4-FFF2-40B4-BE49-F238E27FC236}">
                    <a16:creationId xmlns:a16="http://schemas.microsoft.com/office/drawing/2014/main" id="{9ACF9D1B-3EAD-42A4-917E-46E15EFC5290}"/>
                  </a:ext>
                </a:extLst>
              </p:cNvPr>
              <p:cNvSpPr/>
              <p:nvPr/>
            </p:nvSpPr>
            <p:spPr>
              <a:xfrm>
                <a:off x="7236591" y="992563"/>
                <a:ext cx="1429991" cy="262819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Information Access &amp; Delivery</a:t>
                </a:r>
              </a:p>
            </p:txBody>
          </p:sp>
          <p:sp>
            <p:nvSpPr>
              <p:cNvPr id="171" name="Rectangle 170">
                <a:extLst>
                  <a:ext uri="{FF2B5EF4-FFF2-40B4-BE49-F238E27FC236}">
                    <a16:creationId xmlns:a16="http://schemas.microsoft.com/office/drawing/2014/main" id="{C8000C37-3949-42D5-BA2C-9492016B4761}"/>
                  </a:ext>
                </a:extLst>
              </p:cNvPr>
              <p:cNvSpPr/>
              <p:nvPr/>
            </p:nvSpPr>
            <p:spPr>
              <a:xfrm>
                <a:off x="1351921" y="992565"/>
                <a:ext cx="1981967"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Data Acquisition &amp; Staging</a:t>
                </a:r>
              </a:p>
            </p:txBody>
          </p:sp>
          <p:sp>
            <p:nvSpPr>
              <p:cNvPr id="172" name="Rectangle 171">
                <a:extLst>
                  <a:ext uri="{FF2B5EF4-FFF2-40B4-BE49-F238E27FC236}">
                    <a16:creationId xmlns:a16="http://schemas.microsoft.com/office/drawing/2014/main" id="{3B8EE4AD-05E4-4DA8-8C46-289715F9A272}"/>
                  </a:ext>
                </a:extLst>
              </p:cNvPr>
              <p:cNvSpPr/>
              <p:nvPr/>
            </p:nvSpPr>
            <p:spPr>
              <a:xfrm>
                <a:off x="1438153" y="1198263"/>
                <a:ext cx="564196" cy="2330209"/>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r>
                  <a:rPr lang="en-US" sz="751" b="1" kern="0">
                    <a:solidFill>
                      <a:prstClr val="black"/>
                    </a:solidFill>
                    <a:latin typeface="Calibri" charset="0"/>
                    <a:ea typeface="Calibri" charset="0"/>
                    <a:cs typeface="Calibri" charset="0"/>
                  </a:rPr>
                  <a:t>Ingest</a:t>
                </a:r>
              </a:p>
            </p:txBody>
          </p:sp>
          <p:sp>
            <p:nvSpPr>
              <p:cNvPr id="173" name="Rectangle 172">
                <a:extLst>
                  <a:ext uri="{FF2B5EF4-FFF2-40B4-BE49-F238E27FC236}">
                    <a16:creationId xmlns:a16="http://schemas.microsoft.com/office/drawing/2014/main" id="{801213EB-2AC4-4D30-82CC-40C1855AA445}"/>
                  </a:ext>
                </a:extLst>
              </p:cNvPr>
              <p:cNvSpPr/>
              <p:nvPr/>
            </p:nvSpPr>
            <p:spPr>
              <a:xfrm rot="5400000">
                <a:off x="1580797" y="2299935"/>
                <a:ext cx="277003"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Replicate</a:t>
                </a:r>
              </a:p>
            </p:txBody>
          </p:sp>
          <p:sp>
            <p:nvSpPr>
              <p:cNvPr id="174" name="Rectangle 173">
                <a:extLst>
                  <a:ext uri="{FF2B5EF4-FFF2-40B4-BE49-F238E27FC236}">
                    <a16:creationId xmlns:a16="http://schemas.microsoft.com/office/drawing/2014/main" id="{11845968-0761-4D2F-986D-ED48A6B4B893}"/>
                  </a:ext>
                </a:extLst>
              </p:cNvPr>
              <p:cNvSpPr/>
              <p:nvPr/>
            </p:nvSpPr>
            <p:spPr>
              <a:xfrm rot="5400000">
                <a:off x="1598413" y="2611051"/>
                <a:ext cx="241775"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RDBMS connect</a:t>
                </a:r>
              </a:p>
            </p:txBody>
          </p:sp>
          <p:sp>
            <p:nvSpPr>
              <p:cNvPr id="175" name="Rectangle 174">
                <a:extLst>
                  <a:ext uri="{FF2B5EF4-FFF2-40B4-BE49-F238E27FC236}">
                    <a16:creationId xmlns:a16="http://schemas.microsoft.com/office/drawing/2014/main" id="{81FC33A4-9466-4709-A952-EE5635C22A08}"/>
                  </a:ext>
                </a:extLst>
              </p:cNvPr>
              <p:cNvSpPr/>
              <p:nvPr/>
            </p:nvSpPr>
            <p:spPr>
              <a:xfrm rot="5400000">
                <a:off x="1627830" y="1625403"/>
                <a:ext cx="182941"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Stream</a:t>
                </a:r>
              </a:p>
            </p:txBody>
          </p:sp>
          <p:sp>
            <p:nvSpPr>
              <p:cNvPr id="176" name="Rectangle 175">
                <a:extLst>
                  <a:ext uri="{FF2B5EF4-FFF2-40B4-BE49-F238E27FC236}">
                    <a16:creationId xmlns:a16="http://schemas.microsoft.com/office/drawing/2014/main" id="{6E058EEE-0DC5-4405-BAF8-3E9FC03E11EF}"/>
                  </a:ext>
                </a:extLst>
              </p:cNvPr>
              <p:cNvSpPr/>
              <p:nvPr/>
            </p:nvSpPr>
            <p:spPr>
              <a:xfrm rot="5400000">
                <a:off x="1614081" y="1866771"/>
                <a:ext cx="210435"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Messaging</a:t>
                </a:r>
              </a:p>
            </p:txBody>
          </p:sp>
          <p:sp>
            <p:nvSpPr>
              <p:cNvPr id="177" name="Rectangle 176">
                <a:extLst>
                  <a:ext uri="{FF2B5EF4-FFF2-40B4-BE49-F238E27FC236}">
                    <a16:creationId xmlns:a16="http://schemas.microsoft.com/office/drawing/2014/main" id="{8B9A1A20-1125-4A23-8744-A29800B12B0A}"/>
                  </a:ext>
                </a:extLst>
              </p:cNvPr>
              <p:cNvSpPr/>
              <p:nvPr/>
            </p:nvSpPr>
            <p:spPr>
              <a:xfrm rot="5400000">
                <a:off x="1618832" y="2903183"/>
                <a:ext cx="200936"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File-Based</a:t>
                </a:r>
              </a:p>
            </p:txBody>
          </p:sp>
          <p:sp>
            <p:nvSpPr>
              <p:cNvPr id="178" name="Rectangle 177">
                <a:extLst>
                  <a:ext uri="{FF2B5EF4-FFF2-40B4-BE49-F238E27FC236}">
                    <a16:creationId xmlns:a16="http://schemas.microsoft.com/office/drawing/2014/main" id="{148F2062-4BBE-4815-BC6E-2F3E1767167F}"/>
                  </a:ext>
                </a:extLst>
              </p:cNvPr>
              <p:cNvSpPr/>
              <p:nvPr/>
            </p:nvSpPr>
            <p:spPr>
              <a:xfrm rot="5400000">
                <a:off x="1655413" y="3138315"/>
                <a:ext cx="127775" cy="48261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Adapters</a:t>
                </a:r>
              </a:p>
            </p:txBody>
          </p:sp>
          <p:sp>
            <p:nvSpPr>
              <p:cNvPr id="179" name="TextBox 178">
                <a:extLst>
                  <a:ext uri="{FF2B5EF4-FFF2-40B4-BE49-F238E27FC236}">
                    <a16:creationId xmlns:a16="http://schemas.microsoft.com/office/drawing/2014/main" id="{71B7C8DC-DDA1-4FFC-A8AC-D0A6FA3A4F27}"/>
                  </a:ext>
                </a:extLst>
              </p:cNvPr>
              <p:cNvSpPr txBox="1"/>
              <p:nvPr/>
            </p:nvSpPr>
            <p:spPr>
              <a:xfrm>
                <a:off x="1386507" y="1582871"/>
                <a:ext cx="655111" cy="215788"/>
              </a:xfrm>
              <a:prstGeom prst="rect">
                <a:avLst/>
              </a:prstGeom>
              <a:noFill/>
              <a:effectLst/>
            </p:spPr>
            <p:txBody>
              <a:bodyPr wrap="square" rtlCol="0">
                <a:spAutoFit/>
              </a:bodyPr>
              <a:lstStyle/>
              <a:p>
                <a:pPr algn="ctr" defTabSz="685734" fontAlgn="base">
                  <a:spcBef>
                    <a:spcPct val="0"/>
                  </a:spcBef>
                  <a:spcAft>
                    <a:spcPct val="0"/>
                  </a:spcAft>
                  <a:defRPr/>
                </a:pPr>
                <a:r>
                  <a:rPr lang="en-US" sz="675" b="1">
                    <a:solidFill>
                      <a:prstClr val="black"/>
                    </a:solidFill>
                    <a:latin typeface="Calibri" charset="0"/>
                    <a:ea typeface="Calibri" charset="0"/>
                    <a:cs typeface="Calibri" charset="0"/>
                  </a:rPr>
                  <a:t>In motion</a:t>
                </a:r>
              </a:p>
            </p:txBody>
          </p:sp>
          <p:sp>
            <p:nvSpPr>
              <p:cNvPr id="180" name="TextBox 179">
                <a:extLst>
                  <a:ext uri="{FF2B5EF4-FFF2-40B4-BE49-F238E27FC236}">
                    <a16:creationId xmlns:a16="http://schemas.microsoft.com/office/drawing/2014/main" id="{B22D75BB-32A7-4E70-AF0F-2340A796608D}"/>
                  </a:ext>
                </a:extLst>
              </p:cNvPr>
              <p:cNvSpPr txBox="1"/>
              <p:nvPr/>
            </p:nvSpPr>
            <p:spPr>
              <a:xfrm>
                <a:off x="1440938" y="2230732"/>
                <a:ext cx="512711" cy="215788"/>
              </a:xfrm>
              <a:prstGeom prst="rect">
                <a:avLst/>
              </a:prstGeom>
              <a:noFill/>
              <a:effectLst/>
            </p:spPr>
            <p:txBody>
              <a:bodyPr wrap="square" rtlCol="0">
                <a:spAutoFit/>
              </a:bodyPr>
              <a:lstStyle/>
              <a:p>
                <a:pPr algn="ctr" defTabSz="685734" fontAlgn="base">
                  <a:spcBef>
                    <a:spcPct val="0"/>
                  </a:spcBef>
                  <a:spcAft>
                    <a:spcPct val="0"/>
                  </a:spcAft>
                  <a:defRPr/>
                </a:pPr>
                <a:r>
                  <a:rPr lang="en-US" sz="675" b="1">
                    <a:solidFill>
                      <a:prstClr val="black"/>
                    </a:solidFill>
                    <a:latin typeface="Calibri" charset="0"/>
                    <a:ea typeface="Calibri" charset="0"/>
                    <a:cs typeface="Calibri" charset="0"/>
                  </a:rPr>
                  <a:t>At rest</a:t>
                </a:r>
              </a:p>
            </p:txBody>
          </p:sp>
          <p:sp>
            <p:nvSpPr>
              <p:cNvPr id="181" name="Rectangle 180">
                <a:extLst>
                  <a:ext uri="{FF2B5EF4-FFF2-40B4-BE49-F238E27FC236}">
                    <a16:creationId xmlns:a16="http://schemas.microsoft.com/office/drawing/2014/main" id="{4A891CD4-5B2D-4F4F-9CC5-C185B9E1227D}"/>
                  </a:ext>
                </a:extLst>
              </p:cNvPr>
              <p:cNvSpPr/>
              <p:nvPr/>
            </p:nvSpPr>
            <p:spPr>
              <a:xfrm rot="5400000">
                <a:off x="4826121" y="768384"/>
                <a:ext cx="368483" cy="7312431"/>
              </a:xfrm>
              <a:prstGeom prst="rect">
                <a:avLst/>
              </a:prstGeom>
              <a:solidFill>
                <a:schemeClr val="bg1">
                  <a:alpha val="80000"/>
                </a:schemeClr>
              </a:solidFill>
              <a:ln w="6350" cap="flat" cmpd="sng" algn="ctr">
                <a:noFill/>
                <a:prstDash val="solid"/>
                <a:miter lim="800000"/>
              </a:ln>
              <a:effectLst/>
            </p:spPr>
            <p:txBody>
              <a:bodyPr vert="vert270" lIns="0" tIns="0" rtlCol="0" anchor="t" anchorCtr="0"/>
              <a:lstStyle/>
              <a:p>
                <a:pPr algn="ctr" defTabSz="617159">
                  <a:defRPr/>
                </a:pPr>
                <a:r>
                  <a:rPr lang="en-US" sz="825" b="1" kern="0">
                    <a:solidFill>
                      <a:prstClr val="black">
                        <a:lumMod val="75000"/>
                        <a:lumOff val="25000"/>
                      </a:prstClr>
                    </a:solidFill>
                    <a:latin typeface="Calibri" charset="0"/>
                    <a:ea typeface="Calibri" charset="0"/>
                    <a:cs typeface="Calibri" charset="0"/>
                  </a:rPr>
                  <a:t>Security</a:t>
                </a:r>
              </a:p>
            </p:txBody>
          </p:sp>
          <p:sp>
            <p:nvSpPr>
              <p:cNvPr id="182" name="Trapezoid 181">
                <a:extLst>
                  <a:ext uri="{FF2B5EF4-FFF2-40B4-BE49-F238E27FC236}">
                    <a16:creationId xmlns:a16="http://schemas.microsoft.com/office/drawing/2014/main" id="{5A5B0DB4-535C-4582-A538-C6958FF6C80C}"/>
                  </a:ext>
                </a:extLst>
              </p:cNvPr>
              <p:cNvSpPr/>
              <p:nvPr/>
            </p:nvSpPr>
            <p:spPr bwMode="auto">
              <a:xfrm rot="5400000">
                <a:off x="-493646" y="2459620"/>
                <a:ext cx="3293202" cy="237818"/>
              </a:xfrm>
              <a:prstGeom prst="trapezoid">
                <a:avLst/>
              </a:prstGeom>
              <a:gradFill>
                <a:gsLst>
                  <a:gs pos="0">
                    <a:srgbClr val="006BA6">
                      <a:lumMod val="75000"/>
                      <a:alpha val="39000"/>
                    </a:srgbClr>
                  </a:gs>
                  <a:gs pos="100000">
                    <a:srgbClr val="006BA6">
                      <a:lumMod val="20000"/>
                      <a:lumOff val="80000"/>
                      <a:alpha val="65000"/>
                    </a:srgbClr>
                  </a:gs>
                </a:gsLst>
                <a:lin ang="16200000" scaled="0"/>
              </a:gradFill>
              <a:ln w="19050" cap="flat" cmpd="sng" algn="ctr">
                <a:noFill/>
                <a:prstDash val="solid"/>
                <a:round/>
                <a:headEnd type="none" w="med" len="med"/>
                <a:tailEnd type="none" w="med" len="med"/>
              </a:ln>
              <a:effectLst/>
            </p:spPr>
            <p:txBody>
              <a:bodyPr vert="horz" wrap="square" lIns="68580" tIns="34291" rIns="68580" bIns="34291" numCol="1" rtlCol="0" anchor="t" anchorCtr="0" compatLnSpc="1">
                <a:prstTxWarp prst="textNoShape">
                  <a:avLst/>
                </a:prstTxWarp>
              </a:bodyPr>
              <a:lstStyle/>
              <a:p>
                <a:pPr defTabSz="685734">
                  <a:defRPr/>
                </a:pPr>
                <a:endParaRPr lang="en-US" sz="1200" kern="0">
                  <a:solidFill>
                    <a:prstClr val="black"/>
                  </a:solidFill>
                  <a:latin typeface="Calibri" charset="0"/>
                  <a:ea typeface="Calibri" charset="0"/>
                  <a:cs typeface="Calibri" charset="0"/>
                </a:endParaRPr>
              </a:p>
            </p:txBody>
          </p:sp>
          <p:sp>
            <p:nvSpPr>
              <p:cNvPr id="183" name="Rectangle 182">
                <a:extLst>
                  <a:ext uri="{FF2B5EF4-FFF2-40B4-BE49-F238E27FC236}">
                    <a16:creationId xmlns:a16="http://schemas.microsoft.com/office/drawing/2014/main" id="{E752CFDC-307F-4069-BD66-DEC76FDFFAB1}"/>
                  </a:ext>
                </a:extLst>
              </p:cNvPr>
              <p:cNvSpPr/>
              <p:nvPr/>
            </p:nvSpPr>
            <p:spPr>
              <a:xfrm rot="5400000">
                <a:off x="5023857" y="1918548"/>
                <a:ext cx="1941753" cy="645101"/>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p:spPr>
            <p:txBody>
              <a:bodyPr vert="vert270" tIns="0" rtlCol="0" anchor="t"/>
              <a:lstStyle/>
              <a:p>
                <a:pPr algn="ctr" defTabSz="617159">
                  <a:defRPr/>
                </a:pPr>
                <a:r>
                  <a:rPr lang="en-US" sz="751" b="1" kern="0">
                    <a:latin typeface="Calibri" charset="0"/>
                    <a:ea typeface="Calibri" charset="0"/>
                    <a:cs typeface="Calibri" charset="0"/>
                  </a:rPr>
                  <a:t>Business Intelligence</a:t>
                </a:r>
              </a:p>
            </p:txBody>
          </p:sp>
          <p:sp>
            <p:nvSpPr>
              <p:cNvPr id="184" name="Rectangle 183">
                <a:extLst>
                  <a:ext uri="{FF2B5EF4-FFF2-40B4-BE49-F238E27FC236}">
                    <a16:creationId xmlns:a16="http://schemas.microsoft.com/office/drawing/2014/main" id="{7AE331A0-DB5B-4967-8B83-80414A093498}"/>
                  </a:ext>
                </a:extLst>
              </p:cNvPr>
              <p:cNvSpPr/>
              <p:nvPr/>
            </p:nvSpPr>
            <p:spPr>
              <a:xfrm>
                <a:off x="2455606" y="1193777"/>
                <a:ext cx="819751" cy="2334647"/>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endParaRPr lang="en-US" sz="751" b="1" kern="0">
                  <a:solidFill>
                    <a:prstClr val="black"/>
                  </a:solidFill>
                  <a:latin typeface="Calibri" charset="0"/>
                  <a:ea typeface="Calibri" charset="0"/>
                  <a:cs typeface="Calibri" charset="0"/>
                </a:endParaRPr>
              </a:p>
            </p:txBody>
          </p:sp>
          <p:sp>
            <p:nvSpPr>
              <p:cNvPr id="185" name="Rectangle 184">
                <a:extLst>
                  <a:ext uri="{FF2B5EF4-FFF2-40B4-BE49-F238E27FC236}">
                    <a16:creationId xmlns:a16="http://schemas.microsoft.com/office/drawing/2014/main" id="{65B113EA-E04C-44AE-8296-F50C0F9B5E03}"/>
                  </a:ext>
                </a:extLst>
              </p:cNvPr>
              <p:cNvSpPr/>
              <p:nvPr/>
            </p:nvSpPr>
            <p:spPr>
              <a:xfrm rot="5400000">
                <a:off x="5907732" y="1447607"/>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Diagnostic/</a:t>
                </a:r>
              </a:p>
              <a:p>
                <a:pPr algn="ctr" defTabSz="617159">
                  <a:defRPr/>
                </a:pPr>
                <a:r>
                  <a:rPr lang="en-US" sz="600" kern="0">
                    <a:solidFill>
                      <a:prstClr val="black"/>
                    </a:solidFill>
                    <a:latin typeface="Calibri" charset="0"/>
                    <a:ea typeface="Calibri" charset="0"/>
                    <a:cs typeface="Calibri" charset="0"/>
                  </a:rPr>
                  <a:t>Descriptive</a:t>
                </a:r>
              </a:p>
            </p:txBody>
          </p:sp>
          <p:sp>
            <p:nvSpPr>
              <p:cNvPr id="186" name="Rectangle 185">
                <a:extLst>
                  <a:ext uri="{FF2B5EF4-FFF2-40B4-BE49-F238E27FC236}">
                    <a16:creationId xmlns:a16="http://schemas.microsoft.com/office/drawing/2014/main" id="{4824C2F5-E006-4C22-A7A9-8AB1346A9C09}"/>
                  </a:ext>
                </a:extLst>
              </p:cNvPr>
              <p:cNvSpPr/>
              <p:nvPr/>
            </p:nvSpPr>
            <p:spPr>
              <a:xfrm rot="5400000">
                <a:off x="5907304" y="1676660"/>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Reporting</a:t>
                </a:r>
              </a:p>
            </p:txBody>
          </p:sp>
          <p:sp>
            <p:nvSpPr>
              <p:cNvPr id="187" name="Rectangle 186">
                <a:extLst>
                  <a:ext uri="{FF2B5EF4-FFF2-40B4-BE49-F238E27FC236}">
                    <a16:creationId xmlns:a16="http://schemas.microsoft.com/office/drawing/2014/main" id="{332842CF-92D9-4C5A-83EE-695352EFC3DC}"/>
                  </a:ext>
                </a:extLst>
              </p:cNvPr>
              <p:cNvSpPr/>
              <p:nvPr/>
            </p:nvSpPr>
            <p:spPr>
              <a:xfrm rot="5400000">
                <a:off x="5906876" y="1912698"/>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Operational Analytics</a:t>
                </a:r>
              </a:p>
            </p:txBody>
          </p:sp>
          <p:sp>
            <p:nvSpPr>
              <p:cNvPr id="188" name="Rectangle 187">
                <a:extLst>
                  <a:ext uri="{FF2B5EF4-FFF2-40B4-BE49-F238E27FC236}">
                    <a16:creationId xmlns:a16="http://schemas.microsoft.com/office/drawing/2014/main" id="{A1045D11-D25C-4AA1-9B2A-53D6A0C4104C}"/>
                  </a:ext>
                </a:extLst>
              </p:cNvPr>
              <p:cNvSpPr/>
              <p:nvPr/>
            </p:nvSpPr>
            <p:spPr>
              <a:xfrm rot="5400000">
                <a:off x="5906448" y="2148736"/>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Real-Time Analytics</a:t>
                </a:r>
              </a:p>
            </p:txBody>
          </p:sp>
          <p:sp>
            <p:nvSpPr>
              <p:cNvPr id="189" name="Rectangle 188">
                <a:extLst>
                  <a:ext uri="{FF2B5EF4-FFF2-40B4-BE49-F238E27FC236}">
                    <a16:creationId xmlns:a16="http://schemas.microsoft.com/office/drawing/2014/main" id="{F393C199-FB2E-46DF-8F25-7AE44AAB6689}"/>
                  </a:ext>
                </a:extLst>
              </p:cNvPr>
              <p:cNvSpPr/>
              <p:nvPr/>
            </p:nvSpPr>
            <p:spPr>
              <a:xfrm rot="5400000">
                <a:off x="5814116" y="2476678"/>
                <a:ext cx="364277"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Online Analytical Processing</a:t>
                </a:r>
              </a:p>
            </p:txBody>
          </p:sp>
          <p:sp>
            <p:nvSpPr>
              <p:cNvPr id="190" name="Rectangle 189">
                <a:extLst>
                  <a:ext uri="{FF2B5EF4-FFF2-40B4-BE49-F238E27FC236}">
                    <a16:creationId xmlns:a16="http://schemas.microsoft.com/office/drawing/2014/main" id="{EA94F027-CA65-41C0-898D-F5DE3B993870}"/>
                  </a:ext>
                </a:extLst>
              </p:cNvPr>
              <p:cNvSpPr/>
              <p:nvPr/>
            </p:nvSpPr>
            <p:spPr>
              <a:xfrm rot="5400000">
                <a:off x="5756258" y="1919532"/>
                <a:ext cx="1943721" cy="645101"/>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p:spPr>
            <p:txBody>
              <a:bodyPr vert="vert270" tIns="0" rtlCol="0" anchor="t"/>
              <a:lstStyle/>
              <a:p>
                <a:pPr algn="ctr" defTabSz="617159">
                  <a:defRPr/>
                </a:pPr>
                <a:r>
                  <a:rPr lang="en-US" sz="751" b="1" kern="0">
                    <a:latin typeface="Calibri" charset="0"/>
                    <a:ea typeface="Calibri" charset="0"/>
                    <a:cs typeface="Calibri" charset="0"/>
                  </a:rPr>
                  <a:t>Advanced Analytics</a:t>
                </a:r>
              </a:p>
            </p:txBody>
          </p:sp>
          <p:sp>
            <p:nvSpPr>
              <p:cNvPr id="191" name="Rectangle 190">
                <a:extLst>
                  <a:ext uri="{FF2B5EF4-FFF2-40B4-BE49-F238E27FC236}">
                    <a16:creationId xmlns:a16="http://schemas.microsoft.com/office/drawing/2014/main" id="{C6C6DBF0-E6BA-4C44-BBD4-486B331E8A0A}"/>
                  </a:ext>
                </a:extLst>
              </p:cNvPr>
              <p:cNvSpPr/>
              <p:nvPr/>
            </p:nvSpPr>
            <p:spPr>
              <a:xfrm rot="5400000">
                <a:off x="6637462" y="1941222"/>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Statistical Modelling</a:t>
                </a:r>
              </a:p>
            </p:txBody>
          </p:sp>
          <p:sp>
            <p:nvSpPr>
              <p:cNvPr id="192" name="Rectangle 191">
                <a:extLst>
                  <a:ext uri="{FF2B5EF4-FFF2-40B4-BE49-F238E27FC236}">
                    <a16:creationId xmlns:a16="http://schemas.microsoft.com/office/drawing/2014/main" id="{C4C21669-E9D4-449F-8F90-92DA25686167}"/>
                  </a:ext>
                </a:extLst>
              </p:cNvPr>
              <p:cNvSpPr/>
              <p:nvPr/>
            </p:nvSpPr>
            <p:spPr>
              <a:xfrm rot="5400000">
                <a:off x="6574056" y="2252066"/>
                <a:ext cx="318728"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Natural Language Processing</a:t>
                </a:r>
              </a:p>
            </p:txBody>
          </p:sp>
          <p:sp>
            <p:nvSpPr>
              <p:cNvPr id="193" name="Rectangle 192">
                <a:extLst>
                  <a:ext uri="{FF2B5EF4-FFF2-40B4-BE49-F238E27FC236}">
                    <a16:creationId xmlns:a16="http://schemas.microsoft.com/office/drawing/2014/main" id="{78D68A3C-FCC8-48E8-842E-13346C7540DC}"/>
                  </a:ext>
                </a:extLst>
              </p:cNvPr>
              <p:cNvSpPr/>
              <p:nvPr/>
            </p:nvSpPr>
            <p:spPr>
              <a:xfrm rot="5400000">
                <a:off x="6637462" y="1446346"/>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Predictive &amp; Prescriptive</a:t>
                </a:r>
              </a:p>
            </p:txBody>
          </p:sp>
          <p:sp>
            <p:nvSpPr>
              <p:cNvPr id="194" name="Rectangle 193">
                <a:extLst>
                  <a:ext uri="{FF2B5EF4-FFF2-40B4-BE49-F238E27FC236}">
                    <a16:creationId xmlns:a16="http://schemas.microsoft.com/office/drawing/2014/main" id="{8490FF5B-2D97-44E0-91CF-4236C34AD3B6}"/>
                  </a:ext>
                </a:extLst>
              </p:cNvPr>
              <p:cNvSpPr/>
              <p:nvPr/>
            </p:nvSpPr>
            <p:spPr>
              <a:xfrm rot="5400000">
                <a:off x="6632158" y="2562909"/>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Cognitive</a:t>
                </a:r>
              </a:p>
            </p:txBody>
          </p:sp>
          <p:sp>
            <p:nvSpPr>
              <p:cNvPr id="195" name="Rectangle 194">
                <a:extLst>
                  <a:ext uri="{FF2B5EF4-FFF2-40B4-BE49-F238E27FC236}">
                    <a16:creationId xmlns:a16="http://schemas.microsoft.com/office/drawing/2014/main" id="{2F4EE4E6-CB89-42A8-B21A-CB848CAF55BF}"/>
                  </a:ext>
                </a:extLst>
              </p:cNvPr>
              <p:cNvSpPr/>
              <p:nvPr/>
            </p:nvSpPr>
            <p:spPr>
              <a:xfrm rot="5400000">
                <a:off x="6632158" y="1693785"/>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Data Discovery</a:t>
                </a:r>
              </a:p>
            </p:txBody>
          </p:sp>
          <p:sp>
            <p:nvSpPr>
              <p:cNvPr id="196" name="Rectangle 195">
                <a:extLst>
                  <a:ext uri="{FF2B5EF4-FFF2-40B4-BE49-F238E27FC236}">
                    <a16:creationId xmlns:a16="http://schemas.microsoft.com/office/drawing/2014/main" id="{2425D900-ECBE-4C23-95A1-9E918C4C74B4}"/>
                  </a:ext>
                </a:extLst>
              </p:cNvPr>
              <p:cNvSpPr/>
              <p:nvPr/>
            </p:nvSpPr>
            <p:spPr>
              <a:xfrm rot="5400000">
                <a:off x="6637462" y="2810346"/>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Machine Learning</a:t>
                </a:r>
              </a:p>
            </p:txBody>
          </p:sp>
          <p:sp>
            <p:nvSpPr>
              <p:cNvPr id="197" name="Rectangle 196">
                <a:extLst>
                  <a:ext uri="{FF2B5EF4-FFF2-40B4-BE49-F238E27FC236}">
                    <a16:creationId xmlns:a16="http://schemas.microsoft.com/office/drawing/2014/main" id="{DCA00647-003B-4261-BBAF-76C82B2A584B}"/>
                  </a:ext>
                </a:extLst>
              </p:cNvPr>
              <p:cNvSpPr/>
              <p:nvPr/>
            </p:nvSpPr>
            <p:spPr>
              <a:xfrm rot="5400000">
                <a:off x="5905592" y="2804621"/>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Ad-Hoc Analysis</a:t>
                </a:r>
              </a:p>
            </p:txBody>
          </p:sp>
          <p:sp>
            <p:nvSpPr>
              <p:cNvPr id="198" name="Rectangle 197">
                <a:extLst>
                  <a:ext uri="{FF2B5EF4-FFF2-40B4-BE49-F238E27FC236}">
                    <a16:creationId xmlns:a16="http://schemas.microsoft.com/office/drawing/2014/main" id="{9F310335-E291-4B0D-90A9-F9B098795F07}"/>
                  </a:ext>
                </a:extLst>
              </p:cNvPr>
              <p:cNvSpPr/>
              <p:nvPr/>
            </p:nvSpPr>
            <p:spPr>
              <a:xfrm rot="5400000">
                <a:off x="6248730" y="2678601"/>
                <a:ext cx="225388" cy="137848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Business Rules</a:t>
                </a:r>
              </a:p>
            </p:txBody>
          </p:sp>
          <p:pic>
            <p:nvPicPr>
              <p:cNvPr id="199" name="Picture 198">
                <a:extLst>
                  <a:ext uri="{FF2B5EF4-FFF2-40B4-BE49-F238E27FC236}">
                    <a16:creationId xmlns:a16="http://schemas.microsoft.com/office/drawing/2014/main" id="{AF229FA2-38A6-4E12-BA48-DD73AEF5EA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28435" y="3279367"/>
                <a:ext cx="172268" cy="172268"/>
              </a:xfrm>
              <a:prstGeom prst="rect">
                <a:avLst/>
              </a:prstGeom>
            </p:spPr>
          </p:pic>
          <p:sp>
            <p:nvSpPr>
              <p:cNvPr id="200" name="Rectangle 199">
                <a:extLst>
                  <a:ext uri="{FF2B5EF4-FFF2-40B4-BE49-F238E27FC236}">
                    <a16:creationId xmlns:a16="http://schemas.microsoft.com/office/drawing/2014/main" id="{B2BEC5BE-853E-408F-853D-0241E0124D0F}"/>
                  </a:ext>
                </a:extLst>
              </p:cNvPr>
              <p:cNvSpPr/>
              <p:nvPr/>
            </p:nvSpPr>
            <p:spPr>
              <a:xfrm rot="5400000">
                <a:off x="1773327" y="2018516"/>
                <a:ext cx="2185316" cy="664669"/>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Raw Zone</a:t>
                </a:r>
              </a:p>
            </p:txBody>
          </p:sp>
          <p:sp>
            <p:nvSpPr>
              <p:cNvPr id="201" name="Rectangle 200">
                <a:extLst>
                  <a:ext uri="{FF2B5EF4-FFF2-40B4-BE49-F238E27FC236}">
                    <a16:creationId xmlns:a16="http://schemas.microsoft.com/office/drawing/2014/main" id="{5E842074-DBF2-44F4-9FC2-7394F1C4F5FC}"/>
                  </a:ext>
                </a:extLst>
              </p:cNvPr>
              <p:cNvSpPr/>
              <p:nvPr/>
            </p:nvSpPr>
            <p:spPr>
              <a:xfrm rot="5400000">
                <a:off x="1655413" y="3138315"/>
                <a:ext cx="127775" cy="48261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Adapters</a:t>
                </a:r>
              </a:p>
            </p:txBody>
          </p:sp>
          <p:sp>
            <p:nvSpPr>
              <p:cNvPr id="202" name="Rectangle 201">
                <a:extLst>
                  <a:ext uri="{FF2B5EF4-FFF2-40B4-BE49-F238E27FC236}">
                    <a16:creationId xmlns:a16="http://schemas.microsoft.com/office/drawing/2014/main" id="{D55B3321-8517-4E2E-BF63-0A4D06A7F713}"/>
                  </a:ext>
                </a:extLst>
              </p:cNvPr>
              <p:cNvSpPr/>
              <p:nvPr/>
            </p:nvSpPr>
            <p:spPr>
              <a:xfrm rot="5400000">
                <a:off x="7425315" y="1275277"/>
                <a:ext cx="1064357" cy="1201501"/>
              </a:xfrm>
              <a:prstGeom prst="rect">
                <a:avLst/>
              </a:prstGeom>
              <a:solidFill>
                <a:sysClr val="window" lastClr="FFFFFF"/>
              </a:solidFill>
              <a:ln w="6350" cap="flat" cmpd="sng" algn="ctr">
                <a:noFill/>
                <a:prstDash val="solid"/>
              </a:ln>
              <a:effectLst/>
            </p:spPr>
            <p:txBody>
              <a:bodyPr vert="vert270" rtlCol="0" anchor="t" anchorCtr="0"/>
              <a:lstStyle/>
              <a:p>
                <a:pPr algn="ctr" defTabSz="685734">
                  <a:defRPr/>
                </a:pPr>
                <a:r>
                  <a:rPr lang="en-US" sz="751" b="1" kern="0">
                    <a:solidFill>
                      <a:prstClr val="black">
                        <a:lumMod val="75000"/>
                        <a:lumOff val="25000"/>
                      </a:prstClr>
                    </a:solidFill>
                    <a:latin typeface="Calibri" charset="0"/>
                    <a:ea typeface="Calibri" charset="0"/>
                    <a:cs typeface="Calibri" charset="0"/>
                  </a:rPr>
                  <a:t>Data Analytics as a Service</a:t>
                </a:r>
              </a:p>
            </p:txBody>
          </p:sp>
          <p:sp>
            <p:nvSpPr>
              <p:cNvPr id="203" name="Rectangle 202">
                <a:extLst>
                  <a:ext uri="{FF2B5EF4-FFF2-40B4-BE49-F238E27FC236}">
                    <a16:creationId xmlns:a16="http://schemas.microsoft.com/office/drawing/2014/main" id="{DD64E5CF-230B-48C3-A267-B238C6B74A05}"/>
                  </a:ext>
                </a:extLst>
              </p:cNvPr>
              <p:cNvSpPr/>
              <p:nvPr/>
            </p:nvSpPr>
            <p:spPr>
              <a:xfrm rot="5400000">
                <a:off x="7425668" y="2401712"/>
                <a:ext cx="1051920" cy="1201501"/>
              </a:xfrm>
              <a:prstGeom prst="rect">
                <a:avLst/>
              </a:prstGeom>
              <a:solidFill>
                <a:sysClr val="window" lastClr="FFFFFF"/>
              </a:solidFill>
              <a:ln w="6350" cap="flat" cmpd="sng" algn="ctr">
                <a:noFill/>
                <a:prstDash val="solid"/>
              </a:ln>
              <a:effectLst/>
            </p:spPr>
            <p:txBody>
              <a:bodyPr vert="vert270" rtlCol="0" anchor="t" anchorCtr="0"/>
              <a:lstStyle/>
              <a:p>
                <a:pPr algn="ctr" defTabSz="685734">
                  <a:defRPr/>
                </a:pPr>
                <a:r>
                  <a:rPr lang="en-US" sz="751" b="1" kern="0">
                    <a:solidFill>
                      <a:prstClr val="black">
                        <a:lumMod val="75000"/>
                        <a:lumOff val="25000"/>
                      </a:prstClr>
                    </a:solidFill>
                    <a:latin typeface="Calibri" charset="0"/>
                    <a:ea typeface="Calibri" charset="0"/>
                    <a:cs typeface="Calibri" charset="0"/>
                  </a:rPr>
                  <a:t>Analytic as a service APIs </a:t>
                </a:r>
              </a:p>
            </p:txBody>
          </p:sp>
          <p:sp>
            <p:nvSpPr>
              <p:cNvPr id="204" name="Rectangle 203">
                <a:extLst>
                  <a:ext uri="{FF2B5EF4-FFF2-40B4-BE49-F238E27FC236}">
                    <a16:creationId xmlns:a16="http://schemas.microsoft.com/office/drawing/2014/main" id="{31ED76BE-AAD3-40FB-91B2-8FF17B4041F8}"/>
                  </a:ext>
                </a:extLst>
              </p:cNvPr>
              <p:cNvSpPr/>
              <p:nvPr/>
            </p:nvSpPr>
            <p:spPr>
              <a:xfrm rot="5400000">
                <a:off x="7549475" y="2567207"/>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Text</a:t>
                </a:r>
              </a:p>
            </p:txBody>
          </p:sp>
          <p:sp>
            <p:nvSpPr>
              <p:cNvPr id="205" name="Rectangle 204">
                <a:extLst>
                  <a:ext uri="{FF2B5EF4-FFF2-40B4-BE49-F238E27FC236}">
                    <a16:creationId xmlns:a16="http://schemas.microsoft.com/office/drawing/2014/main" id="{9FA2AFCE-81A5-44C7-8607-92E9AA304D36}"/>
                  </a:ext>
                </a:extLst>
              </p:cNvPr>
              <p:cNvSpPr/>
              <p:nvPr/>
            </p:nvSpPr>
            <p:spPr>
              <a:xfrm rot="5400000">
                <a:off x="8123774" y="2567206"/>
                <a:ext cx="225383"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Vision</a:t>
                </a:r>
              </a:p>
            </p:txBody>
          </p:sp>
          <p:sp>
            <p:nvSpPr>
              <p:cNvPr id="206" name="Rectangle 205">
                <a:extLst>
                  <a:ext uri="{FF2B5EF4-FFF2-40B4-BE49-F238E27FC236}">
                    <a16:creationId xmlns:a16="http://schemas.microsoft.com/office/drawing/2014/main" id="{17E14F82-1027-4869-A2C1-86A1BB5D6F8B}"/>
                  </a:ext>
                </a:extLst>
              </p:cNvPr>
              <p:cNvSpPr/>
              <p:nvPr/>
            </p:nvSpPr>
            <p:spPr>
              <a:xfrm rot="5400000">
                <a:off x="8123775" y="2837271"/>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Emotion</a:t>
                </a:r>
              </a:p>
            </p:txBody>
          </p:sp>
          <p:sp>
            <p:nvSpPr>
              <p:cNvPr id="207" name="Rectangle 206">
                <a:extLst>
                  <a:ext uri="{FF2B5EF4-FFF2-40B4-BE49-F238E27FC236}">
                    <a16:creationId xmlns:a16="http://schemas.microsoft.com/office/drawing/2014/main" id="{385B772E-F981-437C-9A97-4D46BAB67D96}"/>
                  </a:ext>
                </a:extLst>
              </p:cNvPr>
              <p:cNvSpPr/>
              <p:nvPr/>
            </p:nvSpPr>
            <p:spPr>
              <a:xfrm rot="5400000">
                <a:off x="7549477" y="2833798"/>
                <a:ext cx="225383"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40" kern="0">
                    <a:solidFill>
                      <a:prstClr val="black"/>
                    </a:solidFill>
                    <a:latin typeface="Calibri" charset="0"/>
                    <a:ea typeface="Calibri" charset="0"/>
                    <a:cs typeface="Calibri" charset="0"/>
                  </a:rPr>
                  <a:t>Recommend</a:t>
                </a:r>
              </a:p>
            </p:txBody>
          </p:sp>
          <p:sp>
            <p:nvSpPr>
              <p:cNvPr id="208" name="Rectangle 207">
                <a:extLst>
                  <a:ext uri="{FF2B5EF4-FFF2-40B4-BE49-F238E27FC236}">
                    <a16:creationId xmlns:a16="http://schemas.microsoft.com/office/drawing/2014/main" id="{C966C14D-9F58-4FE7-8DA2-FD9CAF1C5893}"/>
                  </a:ext>
                </a:extLst>
              </p:cNvPr>
              <p:cNvSpPr/>
              <p:nvPr/>
            </p:nvSpPr>
            <p:spPr>
              <a:xfrm rot="5400000">
                <a:off x="7549475" y="3100390"/>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Bot</a:t>
                </a:r>
              </a:p>
            </p:txBody>
          </p:sp>
          <p:sp>
            <p:nvSpPr>
              <p:cNvPr id="209" name="Rectangle 208">
                <a:extLst>
                  <a:ext uri="{FF2B5EF4-FFF2-40B4-BE49-F238E27FC236}">
                    <a16:creationId xmlns:a16="http://schemas.microsoft.com/office/drawing/2014/main" id="{EBA3B698-014F-4AC0-864B-0C1250BCF409}"/>
                  </a:ext>
                </a:extLst>
              </p:cNvPr>
              <p:cNvSpPr/>
              <p:nvPr/>
            </p:nvSpPr>
            <p:spPr>
              <a:xfrm rot="5400000">
                <a:off x="8123773" y="3094369"/>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Speech</a:t>
                </a:r>
              </a:p>
            </p:txBody>
          </p:sp>
          <p:sp>
            <p:nvSpPr>
              <p:cNvPr id="210" name="Rectangle 209">
                <a:extLst>
                  <a:ext uri="{FF2B5EF4-FFF2-40B4-BE49-F238E27FC236}">
                    <a16:creationId xmlns:a16="http://schemas.microsoft.com/office/drawing/2014/main" id="{F0354419-4A1D-44AB-8238-7EFB25907994}"/>
                  </a:ext>
                </a:extLst>
              </p:cNvPr>
              <p:cNvSpPr/>
              <p:nvPr/>
            </p:nvSpPr>
            <p:spPr>
              <a:xfrm>
                <a:off x="3424202" y="993575"/>
                <a:ext cx="2042759"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Data Stores</a:t>
                </a:r>
              </a:p>
            </p:txBody>
          </p:sp>
          <p:sp>
            <p:nvSpPr>
              <p:cNvPr id="211" name="Rectangle 210">
                <a:extLst>
                  <a:ext uri="{FF2B5EF4-FFF2-40B4-BE49-F238E27FC236}">
                    <a16:creationId xmlns:a16="http://schemas.microsoft.com/office/drawing/2014/main" id="{FC679FA9-C6D8-4658-A504-61383822C5B5}"/>
                  </a:ext>
                </a:extLst>
              </p:cNvPr>
              <p:cNvSpPr/>
              <p:nvPr/>
            </p:nvSpPr>
            <p:spPr>
              <a:xfrm>
                <a:off x="797102" y="933810"/>
                <a:ext cx="215636" cy="3294021"/>
              </a:xfrm>
              <a:prstGeom prst="rect">
                <a:avLst/>
              </a:prstGeom>
              <a:solidFill>
                <a:schemeClr val="bg1">
                  <a:lumMod val="50000"/>
                </a:scheme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INTELLIGENCE </a:t>
                </a:r>
              </a:p>
            </p:txBody>
          </p:sp>
          <p:sp>
            <p:nvSpPr>
              <p:cNvPr id="212" name="Rectangle 211">
                <a:extLst>
                  <a:ext uri="{FF2B5EF4-FFF2-40B4-BE49-F238E27FC236}">
                    <a16:creationId xmlns:a16="http://schemas.microsoft.com/office/drawing/2014/main" id="{DCEE6F60-BAAF-4075-B498-3AF79F0B4A86}"/>
                  </a:ext>
                </a:extLst>
              </p:cNvPr>
              <p:cNvSpPr/>
              <p:nvPr/>
            </p:nvSpPr>
            <p:spPr>
              <a:xfrm>
                <a:off x="335302" y="933810"/>
                <a:ext cx="216863" cy="3294021"/>
              </a:xfrm>
              <a:prstGeom prst="rect">
                <a:avLst/>
              </a:prstGeom>
              <a:solidFill>
                <a:sysClr val="window" lastClr="FFFFFF">
                  <a:lumMod val="75000"/>
                </a:sys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ENGAGEMENT</a:t>
                </a:r>
              </a:p>
            </p:txBody>
          </p:sp>
          <p:sp>
            <p:nvSpPr>
              <p:cNvPr id="213" name="Rectangle 212">
                <a:extLst>
                  <a:ext uri="{FF2B5EF4-FFF2-40B4-BE49-F238E27FC236}">
                    <a16:creationId xmlns:a16="http://schemas.microsoft.com/office/drawing/2014/main" id="{0E762243-7714-422E-96AF-C78A32EF0E22}"/>
                  </a:ext>
                </a:extLst>
              </p:cNvPr>
              <p:cNvSpPr/>
              <p:nvPr/>
            </p:nvSpPr>
            <p:spPr>
              <a:xfrm>
                <a:off x="566815" y="933810"/>
                <a:ext cx="215636" cy="3294021"/>
              </a:xfrm>
              <a:prstGeom prst="rect">
                <a:avLst/>
              </a:prstGeom>
              <a:solidFill>
                <a:sysClr val="window" lastClr="FFFFFF">
                  <a:lumMod val="65000"/>
                </a:sys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RECORD</a:t>
                </a:r>
              </a:p>
            </p:txBody>
          </p:sp>
          <p:grpSp>
            <p:nvGrpSpPr>
              <p:cNvPr id="214" name="Group 213">
                <a:extLst>
                  <a:ext uri="{FF2B5EF4-FFF2-40B4-BE49-F238E27FC236}">
                    <a16:creationId xmlns:a16="http://schemas.microsoft.com/office/drawing/2014/main" id="{C25E6B03-2D55-4482-B0F3-00D60F8067DE}"/>
                  </a:ext>
                </a:extLst>
              </p:cNvPr>
              <p:cNvGrpSpPr/>
              <p:nvPr/>
            </p:nvGrpSpPr>
            <p:grpSpPr>
              <a:xfrm>
                <a:off x="261587" y="4058742"/>
                <a:ext cx="814824" cy="772483"/>
                <a:chOff x="375314" y="4085065"/>
                <a:chExt cx="678358" cy="645685"/>
              </a:xfrm>
            </p:grpSpPr>
            <p:sp>
              <p:nvSpPr>
                <p:cNvPr id="289" name="Oval 288">
                  <a:extLst>
                    <a:ext uri="{FF2B5EF4-FFF2-40B4-BE49-F238E27FC236}">
                      <a16:creationId xmlns:a16="http://schemas.microsoft.com/office/drawing/2014/main" id="{D072DBF7-F071-485F-8678-F6871810412E}"/>
                    </a:ext>
                  </a:extLst>
                </p:cNvPr>
                <p:cNvSpPr/>
                <p:nvPr/>
              </p:nvSpPr>
              <p:spPr>
                <a:xfrm>
                  <a:off x="390227" y="4085065"/>
                  <a:ext cx="637560" cy="645685"/>
                </a:xfrm>
                <a:prstGeom prst="ellipse">
                  <a:avLst/>
                </a:prstGeom>
                <a:solidFill>
                  <a:srgbClr val="959595">
                    <a:lumMod val="40000"/>
                    <a:lumOff val="60000"/>
                  </a:srgbClr>
                </a:solidFill>
                <a:ln w="9525" cap="flat" cmpd="sng" algn="ctr">
                  <a:solidFill>
                    <a:sysClr val="windowText" lastClr="000000"/>
                  </a:solidFill>
                  <a:prstDash val="dash"/>
                </a:ln>
                <a:effectLst>
                  <a:outerShdw blurRad="40000" dist="20000" dir="5400000" rotWithShape="0">
                    <a:srgbClr val="000000">
                      <a:alpha val="38000"/>
                    </a:srgbClr>
                  </a:outerShdw>
                </a:effectLst>
              </p:spPr>
              <p:txBody>
                <a:bodyPr rtlCol="0" anchor="ctr"/>
                <a:lstStyle/>
                <a:p>
                  <a:pPr algn="ctr" defTabSz="685734">
                    <a:defRPr/>
                  </a:pPr>
                  <a:endParaRPr lang="en-US" sz="1200" kern="0">
                    <a:solidFill>
                      <a:prstClr val="white"/>
                    </a:solidFill>
                    <a:latin typeface="Calibri" charset="0"/>
                    <a:ea typeface="Calibri" charset="0"/>
                    <a:cs typeface="Calibri" charset="0"/>
                  </a:endParaRPr>
                </a:p>
              </p:txBody>
            </p:sp>
            <p:sp>
              <p:nvSpPr>
                <p:cNvPr id="290" name="TextBox 289">
                  <a:extLst>
                    <a:ext uri="{FF2B5EF4-FFF2-40B4-BE49-F238E27FC236}">
                      <a16:creationId xmlns:a16="http://schemas.microsoft.com/office/drawing/2014/main" id="{2D0C6A4F-4EE7-4DEB-9911-6A8F9274E70D}"/>
                    </a:ext>
                  </a:extLst>
                </p:cNvPr>
                <p:cNvSpPr txBox="1"/>
                <p:nvPr/>
              </p:nvSpPr>
              <p:spPr>
                <a:xfrm>
                  <a:off x="375314" y="4255507"/>
                  <a:ext cx="678358" cy="318296"/>
                </a:xfrm>
                <a:prstGeom prst="rect">
                  <a:avLst/>
                </a:prstGeom>
                <a:noFill/>
              </p:spPr>
              <p:txBody>
                <a:bodyPr wrap="square" rtlCol="0">
                  <a:spAutoFit/>
                </a:bodyPr>
                <a:lstStyle/>
                <a:p>
                  <a:pPr algn="ctr" defTabSz="685734" fontAlgn="base">
                    <a:spcBef>
                      <a:spcPct val="0"/>
                    </a:spcBef>
                    <a:spcAft>
                      <a:spcPct val="0"/>
                    </a:spcAft>
                    <a:defRPr/>
                  </a:pPr>
                  <a:r>
                    <a:rPr lang="en-US" sz="825" b="1">
                      <a:solidFill>
                        <a:prstClr val="black">
                          <a:lumMod val="75000"/>
                          <a:lumOff val="25000"/>
                        </a:prstClr>
                      </a:solidFill>
                      <a:latin typeface="Calibri" charset="0"/>
                      <a:ea typeface="Calibri" charset="0"/>
                      <a:cs typeface="Calibri" charset="0"/>
                    </a:rPr>
                    <a:t>External </a:t>
                  </a:r>
                </a:p>
                <a:p>
                  <a:pPr algn="ctr" defTabSz="685734" fontAlgn="base">
                    <a:spcBef>
                      <a:spcPct val="0"/>
                    </a:spcBef>
                    <a:spcAft>
                      <a:spcPct val="0"/>
                    </a:spcAft>
                    <a:defRPr/>
                  </a:pPr>
                  <a:r>
                    <a:rPr lang="en-US" sz="825" b="1">
                      <a:solidFill>
                        <a:prstClr val="black">
                          <a:lumMod val="75000"/>
                          <a:lumOff val="25000"/>
                        </a:prstClr>
                      </a:solidFill>
                      <a:latin typeface="Calibri" charset="0"/>
                      <a:ea typeface="Calibri" charset="0"/>
                      <a:cs typeface="Calibri" charset="0"/>
                    </a:rPr>
                    <a:t>Data</a:t>
                  </a:r>
                </a:p>
              </p:txBody>
            </p:sp>
          </p:grpSp>
          <p:sp>
            <p:nvSpPr>
              <p:cNvPr id="215" name="Rectangle 214">
                <a:extLst>
                  <a:ext uri="{FF2B5EF4-FFF2-40B4-BE49-F238E27FC236}">
                    <a16:creationId xmlns:a16="http://schemas.microsoft.com/office/drawing/2014/main" id="{757B5926-CF9E-40D4-A4C2-56CF924436D3}"/>
                  </a:ext>
                </a:extLst>
              </p:cNvPr>
              <p:cNvSpPr/>
              <p:nvPr/>
            </p:nvSpPr>
            <p:spPr>
              <a:xfrm rot="5400000">
                <a:off x="7594659" y="1404533"/>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defTabSz="617159">
                  <a:defRPr/>
                </a:pPr>
                <a:r>
                  <a:rPr lang="en-US" sz="675" kern="0">
                    <a:solidFill>
                      <a:prstClr val="black"/>
                    </a:solidFill>
                    <a:latin typeface="Calibri" charset="0"/>
                    <a:ea typeface="Calibri" charset="0"/>
                    <a:cs typeface="Calibri" charset="0"/>
                  </a:rPr>
                  <a:t>Visualization</a:t>
                </a:r>
              </a:p>
            </p:txBody>
          </p:sp>
          <p:sp>
            <p:nvSpPr>
              <p:cNvPr id="216" name="Rectangle 215">
                <a:extLst>
                  <a:ext uri="{FF2B5EF4-FFF2-40B4-BE49-F238E27FC236}">
                    <a16:creationId xmlns:a16="http://schemas.microsoft.com/office/drawing/2014/main" id="{D6AA7EBF-DFC3-439C-9F5D-16499DD7C17C}"/>
                  </a:ext>
                </a:extLst>
              </p:cNvPr>
              <p:cNvSpPr/>
              <p:nvPr/>
            </p:nvSpPr>
            <p:spPr>
              <a:xfrm rot="5400000">
                <a:off x="8143144" y="1728616"/>
                <a:ext cx="210423" cy="462870"/>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Self-service</a:t>
                </a:r>
              </a:p>
            </p:txBody>
          </p:sp>
          <p:sp>
            <p:nvSpPr>
              <p:cNvPr id="217" name="Rectangle 216">
                <a:extLst>
                  <a:ext uri="{FF2B5EF4-FFF2-40B4-BE49-F238E27FC236}">
                    <a16:creationId xmlns:a16="http://schemas.microsoft.com/office/drawing/2014/main" id="{D02203B8-E6A8-46A1-8D2A-4C890679EB4A}"/>
                  </a:ext>
                </a:extLst>
              </p:cNvPr>
              <p:cNvSpPr/>
              <p:nvPr/>
            </p:nvSpPr>
            <p:spPr>
              <a:xfrm rot="5400000">
                <a:off x="8156912" y="1456607"/>
                <a:ext cx="197640" cy="466755"/>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Portals</a:t>
                </a:r>
              </a:p>
            </p:txBody>
          </p:sp>
          <p:sp>
            <p:nvSpPr>
              <p:cNvPr id="218" name="Rectangle 217">
                <a:extLst>
                  <a:ext uri="{FF2B5EF4-FFF2-40B4-BE49-F238E27FC236}">
                    <a16:creationId xmlns:a16="http://schemas.microsoft.com/office/drawing/2014/main" id="{D752A649-0D8D-4AF7-B448-188825196EA5}"/>
                  </a:ext>
                </a:extLst>
              </p:cNvPr>
              <p:cNvSpPr/>
              <p:nvPr/>
            </p:nvSpPr>
            <p:spPr>
              <a:xfrm rot="5400000">
                <a:off x="7594657" y="1815797"/>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Dashboards</a:t>
                </a:r>
              </a:p>
            </p:txBody>
          </p:sp>
          <p:sp>
            <p:nvSpPr>
              <p:cNvPr id="219" name="Rectangle 218">
                <a:extLst>
                  <a:ext uri="{FF2B5EF4-FFF2-40B4-BE49-F238E27FC236}">
                    <a16:creationId xmlns:a16="http://schemas.microsoft.com/office/drawing/2014/main" id="{F2B66308-D466-4DD5-834F-35E6422DA281}"/>
                  </a:ext>
                </a:extLst>
              </p:cNvPr>
              <p:cNvSpPr/>
              <p:nvPr/>
            </p:nvSpPr>
            <p:spPr>
              <a:xfrm rot="5400000">
                <a:off x="7604451" y="2032441"/>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Alerts</a:t>
                </a:r>
              </a:p>
            </p:txBody>
          </p:sp>
          <p:sp>
            <p:nvSpPr>
              <p:cNvPr id="220" name="Rectangle 219">
                <a:extLst>
                  <a:ext uri="{FF2B5EF4-FFF2-40B4-BE49-F238E27FC236}">
                    <a16:creationId xmlns:a16="http://schemas.microsoft.com/office/drawing/2014/main" id="{EA467532-3459-4BEE-BBEF-BAA6B26C553A}"/>
                  </a:ext>
                </a:extLst>
              </p:cNvPr>
              <p:cNvSpPr/>
              <p:nvPr/>
            </p:nvSpPr>
            <p:spPr>
              <a:xfrm>
                <a:off x="1351920" y="3674016"/>
                <a:ext cx="7314659" cy="516567"/>
              </a:xfrm>
              <a:prstGeom prst="rect">
                <a:avLst/>
              </a:prstGeom>
              <a:solidFill>
                <a:sysClr val="window" lastClr="FFFFFF">
                  <a:alpha val="80000"/>
                </a:sysClr>
              </a:solidFill>
              <a:ln w="6350" cap="flat" cmpd="sng" algn="ctr">
                <a:noFill/>
                <a:prstDash val="solid"/>
                <a:miter lim="800000"/>
              </a:ln>
              <a:effectLst/>
            </p:spPr>
            <p:txBody>
              <a:bodyPr rtlCol="0" anchor="t" anchorCtr="0"/>
              <a:lstStyle/>
              <a:p>
                <a:pPr algn="ctr" defTabSz="685734">
                  <a:defRPr/>
                </a:pPr>
                <a:r>
                  <a:rPr lang="en-US" sz="825" b="1" kern="0">
                    <a:solidFill>
                      <a:prstClr val="black">
                        <a:lumMod val="75000"/>
                        <a:lumOff val="25000"/>
                      </a:prstClr>
                    </a:solidFill>
                    <a:latin typeface="Calibri" charset="0"/>
                    <a:ea typeface="Calibri" charset="0"/>
                    <a:cs typeface="Calibri" charset="0"/>
                  </a:rPr>
                  <a:t>Data Management</a:t>
                </a:r>
              </a:p>
            </p:txBody>
          </p:sp>
          <p:sp>
            <p:nvSpPr>
              <p:cNvPr id="221" name="Rectangle 220">
                <a:extLst>
                  <a:ext uri="{FF2B5EF4-FFF2-40B4-BE49-F238E27FC236}">
                    <a16:creationId xmlns:a16="http://schemas.microsoft.com/office/drawing/2014/main" id="{578C36EE-C09D-4041-A6A0-2C578DECFDEA}"/>
                  </a:ext>
                </a:extLst>
              </p:cNvPr>
              <p:cNvSpPr/>
              <p:nvPr/>
            </p:nvSpPr>
            <p:spPr>
              <a:xfrm>
                <a:off x="1358269" y="3674016"/>
                <a:ext cx="7314659" cy="516567"/>
              </a:xfrm>
              <a:prstGeom prst="rect">
                <a:avLst/>
              </a:prstGeom>
              <a:solidFill>
                <a:sysClr val="window" lastClr="FFFFFF">
                  <a:alpha val="80000"/>
                </a:sysClr>
              </a:solidFill>
              <a:ln w="6350" cap="flat" cmpd="sng" algn="ctr">
                <a:noFill/>
                <a:prstDash val="solid"/>
                <a:miter lim="800000"/>
              </a:ln>
              <a:effectLst/>
            </p:spPr>
            <p:txBody>
              <a:bodyPr rtlCol="0" anchor="t" anchorCtr="0"/>
              <a:lstStyle/>
              <a:p>
                <a:pPr algn="ctr" defTabSz="685734">
                  <a:defRPr/>
                </a:pPr>
                <a:r>
                  <a:rPr lang="en-US" sz="825" b="1" kern="0">
                    <a:solidFill>
                      <a:prstClr val="black">
                        <a:lumMod val="75000"/>
                        <a:lumOff val="25000"/>
                      </a:prstClr>
                    </a:solidFill>
                    <a:latin typeface="Calibri" charset="0"/>
                    <a:ea typeface="Calibri" charset="0"/>
                    <a:cs typeface="Calibri" charset="0"/>
                  </a:rPr>
                  <a:t>Data Management</a:t>
                </a:r>
              </a:p>
            </p:txBody>
          </p:sp>
          <p:sp>
            <p:nvSpPr>
              <p:cNvPr id="222" name="TextBox 221">
                <a:extLst>
                  <a:ext uri="{FF2B5EF4-FFF2-40B4-BE49-F238E27FC236}">
                    <a16:creationId xmlns:a16="http://schemas.microsoft.com/office/drawing/2014/main" id="{7D519FFF-0C06-417C-A526-B47B9B0D442B}"/>
                  </a:ext>
                </a:extLst>
              </p:cNvPr>
              <p:cNvSpPr txBox="1"/>
              <p:nvPr/>
            </p:nvSpPr>
            <p:spPr>
              <a:xfrm>
                <a:off x="1732964" y="3875003"/>
                <a:ext cx="681131"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Metadata</a:t>
                </a:r>
              </a:p>
            </p:txBody>
          </p:sp>
          <p:sp>
            <p:nvSpPr>
              <p:cNvPr id="223" name="TextBox 222">
                <a:extLst>
                  <a:ext uri="{FF2B5EF4-FFF2-40B4-BE49-F238E27FC236}">
                    <a16:creationId xmlns:a16="http://schemas.microsoft.com/office/drawing/2014/main" id="{DC52C14B-7AA3-4FBD-A8E9-074C32140CA0}"/>
                  </a:ext>
                </a:extLst>
              </p:cNvPr>
              <p:cNvSpPr txBox="1"/>
              <p:nvPr/>
            </p:nvSpPr>
            <p:spPr>
              <a:xfrm>
                <a:off x="3451312" y="3875003"/>
                <a:ext cx="560633"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Lineage</a:t>
                </a:r>
              </a:p>
            </p:txBody>
          </p:sp>
          <p:sp>
            <p:nvSpPr>
              <p:cNvPr id="224" name="TextBox 223">
                <a:extLst>
                  <a:ext uri="{FF2B5EF4-FFF2-40B4-BE49-F238E27FC236}">
                    <a16:creationId xmlns:a16="http://schemas.microsoft.com/office/drawing/2014/main" id="{A6F9FED7-C96E-4EE3-9E36-A0DF7BAE383D}"/>
                  </a:ext>
                </a:extLst>
              </p:cNvPr>
              <p:cNvSpPr txBox="1"/>
              <p:nvPr/>
            </p:nvSpPr>
            <p:spPr>
              <a:xfrm>
                <a:off x="4249177" y="3875003"/>
                <a:ext cx="1010064"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p>
                <a:pPr algn="ctr" defTabSz="685734">
                  <a:defRPr/>
                </a:pPr>
                <a:r>
                  <a:rPr lang="en-US" sz="751" kern="0">
                    <a:latin typeface="Calibri" charset="0"/>
                    <a:ea typeface="Calibri" charset="0"/>
                    <a:cs typeface="Calibri" charset="0"/>
                  </a:rPr>
                  <a:t>Data Governance</a:t>
                </a:r>
              </a:p>
            </p:txBody>
          </p:sp>
          <p:sp>
            <p:nvSpPr>
              <p:cNvPr id="225" name="TextBox 224">
                <a:extLst>
                  <a:ext uri="{FF2B5EF4-FFF2-40B4-BE49-F238E27FC236}">
                    <a16:creationId xmlns:a16="http://schemas.microsoft.com/office/drawing/2014/main" id="{101F8A82-AAD3-49F7-9780-43B6E07B0140}"/>
                  </a:ext>
                </a:extLst>
              </p:cNvPr>
              <p:cNvSpPr txBox="1"/>
              <p:nvPr/>
            </p:nvSpPr>
            <p:spPr>
              <a:xfrm>
                <a:off x="5496478" y="3875004"/>
                <a:ext cx="1143343"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Data Quality</a:t>
                </a:r>
              </a:p>
            </p:txBody>
          </p:sp>
          <p:sp>
            <p:nvSpPr>
              <p:cNvPr id="226" name="TextBox 225">
                <a:extLst>
                  <a:ext uri="{FF2B5EF4-FFF2-40B4-BE49-F238E27FC236}">
                    <a16:creationId xmlns:a16="http://schemas.microsoft.com/office/drawing/2014/main" id="{ADF58DA9-858B-422C-A019-3F4ECC0BFB5D}"/>
                  </a:ext>
                </a:extLst>
              </p:cNvPr>
              <p:cNvSpPr txBox="1"/>
              <p:nvPr/>
            </p:nvSpPr>
            <p:spPr>
              <a:xfrm>
                <a:off x="6877052" y="3875004"/>
                <a:ext cx="1626869"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Master Data Management</a:t>
                </a:r>
              </a:p>
            </p:txBody>
          </p:sp>
          <p:sp>
            <p:nvSpPr>
              <p:cNvPr id="227" name="TextBox 226">
                <a:extLst>
                  <a:ext uri="{FF2B5EF4-FFF2-40B4-BE49-F238E27FC236}">
                    <a16:creationId xmlns:a16="http://schemas.microsoft.com/office/drawing/2014/main" id="{EEE2BE50-ED6A-46E6-A063-245A0E77A2D8}"/>
                  </a:ext>
                </a:extLst>
              </p:cNvPr>
              <p:cNvSpPr txBox="1"/>
              <p:nvPr/>
            </p:nvSpPr>
            <p:spPr>
              <a:xfrm>
                <a:off x="2651329" y="3865988"/>
                <a:ext cx="562749"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square" rtlCol="0" anchor="ctr">
                <a:spAutoFit/>
              </a:bodyPr>
              <a:lstStyle/>
              <a:p>
                <a:pPr algn="ctr" defTabSz="685734">
                  <a:defRPr/>
                </a:pPr>
                <a:r>
                  <a:rPr lang="en-US" sz="751" kern="0">
                    <a:solidFill>
                      <a:prstClr val="black"/>
                    </a:solidFill>
                    <a:latin typeface="Calibri" charset="0"/>
                    <a:ea typeface="Calibri" charset="0"/>
                    <a:cs typeface="Calibri" charset="0"/>
                  </a:rPr>
                  <a:t>Tagging</a:t>
                </a:r>
              </a:p>
            </p:txBody>
          </p:sp>
          <p:sp>
            <p:nvSpPr>
              <p:cNvPr id="228" name="Rectangle 227">
                <a:extLst>
                  <a:ext uri="{FF2B5EF4-FFF2-40B4-BE49-F238E27FC236}">
                    <a16:creationId xmlns:a16="http://schemas.microsoft.com/office/drawing/2014/main" id="{7935D140-78D1-4300-B144-84D16335C5AD}"/>
                  </a:ext>
                </a:extLst>
              </p:cNvPr>
              <p:cNvSpPr/>
              <p:nvPr/>
            </p:nvSpPr>
            <p:spPr>
              <a:xfrm rot="5400000">
                <a:off x="4826121" y="761891"/>
                <a:ext cx="368483" cy="7312431"/>
              </a:xfrm>
              <a:prstGeom prst="rect">
                <a:avLst/>
              </a:prstGeom>
              <a:solidFill>
                <a:sysClr val="window" lastClr="FFFFFF">
                  <a:alpha val="80000"/>
                </a:sysClr>
              </a:solidFill>
              <a:ln w="6350" cap="flat" cmpd="sng" algn="ctr">
                <a:noFill/>
                <a:prstDash val="solid"/>
                <a:miter lim="800000"/>
              </a:ln>
              <a:effectLst/>
            </p:spPr>
            <p:txBody>
              <a:bodyPr vert="vert270" lIns="0" tIns="0" rtlCol="0" anchor="t" anchorCtr="0"/>
              <a:lstStyle/>
              <a:p>
                <a:pPr algn="ctr" defTabSz="617159">
                  <a:defRPr/>
                </a:pPr>
                <a:r>
                  <a:rPr lang="en-US" sz="825" b="1" kern="0">
                    <a:solidFill>
                      <a:prstClr val="black">
                        <a:lumMod val="75000"/>
                        <a:lumOff val="25000"/>
                      </a:prstClr>
                    </a:solidFill>
                    <a:latin typeface="Calibri" charset="0"/>
                    <a:ea typeface="Calibri" charset="0"/>
                    <a:cs typeface="Calibri" charset="0"/>
                  </a:rPr>
                  <a:t>Security</a:t>
                </a:r>
              </a:p>
            </p:txBody>
          </p:sp>
          <p:sp>
            <p:nvSpPr>
              <p:cNvPr id="229" name="TextBox 228">
                <a:extLst>
                  <a:ext uri="{FF2B5EF4-FFF2-40B4-BE49-F238E27FC236}">
                    <a16:creationId xmlns:a16="http://schemas.microsoft.com/office/drawing/2014/main" id="{AF580163-0024-4E7F-89B0-E7DEE376BDA8}"/>
                  </a:ext>
                </a:extLst>
              </p:cNvPr>
              <p:cNvSpPr txBox="1"/>
              <p:nvPr/>
            </p:nvSpPr>
            <p:spPr>
              <a:xfrm>
                <a:off x="5336298" y="4309824"/>
                <a:ext cx="702495"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Authorization</a:t>
                </a:r>
              </a:p>
            </p:txBody>
          </p:sp>
          <p:sp>
            <p:nvSpPr>
              <p:cNvPr id="230" name="Rectangle 229">
                <a:extLst>
                  <a:ext uri="{FF2B5EF4-FFF2-40B4-BE49-F238E27FC236}">
                    <a16:creationId xmlns:a16="http://schemas.microsoft.com/office/drawing/2014/main" id="{6C24471C-24A1-4CAF-AD09-CDB2AA33A847}"/>
                  </a:ext>
                </a:extLst>
              </p:cNvPr>
              <p:cNvSpPr/>
              <p:nvPr/>
            </p:nvSpPr>
            <p:spPr>
              <a:xfrm>
                <a:off x="3508868" y="1198263"/>
                <a:ext cx="1869803" cy="2339399"/>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endParaRPr lang="en-US" sz="751" b="1" kern="0">
                  <a:solidFill>
                    <a:prstClr val="black"/>
                  </a:solidFill>
                  <a:latin typeface="Calibri" charset="0"/>
                  <a:ea typeface="Calibri" charset="0"/>
                  <a:cs typeface="Calibri" charset="0"/>
                </a:endParaRPr>
              </a:p>
            </p:txBody>
          </p:sp>
          <p:sp>
            <p:nvSpPr>
              <p:cNvPr id="231" name="TextBox 230">
                <a:extLst>
                  <a:ext uri="{FF2B5EF4-FFF2-40B4-BE49-F238E27FC236}">
                    <a16:creationId xmlns:a16="http://schemas.microsoft.com/office/drawing/2014/main" id="{0824AFFE-B5C8-41C6-87F4-61609AE02190}"/>
                  </a:ext>
                </a:extLst>
              </p:cNvPr>
              <p:cNvSpPr txBox="1"/>
              <p:nvPr/>
            </p:nvSpPr>
            <p:spPr>
              <a:xfrm>
                <a:off x="3945674" y="4309824"/>
                <a:ext cx="74910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Authentication</a:t>
                </a:r>
              </a:p>
            </p:txBody>
          </p:sp>
          <p:sp>
            <p:nvSpPr>
              <p:cNvPr id="232" name="TextBox 231">
                <a:extLst>
                  <a:ext uri="{FF2B5EF4-FFF2-40B4-BE49-F238E27FC236}">
                    <a16:creationId xmlns:a16="http://schemas.microsoft.com/office/drawing/2014/main" id="{D4E59B0D-8336-4EBB-9B74-EE936818B0C2}"/>
                  </a:ext>
                </a:extLst>
              </p:cNvPr>
              <p:cNvSpPr txBox="1"/>
              <p:nvPr/>
            </p:nvSpPr>
            <p:spPr>
              <a:xfrm>
                <a:off x="2716867" y="4309824"/>
                <a:ext cx="58909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Key Mgmt.</a:t>
                </a:r>
              </a:p>
            </p:txBody>
          </p:sp>
          <p:sp>
            <p:nvSpPr>
              <p:cNvPr id="233" name="Rectangle 232">
                <a:extLst>
                  <a:ext uri="{FF2B5EF4-FFF2-40B4-BE49-F238E27FC236}">
                    <a16:creationId xmlns:a16="http://schemas.microsoft.com/office/drawing/2014/main" id="{CE6AEA53-E3C9-4E9A-B81F-B54A6B9C1EBE}"/>
                  </a:ext>
                </a:extLst>
              </p:cNvPr>
              <p:cNvSpPr/>
              <p:nvPr/>
            </p:nvSpPr>
            <p:spPr>
              <a:xfrm rot="5400000">
                <a:off x="3907105" y="1914182"/>
                <a:ext cx="493952" cy="1178739"/>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Enriched </a:t>
                </a:r>
              </a:p>
              <a:p>
                <a:pPr algn="ctr" defTabSz="617159">
                  <a:defRPr/>
                </a:pPr>
                <a:r>
                  <a:rPr lang="en-US" sz="751" b="1" kern="0">
                    <a:solidFill>
                      <a:prstClr val="black">
                        <a:lumMod val="75000"/>
                        <a:lumOff val="25000"/>
                      </a:prstClr>
                    </a:solidFill>
                    <a:latin typeface="Calibri" charset="0"/>
                    <a:ea typeface="Calibri" charset="0"/>
                    <a:cs typeface="Calibri" charset="0"/>
                  </a:rPr>
                  <a:t>Zone</a:t>
                </a:r>
              </a:p>
            </p:txBody>
          </p:sp>
          <p:sp>
            <p:nvSpPr>
              <p:cNvPr id="234" name="Rectangle 233">
                <a:extLst>
                  <a:ext uri="{FF2B5EF4-FFF2-40B4-BE49-F238E27FC236}">
                    <a16:creationId xmlns:a16="http://schemas.microsoft.com/office/drawing/2014/main" id="{CA353F90-C586-44D6-976C-AF9DB56F7B4C}"/>
                  </a:ext>
                </a:extLst>
              </p:cNvPr>
              <p:cNvSpPr/>
              <p:nvPr/>
            </p:nvSpPr>
            <p:spPr>
              <a:xfrm rot="5400000">
                <a:off x="4281094" y="2426477"/>
                <a:ext cx="324479" cy="1783643"/>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Archival Zone</a:t>
                </a:r>
              </a:p>
            </p:txBody>
          </p:sp>
          <p:sp>
            <p:nvSpPr>
              <p:cNvPr id="235" name="Rectangle 234">
                <a:extLst>
                  <a:ext uri="{FF2B5EF4-FFF2-40B4-BE49-F238E27FC236}">
                    <a16:creationId xmlns:a16="http://schemas.microsoft.com/office/drawing/2014/main" id="{25584151-679B-4A87-9576-BE530792865B}"/>
                  </a:ext>
                </a:extLst>
              </p:cNvPr>
              <p:cNvSpPr/>
              <p:nvPr/>
            </p:nvSpPr>
            <p:spPr>
              <a:xfrm rot="5400000">
                <a:off x="3677761" y="1149487"/>
                <a:ext cx="950761" cy="1176857"/>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Refined</a:t>
                </a:r>
              </a:p>
              <a:p>
                <a:pPr algn="ctr" defTabSz="617159">
                  <a:defRPr/>
                </a:pPr>
                <a:r>
                  <a:rPr lang="en-US" sz="751" b="1" kern="0">
                    <a:solidFill>
                      <a:prstClr val="black">
                        <a:lumMod val="75000"/>
                        <a:lumOff val="25000"/>
                      </a:prstClr>
                    </a:solidFill>
                    <a:latin typeface="Calibri" charset="0"/>
                    <a:ea typeface="Calibri" charset="0"/>
                    <a:cs typeface="Calibri" charset="0"/>
                  </a:rPr>
                  <a:t>Zone</a:t>
                </a:r>
              </a:p>
            </p:txBody>
          </p:sp>
          <p:sp>
            <p:nvSpPr>
              <p:cNvPr id="236" name="Rectangle 235">
                <a:extLst>
                  <a:ext uri="{FF2B5EF4-FFF2-40B4-BE49-F238E27FC236}">
                    <a16:creationId xmlns:a16="http://schemas.microsoft.com/office/drawing/2014/main" id="{B0DA9C78-BF9D-4C17-B935-92D60DD1DD4D}"/>
                  </a:ext>
                </a:extLst>
              </p:cNvPr>
              <p:cNvSpPr/>
              <p:nvPr/>
            </p:nvSpPr>
            <p:spPr>
              <a:xfrm rot="5400000">
                <a:off x="4484373" y="1899748"/>
                <a:ext cx="1156411" cy="545151"/>
              </a:xfrm>
              <a:prstGeom prst="rect">
                <a:avLst/>
              </a:prstGeom>
              <a:solidFill>
                <a:schemeClr val="bg1"/>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srgbClr val="000000"/>
                    </a:solidFill>
                    <a:latin typeface="Calibri" charset="0"/>
                    <a:ea typeface="Calibri" charset="0"/>
                    <a:cs typeface="Calibri" charset="0"/>
                  </a:rPr>
                  <a:t>Tenant  </a:t>
                </a:r>
              </a:p>
              <a:p>
                <a:pPr algn="ctr" defTabSz="617159">
                  <a:defRPr/>
                </a:pPr>
                <a:r>
                  <a:rPr lang="en-US" sz="751" b="1" kern="0">
                    <a:solidFill>
                      <a:srgbClr val="000000"/>
                    </a:solidFill>
                    <a:latin typeface="Calibri" charset="0"/>
                    <a:ea typeface="Calibri" charset="0"/>
                    <a:cs typeface="Calibri" charset="0"/>
                  </a:rPr>
                  <a:t>Zone</a:t>
                </a:r>
              </a:p>
            </p:txBody>
          </p:sp>
          <p:sp>
            <p:nvSpPr>
              <p:cNvPr id="237" name="Rectangle 236">
                <a:extLst>
                  <a:ext uri="{FF2B5EF4-FFF2-40B4-BE49-F238E27FC236}">
                    <a16:creationId xmlns:a16="http://schemas.microsoft.com/office/drawing/2014/main" id="{9BEA56A2-AE6F-4DC3-A5D5-1A1C0B657489}"/>
                  </a:ext>
                </a:extLst>
              </p:cNvPr>
              <p:cNvSpPr/>
              <p:nvPr/>
            </p:nvSpPr>
            <p:spPr>
              <a:xfrm rot="5400000">
                <a:off x="4913080" y="1141149"/>
                <a:ext cx="299001" cy="545151"/>
              </a:xfrm>
              <a:prstGeom prst="rect">
                <a:avLst/>
              </a:prstGeom>
              <a:solidFill>
                <a:schemeClr val="bg1"/>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srgbClr val="000000"/>
                    </a:solidFill>
                    <a:latin typeface="Calibri" charset="0"/>
                    <a:ea typeface="Calibri" charset="0"/>
                    <a:cs typeface="Calibri" charset="0"/>
                  </a:rPr>
                  <a:t>User  </a:t>
                </a:r>
              </a:p>
              <a:p>
                <a:pPr algn="ctr" defTabSz="617159">
                  <a:defRPr/>
                </a:pPr>
                <a:r>
                  <a:rPr lang="en-US" sz="751" b="1" kern="0">
                    <a:solidFill>
                      <a:srgbClr val="000000"/>
                    </a:solidFill>
                    <a:latin typeface="Calibri" charset="0"/>
                    <a:ea typeface="Calibri" charset="0"/>
                    <a:cs typeface="Calibri" charset="0"/>
                  </a:rPr>
                  <a:t>Zone</a:t>
                </a:r>
              </a:p>
            </p:txBody>
          </p:sp>
          <p:sp>
            <p:nvSpPr>
              <p:cNvPr id="238" name="TextBox 237">
                <a:extLst>
                  <a:ext uri="{FF2B5EF4-FFF2-40B4-BE49-F238E27FC236}">
                    <a16:creationId xmlns:a16="http://schemas.microsoft.com/office/drawing/2014/main" id="{9E9B6B04-1A88-4E40-A67E-B251175D9363}"/>
                  </a:ext>
                </a:extLst>
              </p:cNvPr>
              <p:cNvSpPr txBox="1"/>
              <p:nvPr/>
            </p:nvSpPr>
            <p:spPr>
              <a:xfrm>
                <a:off x="6677769" y="4309824"/>
                <a:ext cx="58909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Encryption</a:t>
                </a:r>
              </a:p>
            </p:txBody>
          </p:sp>
          <p:grpSp>
            <p:nvGrpSpPr>
              <p:cNvPr id="239" name="Group 238">
                <a:extLst>
                  <a:ext uri="{FF2B5EF4-FFF2-40B4-BE49-F238E27FC236}">
                    <a16:creationId xmlns:a16="http://schemas.microsoft.com/office/drawing/2014/main" id="{0E84F4AF-CD7B-4BF8-9EAB-8C143CFB5D2F}"/>
                  </a:ext>
                </a:extLst>
              </p:cNvPr>
              <p:cNvGrpSpPr/>
              <p:nvPr/>
            </p:nvGrpSpPr>
            <p:grpSpPr>
              <a:xfrm>
                <a:off x="1984511" y="1239244"/>
                <a:ext cx="470781" cy="2233702"/>
                <a:chOff x="1984511" y="1239245"/>
                <a:chExt cx="470781" cy="2233702"/>
              </a:xfrm>
            </p:grpSpPr>
            <p:cxnSp>
              <p:nvCxnSpPr>
                <p:cNvPr id="278" name="Straight Connector 277">
                  <a:extLst>
                    <a:ext uri="{FF2B5EF4-FFF2-40B4-BE49-F238E27FC236}">
                      <a16:creationId xmlns:a16="http://schemas.microsoft.com/office/drawing/2014/main" id="{DBA5A80C-1352-40E8-B85A-E1B59FF731F4}"/>
                    </a:ext>
                  </a:extLst>
                </p:cNvPr>
                <p:cNvCxnSpPr>
                  <a:cxnSpLocks/>
                </p:cNvCxnSpPr>
                <p:nvPr/>
              </p:nvCxnSpPr>
              <p:spPr bwMode="auto">
                <a:xfrm>
                  <a:off x="2207599" y="3266018"/>
                  <a:ext cx="315" cy="206929"/>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79" name="Straight Connector 278">
                  <a:extLst>
                    <a:ext uri="{FF2B5EF4-FFF2-40B4-BE49-F238E27FC236}">
                      <a16:creationId xmlns:a16="http://schemas.microsoft.com/office/drawing/2014/main" id="{3F1230B9-BBF2-4C96-B362-A1C21B2EBD0F}"/>
                    </a:ext>
                  </a:extLst>
                </p:cNvPr>
                <p:cNvCxnSpPr>
                  <a:cxnSpLocks/>
                </p:cNvCxnSpPr>
                <p:nvPr/>
              </p:nvCxnSpPr>
              <p:spPr bwMode="auto">
                <a:xfrm>
                  <a:off x="2220038" y="1239245"/>
                  <a:ext cx="0" cy="630132"/>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0" name="Straight Connector 279">
                  <a:extLst>
                    <a:ext uri="{FF2B5EF4-FFF2-40B4-BE49-F238E27FC236}">
                      <a16:creationId xmlns:a16="http://schemas.microsoft.com/office/drawing/2014/main" id="{3E9C37AA-6F2D-42C0-9069-8BCD5EE90269}"/>
                    </a:ext>
                  </a:extLst>
                </p:cNvPr>
                <p:cNvCxnSpPr>
                  <a:cxnSpLocks/>
                </p:cNvCxnSpPr>
                <p:nvPr/>
              </p:nvCxnSpPr>
              <p:spPr bwMode="auto">
                <a:xfrm>
                  <a:off x="2206727" y="2533885"/>
                  <a:ext cx="0" cy="177963"/>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1" name="Straight Connector 280">
                  <a:extLst>
                    <a:ext uri="{FF2B5EF4-FFF2-40B4-BE49-F238E27FC236}">
                      <a16:creationId xmlns:a16="http://schemas.microsoft.com/office/drawing/2014/main" id="{7C0BC07A-424C-456E-BBE6-5A0C33F37CE8}"/>
                    </a:ext>
                  </a:extLst>
                </p:cNvPr>
                <p:cNvCxnSpPr>
                  <a:cxnSpLocks/>
                </p:cNvCxnSpPr>
                <p:nvPr/>
              </p:nvCxnSpPr>
              <p:spPr bwMode="auto">
                <a:xfrm>
                  <a:off x="2219723" y="2052691"/>
                  <a:ext cx="0" cy="177963"/>
                </a:xfrm>
                <a:prstGeom prst="line">
                  <a:avLst/>
                </a:prstGeom>
                <a:solidFill>
                  <a:srgbClr val="006BA6"/>
                </a:solidFill>
                <a:ln w="15875" cap="flat" cmpd="sng" algn="ctr">
                  <a:solidFill>
                    <a:sysClr val="windowText" lastClr="000000"/>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pic>
              <p:nvPicPr>
                <p:cNvPr id="282" name="Picture 281">
                  <a:extLst>
                    <a:ext uri="{FF2B5EF4-FFF2-40B4-BE49-F238E27FC236}">
                      <a16:creationId xmlns:a16="http://schemas.microsoft.com/office/drawing/2014/main" id="{ABADB76B-E05C-4CB3-A279-97EA2068F01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05396" y="1808201"/>
                  <a:ext cx="205418" cy="207233"/>
                </a:xfrm>
                <a:prstGeom prst="rect">
                  <a:avLst/>
                </a:prstGeom>
                <a:ln>
                  <a:solidFill>
                    <a:sysClr val="window" lastClr="FFFFFF">
                      <a:lumMod val="65000"/>
                    </a:sysClr>
                  </a:solidFill>
                </a:ln>
              </p:spPr>
            </p:pic>
            <p:pic>
              <p:nvPicPr>
                <p:cNvPr id="283" name="Picture 282">
                  <a:extLst>
                    <a:ext uri="{FF2B5EF4-FFF2-40B4-BE49-F238E27FC236}">
                      <a16:creationId xmlns:a16="http://schemas.microsoft.com/office/drawing/2014/main" id="{85D3FADB-409F-4E55-9FF1-A33C7CC32CC2}"/>
                    </a:ext>
                  </a:extLst>
                </p:cNvPr>
                <p:cNvPicPr>
                  <a:picLocks noChangeAspect="1"/>
                </p:cNvPicPr>
                <p:nvPr/>
              </p:nvPicPr>
              <p:blipFill>
                <a:blip r:embed="rId7"/>
                <a:stretch>
                  <a:fillRect/>
                </a:stretch>
              </p:blipFill>
              <p:spPr>
                <a:xfrm>
                  <a:off x="2066823" y="1530004"/>
                  <a:ext cx="295266" cy="181702"/>
                </a:xfrm>
                <a:prstGeom prst="rect">
                  <a:avLst/>
                </a:prstGeom>
              </p:spPr>
            </p:pic>
            <p:cxnSp>
              <p:nvCxnSpPr>
                <p:cNvPr id="284" name="Straight Connector 283">
                  <a:extLst>
                    <a:ext uri="{FF2B5EF4-FFF2-40B4-BE49-F238E27FC236}">
                      <a16:creationId xmlns:a16="http://schemas.microsoft.com/office/drawing/2014/main" id="{3873075B-2CA2-4C91-8071-FEEAB2F84F49}"/>
                    </a:ext>
                  </a:extLst>
                </p:cNvPr>
                <p:cNvCxnSpPr>
                  <a:cxnSpLocks/>
                </p:cNvCxnSpPr>
                <p:nvPr/>
              </p:nvCxnSpPr>
              <p:spPr bwMode="auto">
                <a:xfrm>
                  <a:off x="2206727" y="2787885"/>
                  <a:ext cx="0" cy="457071"/>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5" name="Straight Connector 284">
                  <a:extLst>
                    <a:ext uri="{FF2B5EF4-FFF2-40B4-BE49-F238E27FC236}">
                      <a16:creationId xmlns:a16="http://schemas.microsoft.com/office/drawing/2014/main" id="{6B6EC6C2-B626-4179-901C-FE25C9705577}"/>
                    </a:ext>
                  </a:extLst>
                </p:cNvPr>
                <p:cNvCxnSpPr>
                  <a:cxnSpLocks/>
                </p:cNvCxnSpPr>
                <p:nvPr/>
              </p:nvCxnSpPr>
              <p:spPr bwMode="auto">
                <a:xfrm>
                  <a:off x="2213077" y="2216385"/>
                  <a:ext cx="0" cy="177963"/>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pic>
              <p:nvPicPr>
                <p:cNvPr id="286" name="Picture 10" descr="https://azure.microsoft.com/svghandler/expressroute/?width=600&amp;height=315">
                  <a:extLst>
                    <a:ext uri="{FF2B5EF4-FFF2-40B4-BE49-F238E27FC236}">
                      <a16:creationId xmlns:a16="http://schemas.microsoft.com/office/drawing/2014/main" id="{8780677F-633C-481F-91B8-6ED6CAC8055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flipH="1">
                  <a:off x="2023924" y="2364575"/>
                  <a:ext cx="368363" cy="174493"/>
                </a:xfrm>
                <a:prstGeom prst="rect">
                  <a:avLst/>
                </a:prstGeom>
                <a:solidFill>
                  <a:srgbClr val="FFFFFF"/>
                </a:solidFill>
              </p:spPr>
            </p:pic>
            <p:sp>
              <p:nvSpPr>
                <p:cNvPr id="287" name="Rectangle 286">
                  <a:extLst>
                    <a:ext uri="{FF2B5EF4-FFF2-40B4-BE49-F238E27FC236}">
                      <a16:creationId xmlns:a16="http://schemas.microsoft.com/office/drawing/2014/main" id="{57493954-4C22-4EC6-8BCD-B4B6E52C0ABA}"/>
                    </a:ext>
                  </a:extLst>
                </p:cNvPr>
                <p:cNvSpPr/>
                <p:nvPr/>
              </p:nvSpPr>
              <p:spPr>
                <a:xfrm>
                  <a:off x="1984511" y="2610021"/>
                  <a:ext cx="470781" cy="304642"/>
                </a:xfrm>
                <a:prstGeom prst="rect">
                  <a:avLst/>
                </a:prstGeom>
              </p:spPr>
              <p:txBody>
                <a:bodyPr wrap="square">
                  <a:spAutoFit/>
                </a:bodyPr>
                <a:lstStyle/>
                <a:p>
                  <a:pPr algn="ctr" defTabSz="514326" fontAlgn="base">
                    <a:spcBef>
                      <a:spcPct val="0"/>
                    </a:spcBef>
                    <a:spcAft>
                      <a:spcPct val="0"/>
                    </a:spcAft>
                    <a:defRPr/>
                  </a:pPr>
                  <a:r>
                    <a:rPr lang="en-US" sz="600" b="1">
                      <a:solidFill>
                        <a:prstClr val="black">
                          <a:lumMod val="95000"/>
                          <a:lumOff val="5000"/>
                        </a:prstClr>
                      </a:solidFill>
                      <a:latin typeface="Calibri" charset="0"/>
                      <a:ea typeface="Calibri" charset="0"/>
                      <a:cs typeface="Calibri" charset="0"/>
                    </a:rPr>
                    <a:t>Express Routes</a:t>
                  </a:r>
                </a:p>
              </p:txBody>
            </p:sp>
            <p:pic>
              <p:nvPicPr>
                <p:cNvPr id="288" name="Picture 6" descr="Image result for kafka">
                  <a:extLst>
                    <a:ext uri="{FF2B5EF4-FFF2-40B4-BE49-F238E27FC236}">
                      <a16:creationId xmlns:a16="http://schemas.microsoft.com/office/drawing/2014/main" id="{06304E92-1440-4A8E-AF13-9317517A3CD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101460" y="2086388"/>
                  <a:ext cx="213290" cy="207233"/>
                </a:xfrm>
                <a:prstGeom prst="rect">
                  <a:avLst/>
                </a:prstGeom>
                <a:noFill/>
                <a:ln>
                  <a:solidFill>
                    <a:sysClr val="window" lastClr="FFFFFF">
                      <a:lumMod val="65000"/>
                    </a:sysClr>
                  </a:solidFill>
                </a:ln>
                <a:extLst>
                  <a:ext uri="{909E8E84-426E-40DD-AFC4-6F175D3DCCD1}">
                    <a14:hiddenFill xmlns:a14="http://schemas.microsoft.com/office/drawing/2010/main">
                      <a:solidFill>
                        <a:srgbClr val="FFFFFF"/>
                      </a:solidFill>
                    </a14:hiddenFill>
                  </a:ext>
                </a:extLst>
              </p:spPr>
            </p:pic>
          </p:grpSp>
          <p:pic>
            <p:nvPicPr>
              <p:cNvPr id="240" name="Picture 239">
                <a:extLst>
                  <a:ext uri="{FF2B5EF4-FFF2-40B4-BE49-F238E27FC236}">
                    <a16:creationId xmlns:a16="http://schemas.microsoft.com/office/drawing/2014/main" id="{3C4CC698-EC8C-46F2-B179-8B17AE4492E1}"/>
                  </a:ext>
                </a:extLst>
              </p:cNvPr>
              <p:cNvPicPr>
                <a:picLocks noChangeAspect="1"/>
              </p:cNvPicPr>
              <p:nvPr/>
            </p:nvPicPr>
            <p:blipFill>
              <a:blip r:embed="rId10"/>
              <a:stretch>
                <a:fillRect/>
              </a:stretch>
            </p:blipFill>
            <p:spPr>
              <a:xfrm>
                <a:off x="4592429" y="1423825"/>
                <a:ext cx="415567" cy="492813"/>
              </a:xfrm>
              <a:prstGeom prst="rect">
                <a:avLst/>
              </a:prstGeom>
            </p:spPr>
          </p:pic>
          <p:grpSp>
            <p:nvGrpSpPr>
              <p:cNvPr id="241" name="Group 240">
                <a:extLst>
                  <a:ext uri="{FF2B5EF4-FFF2-40B4-BE49-F238E27FC236}">
                    <a16:creationId xmlns:a16="http://schemas.microsoft.com/office/drawing/2014/main" id="{81278B3B-EC97-49B1-B418-E9C6286D7430}"/>
                  </a:ext>
                </a:extLst>
              </p:cNvPr>
              <p:cNvGrpSpPr/>
              <p:nvPr/>
            </p:nvGrpSpPr>
            <p:grpSpPr>
              <a:xfrm>
                <a:off x="2561442" y="2762439"/>
                <a:ext cx="2811962" cy="350818"/>
                <a:chOff x="2427524" y="2251438"/>
                <a:chExt cx="2885441" cy="350817"/>
              </a:xfrm>
            </p:grpSpPr>
            <p:grpSp>
              <p:nvGrpSpPr>
                <p:cNvPr id="273" name="Group 272">
                  <a:extLst>
                    <a:ext uri="{FF2B5EF4-FFF2-40B4-BE49-F238E27FC236}">
                      <a16:creationId xmlns:a16="http://schemas.microsoft.com/office/drawing/2014/main" id="{5553CF12-E0C3-4C55-B3A6-BA333E559130}"/>
                    </a:ext>
                  </a:extLst>
                </p:cNvPr>
                <p:cNvGrpSpPr/>
                <p:nvPr/>
              </p:nvGrpSpPr>
              <p:grpSpPr>
                <a:xfrm>
                  <a:off x="2427524" y="2264212"/>
                  <a:ext cx="2885441" cy="338043"/>
                  <a:chOff x="3333139" y="3927248"/>
                  <a:chExt cx="3777397" cy="450726"/>
                </a:xfrm>
              </p:grpSpPr>
              <p:sp>
                <p:nvSpPr>
                  <p:cNvPr id="276" name="TextBox 275">
                    <a:extLst>
                      <a:ext uri="{FF2B5EF4-FFF2-40B4-BE49-F238E27FC236}">
                        <a16:creationId xmlns:a16="http://schemas.microsoft.com/office/drawing/2014/main" id="{081B52B0-2311-4CE0-8532-81EAE187AE6E}"/>
                      </a:ext>
                    </a:extLst>
                  </p:cNvPr>
                  <p:cNvSpPr txBox="1"/>
                  <p:nvPr/>
                </p:nvSpPr>
                <p:spPr>
                  <a:xfrm>
                    <a:off x="3333139" y="4173076"/>
                    <a:ext cx="3763350" cy="204898"/>
                  </a:xfrm>
                  <a:prstGeom prst="rect">
                    <a:avLst/>
                  </a:prstGeom>
                  <a:solidFill>
                    <a:srgbClr val="52A496"/>
                  </a:solidFill>
                  <a:ln w="9525" cap="flat" cmpd="sng" algn="ctr">
                    <a:solidFill>
                      <a:sysClr val="window" lastClr="FFFFFF">
                        <a:lumMod val="85000"/>
                      </a:sysClr>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Azure Data Lake Storage</a:t>
                    </a:r>
                  </a:p>
                </p:txBody>
              </p:sp>
              <p:sp>
                <p:nvSpPr>
                  <p:cNvPr id="277" name="TextBox 276">
                    <a:extLst>
                      <a:ext uri="{FF2B5EF4-FFF2-40B4-BE49-F238E27FC236}">
                        <a16:creationId xmlns:a16="http://schemas.microsoft.com/office/drawing/2014/main" id="{2CC3301F-26B3-4A48-B8B8-1A8EDEB47CD5}"/>
                      </a:ext>
                    </a:extLst>
                  </p:cNvPr>
                  <p:cNvSpPr txBox="1"/>
                  <p:nvPr/>
                </p:nvSpPr>
                <p:spPr>
                  <a:xfrm>
                    <a:off x="3347186" y="3927248"/>
                    <a:ext cx="3763350" cy="206246"/>
                  </a:xfrm>
                  <a:prstGeom prst="rect">
                    <a:avLst/>
                  </a:prstGeom>
                  <a:solidFill>
                    <a:srgbClr val="0070C0"/>
                  </a:solidFill>
                  <a:ln w="9525" cap="flat" cmpd="sng" algn="ctr">
                    <a:solidFill>
                      <a:sysClr val="window" lastClr="FFFFFF">
                        <a:lumMod val="85000"/>
                      </a:sysClr>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HD Insight Hadoop</a:t>
                    </a:r>
                  </a:p>
                </p:txBody>
              </p:sp>
            </p:grpSp>
            <p:pic>
              <p:nvPicPr>
                <p:cNvPr id="274" name="Picture 273">
                  <a:extLst>
                    <a:ext uri="{FF2B5EF4-FFF2-40B4-BE49-F238E27FC236}">
                      <a16:creationId xmlns:a16="http://schemas.microsoft.com/office/drawing/2014/main" id="{10E7DA38-D6ED-4930-B4B3-DF9D7FA00098}"/>
                    </a:ext>
                  </a:extLst>
                </p:cNvPr>
                <p:cNvPicPr>
                  <a:picLocks noChangeAspect="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258086" y="2251438"/>
                  <a:ext cx="272250" cy="190485"/>
                </a:xfrm>
                <a:prstGeom prst="rect">
                  <a:avLst/>
                </a:prstGeom>
              </p:spPr>
            </p:pic>
            <p:pic>
              <p:nvPicPr>
                <p:cNvPr id="275" name="Picture 274">
                  <a:extLst>
                    <a:ext uri="{FF2B5EF4-FFF2-40B4-BE49-F238E27FC236}">
                      <a16:creationId xmlns:a16="http://schemas.microsoft.com/office/drawing/2014/main" id="{5896E131-A96D-4B31-BAD6-C9F03BFB859C}"/>
                    </a:ext>
                  </a:extLst>
                </p:cNvPr>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356777" y="2413126"/>
                  <a:ext cx="114001" cy="175571"/>
                </a:xfrm>
                <a:prstGeom prst="rect">
                  <a:avLst/>
                </a:prstGeom>
              </p:spPr>
            </p:pic>
          </p:grpSp>
          <p:pic>
            <p:nvPicPr>
              <p:cNvPr id="242" name="Picture 241">
                <a:extLst>
                  <a:ext uri="{FF2B5EF4-FFF2-40B4-BE49-F238E27FC236}">
                    <a16:creationId xmlns:a16="http://schemas.microsoft.com/office/drawing/2014/main" id="{FC0E3CB3-AEF7-4171-B1EB-42CE307EAA31}"/>
                  </a:ext>
                </a:extLst>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7389392" y="2796463"/>
                <a:ext cx="103381" cy="77535"/>
              </a:xfrm>
              <a:prstGeom prst="rect">
                <a:avLst/>
              </a:prstGeom>
            </p:spPr>
          </p:pic>
          <p:pic>
            <p:nvPicPr>
              <p:cNvPr id="243" name="Picture 242">
                <a:extLst>
                  <a:ext uri="{FF2B5EF4-FFF2-40B4-BE49-F238E27FC236}">
                    <a16:creationId xmlns:a16="http://schemas.microsoft.com/office/drawing/2014/main" id="{86EC86CF-3C6A-4AAE-8F28-758C8139BA5C}"/>
                  </a:ext>
                </a:extLst>
              </p:cNvPr>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7976278" y="2796463"/>
                <a:ext cx="125465" cy="87191"/>
              </a:xfrm>
              <a:prstGeom prst="rect">
                <a:avLst/>
              </a:prstGeom>
            </p:spPr>
          </p:pic>
          <p:pic>
            <p:nvPicPr>
              <p:cNvPr id="244" name="Picture 243">
                <a:extLst>
                  <a:ext uri="{FF2B5EF4-FFF2-40B4-BE49-F238E27FC236}">
                    <a16:creationId xmlns:a16="http://schemas.microsoft.com/office/drawing/2014/main" id="{CAFD266B-BDD9-4561-BCD3-ED513C4DB512}"/>
                  </a:ext>
                </a:extLst>
              </p:cNvPr>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7368820" y="3316100"/>
                <a:ext cx="178969" cy="94103"/>
              </a:xfrm>
              <a:prstGeom prst="rect">
                <a:avLst/>
              </a:prstGeom>
            </p:spPr>
          </p:pic>
          <p:pic>
            <p:nvPicPr>
              <p:cNvPr id="245" name="Picture 244">
                <a:extLst>
                  <a:ext uri="{FF2B5EF4-FFF2-40B4-BE49-F238E27FC236}">
                    <a16:creationId xmlns:a16="http://schemas.microsoft.com/office/drawing/2014/main" id="{26F46028-7CC1-4B69-800E-D8041BA1684D}"/>
                  </a:ext>
                </a:extLst>
              </p:cNvPr>
              <p:cNvPicPr>
                <a:picLocks noChangeAspect="1"/>
              </p:cNvPicPr>
              <p:nvPr/>
            </p:nvPicPr>
            <p:blipFill>
              <a:blip r:embed="rId16" cstate="print">
                <a:extLst>
                  <a:ext uri="{28A0092B-C50C-407E-A947-70E740481C1C}">
                    <a14:useLocalDpi xmlns:a14="http://schemas.microsoft.com/office/drawing/2010/main"/>
                  </a:ext>
                </a:extLst>
              </a:blip>
              <a:stretch>
                <a:fillRect/>
              </a:stretch>
            </p:blipFill>
            <p:spPr>
              <a:xfrm>
                <a:off x="7976277" y="3326066"/>
                <a:ext cx="105387" cy="93293"/>
              </a:xfrm>
              <a:prstGeom prst="rect">
                <a:avLst/>
              </a:prstGeom>
            </p:spPr>
          </p:pic>
          <p:pic>
            <p:nvPicPr>
              <p:cNvPr id="246" name="Picture 245">
                <a:extLst>
                  <a:ext uri="{FF2B5EF4-FFF2-40B4-BE49-F238E27FC236}">
                    <a16:creationId xmlns:a16="http://schemas.microsoft.com/office/drawing/2014/main" id="{4FC08503-D6A8-427C-8C7A-A7A789E8A309}"/>
                  </a:ext>
                </a:extLst>
              </p:cNvPr>
              <p:cNvPicPr>
                <a:picLocks noChangeAspect="1"/>
              </p:cNvPicPr>
              <p:nvPr/>
            </p:nvPicPr>
            <p:blipFill>
              <a:blip r:embed="rId17"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976277" y="3057959"/>
                <a:ext cx="98876" cy="94697"/>
              </a:xfrm>
              <a:prstGeom prst="rect">
                <a:avLst/>
              </a:prstGeom>
            </p:spPr>
          </p:pic>
          <p:pic>
            <p:nvPicPr>
              <p:cNvPr id="247" name="Picture 246">
                <a:extLst>
                  <a:ext uri="{FF2B5EF4-FFF2-40B4-BE49-F238E27FC236}">
                    <a16:creationId xmlns:a16="http://schemas.microsoft.com/office/drawing/2014/main" id="{E9926B18-CBDC-4C85-8B75-BE1D9E885A7E}"/>
                  </a:ext>
                </a:extLst>
              </p:cNvPr>
              <p:cNvPicPr>
                <a:picLocks noChangeAspect="1"/>
              </p:cNvPicPr>
              <p:nvPr/>
            </p:nvPicPr>
            <p:blipFill>
              <a:blip r:embed="rId18" cstate="print">
                <a:extLst>
                  <a:ext uri="{28A0092B-C50C-407E-A947-70E740481C1C}">
                    <a14:useLocalDpi xmlns:a14="http://schemas.microsoft.com/office/drawing/2010/main"/>
                  </a:ext>
                </a:extLst>
              </a:blip>
              <a:stretch>
                <a:fillRect/>
              </a:stretch>
            </p:blipFill>
            <p:spPr>
              <a:xfrm>
                <a:off x="7389393" y="2991107"/>
                <a:ext cx="81908" cy="75843"/>
              </a:xfrm>
              <a:prstGeom prst="rect">
                <a:avLst/>
              </a:prstGeom>
            </p:spPr>
          </p:pic>
          <p:sp>
            <p:nvSpPr>
              <p:cNvPr id="248" name="Rectangle 247">
                <a:extLst>
                  <a:ext uri="{FF2B5EF4-FFF2-40B4-BE49-F238E27FC236}">
                    <a16:creationId xmlns:a16="http://schemas.microsoft.com/office/drawing/2014/main" id="{52D5724B-EC57-418E-8717-C401DF6CA76D}"/>
                  </a:ext>
                </a:extLst>
              </p:cNvPr>
              <p:cNvSpPr/>
              <p:nvPr/>
            </p:nvSpPr>
            <p:spPr>
              <a:xfrm rot="5400000">
                <a:off x="3356273" y="4334760"/>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Calibri" charset="0"/>
                    <a:cs typeface="Calibri" charset="0"/>
                  </a:rPr>
                  <a:t>SafeNet</a:t>
                </a:r>
              </a:p>
            </p:txBody>
          </p:sp>
          <p:sp>
            <p:nvSpPr>
              <p:cNvPr id="249" name="Rectangle 248">
                <a:extLst>
                  <a:ext uri="{FF2B5EF4-FFF2-40B4-BE49-F238E27FC236}">
                    <a16:creationId xmlns:a16="http://schemas.microsoft.com/office/drawing/2014/main" id="{B409ECA7-CEE0-4866-9196-26A853F0EE3A}"/>
                  </a:ext>
                </a:extLst>
              </p:cNvPr>
              <p:cNvSpPr/>
              <p:nvPr/>
            </p:nvSpPr>
            <p:spPr>
              <a:xfrm rot="5400000">
                <a:off x="2507212" y="4334760"/>
                <a:ext cx="128243" cy="427360"/>
              </a:xfrm>
              <a:prstGeom prst="rect">
                <a:avLst/>
              </a:prstGeom>
              <a:solidFill>
                <a:srgbClr val="52A496"/>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Calibri" charset="0"/>
                    <a:cs typeface="Calibri" charset="0"/>
                  </a:rPr>
                  <a:t>Key Vault</a:t>
                </a:r>
              </a:p>
            </p:txBody>
          </p:sp>
          <p:sp>
            <p:nvSpPr>
              <p:cNvPr id="250" name="Rectangle 249">
                <a:extLst>
                  <a:ext uri="{FF2B5EF4-FFF2-40B4-BE49-F238E27FC236}">
                    <a16:creationId xmlns:a16="http://schemas.microsoft.com/office/drawing/2014/main" id="{8D5DEE15-C164-4E61-AECE-F3F44FB589BB}"/>
                  </a:ext>
                </a:extLst>
              </p:cNvPr>
              <p:cNvSpPr/>
              <p:nvPr/>
            </p:nvSpPr>
            <p:spPr>
              <a:xfrm rot="5400000">
                <a:off x="4238045" y="4334760"/>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ＭＳ Ｐゴシック"/>
                    <a:cs typeface="Calibri" charset="0"/>
                  </a:rPr>
                  <a:t>Kerberos</a:t>
                </a:r>
              </a:p>
            </p:txBody>
          </p:sp>
          <p:sp>
            <p:nvSpPr>
              <p:cNvPr id="251" name="Rectangle 250">
                <a:extLst>
                  <a:ext uri="{FF2B5EF4-FFF2-40B4-BE49-F238E27FC236}">
                    <a16:creationId xmlns:a16="http://schemas.microsoft.com/office/drawing/2014/main" id="{45A19EED-7929-4435-9B57-EBED72763D84}"/>
                  </a:ext>
                </a:extLst>
              </p:cNvPr>
              <p:cNvSpPr/>
              <p:nvPr/>
            </p:nvSpPr>
            <p:spPr>
              <a:xfrm rot="5400000">
                <a:off x="5637725" y="4327909"/>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ＭＳ Ｐゴシック"/>
                    <a:cs typeface="Calibri" charset="0"/>
                  </a:rPr>
                  <a:t>Ranger</a:t>
                </a:r>
              </a:p>
            </p:txBody>
          </p:sp>
          <p:sp>
            <p:nvSpPr>
              <p:cNvPr id="252" name="TextBox 251">
                <a:extLst>
                  <a:ext uri="{FF2B5EF4-FFF2-40B4-BE49-F238E27FC236}">
                    <a16:creationId xmlns:a16="http://schemas.microsoft.com/office/drawing/2014/main" id="{70FBA93B-DC0D-4304-8B0D-DC18DC4D214E}"/>
                  </a:ext>
                </a:extLst>
              </p:cNvPr>
              <p:cNvSpPr txBox="1"/>
              <p:nvPr/>
            </p:nvSpPr>
            <p:spPr>
              <a:xfrm>
                <a:off x="4442058" y="4050857"/>
                <a:ext cx="685800"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pPr defTabSz="685766">
                  <a:defRPr/>
                </a:pPr>
                <a:r>
                  <a:rPr lang="en-US" sz="600" kern="0">
                    <a:solidFill>
                      <a:schemeClr val="tx1"/>
                    </a:solidFill>
                  </a:rPr>
                  <a:t>Collibra</a:t>
                </a:r>
              </a:p>
            </p:txBody>
          </p:sp>
          <p:sp>
            <p:nvSpPr>
              <p:cNvPr id="253" name="TextBox 252">
                <a:extLst>
                  <a:ext uri="{FF2B5EF4-FFF2-40B4-BE49-F238E27FC236}">
                    <a16:creationId xmlns:a16="http://schemas.microsoft.com/office/drawing/2014/main" id="{7B396DFA-235C-411D-B2B4-4FE99C6A8A2A}"/>
                  </a:ext>
                </a:extLst>
              </p:cNvPr>
              <p:cNvSpPr txBox="1"/>
              <p:nvPr/>
            </p:nvSpPr>
            <p:spPr>
              <a:xfrm>
                <a:off x="1858026" y="4050857"/>
                <a:ext cx="499629" cy="132829"/>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pPr defTabSz="685766">
                  <a:defRPr/>
                </a:pPr>
                <a:r>
                  <a:rPr lang="en-US" sz="600" kern="0">
                    <a:solidFill>
                      <a:schemeClr val="tx1"/>
                    </a:solidFill>
                  </a:rPr>
                  <a:t>Collibra</a:t>
                </a:r>
              </a:p>
            </p:txBody>
          </p:sp>
          <p:sp>
            <p:nvSpPr>
              <p:cNvPr id="254" name="Rectangle 253">
                <a:extLst>
                  <a:ext uri="{FF2B5EF4-FFF2-40B4-BE49-F238E27FC236}">
                    <a16:creationId xmlns:a16="http://schemas.microsoft.com/office/drawing/2014/main" id="{7FEC3D62-2AB9-4673-A6B2-6025BCA839D9}"/>
                  </a:ext>
                </a:extLst>
              </p:cNvPr>
              <p:cNvSpPr/>
              <p:nvPr/>
            </p:nvSpPr>
            <p:spPr bwMode="auto">
              <a:xfrm>
                <a:off x="5687545" y="4050857"/>
                <a:ext cx="869132" cy="137160"/>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ctr" anchorCtr="0" compatLnSpc="1">
                <a:prstTxWarp prst="textNoShape">
                  <a:avLst/>
                </a:prstTxWarp>
                <a:noAutofit/>
              </a:bodyPr>
              <a:lstStyle/>
              <a:p>
                <a:pPr algn="ctr" defTabSz="617190">
                  <a:defRPr/>
                </a:pPr>
                <a:r>
                  <a:rPr lang="en-US" sz="600" b="1" kern="0">
                    <a:latin typeface="Calibri" charset="0"/>
                    <a:ea typeface="Calibri" charset="0"/>
                    <a:cs typeface="Calibri" charset="0"/>
                  </a:rPr>
                  <a:t>Waterline Data</a:t>
                </a:r>
              </a:p>
            </p:txBody>
          </p:sp>
          <p:sp>
            <p:nvSpPr>
              <p:cNvPr id="255" name="TextBox 254">
                <a:extLst>
                  <a:ext uri="{FF2B5EF4-FFF2-40B4-BE49-F238E27FC236}">
                    <a16:creationId xmlns:a16="http://schemas.microsoft.com/office/drawing/2014/main" id="{E92D2065-C87F-4A19-979C-223CBE43C3FE}"/>
                  </a:ext>
                </a:extLst>
              </p:cNvPr>
              <p:cNvSpPr txBox="1"/>
              <p:nvPr/>
            </p:nvSpPr>
            <p:spPr>
              <a:xfrm>
                <a:off x="7396199" y="4050857"/>
                <a:ext cx="685800"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p>
                <a:pPr algn="ctr" defTabSz="685766">
                  <a:defRPr/>
                </a:pPr>
                <a:r>
                  <a:rPr lang="en-US" sz="600" b="1" kern="0" err="1">
                    <a:latin typeface="Calibri" charset="0"/>
                    <a:ea typeface="Calibri" charset="0"/>
                    <a:cs typeface="Calibri" charset="0"/>
                  </a:rPr>
                  <a:t>Tamr</a:t>
                </a:r>
                <a:endParaRPr lang="en-US" sz="600" b="1" kern="0">
                  <a:latin typeface="Calibri" charset="0"/>
                  <a:ea typeface="Calibri" charset="0"/>
                  <a:cs typeface="Calibri" charset="0"/>
                </a:endParaRPr>
              </a:p>
            </p:txBody>
          </p:sp>
          <p:sp>
            <p:nvSpPr>
              <p:cNvPr id="256" name="TextBox 255">
                <a:extLst>
                  <a:ext uri="{FF2B5EF4-FFF2-40B4-BE49-F238E27FC236}">
                    <a16:creationId xmlns:a16="http://schemas.microsoft.com/office/drawing/2014/main" id="{09249C87-5B1C-49A8-AF27-E4D7C3158628}"/>
                  </a:ext>
                </a:extLst>
              </p:cNvPr>
              <p:cNvSpPr txBox="1"/>
              <p:nvPr/>
            </p:nvSpPr>
            <p:spPr>
              <a:xfrm>
                <a:off x="2694782" y="4050857"/>
                <a:ext cx="489697" cy="137160"/>
              </a:xfrm>
              <a:prstGeom prst="rect">
                <a:avLst/>
              </a:prstGeom>
              <a:solidFill>
                <a:srgbClr val="F0AA1F">
                  <a:lumMod val="60000"/>
                  <a:lumOff val="40000"/>
                </a:srgbClr>
              </a:solidFill>
              <a:ln>
                <a:noFill/>
                <a:prstDash val="solid"/>
              </a:ln>
            </p:spPr>
            <p:txBody>
              <a:bodyPr wrap="square" lIns="0" tIns="0" rIns="0" bIns="0" rtlCol="0" anchor="ctr">
                <a:noAutofit/>
              </a:bodyPr>
              <a:lstStyle/>
              <a:p>
                <a:pPr algn="ctr" defTabSz="685766">
                  <a:defRPr/>
                </a:pPr>
                <a:r>
                  <a:rPr lang="en-US" sz="600" b="1" kern="0">
                    <a:solidFill>
                      <a:prstClr val="black"/>
                    </a:solidFill>
                    <a:latin typeface="Calibri" charset="0"/>
                    <a:ea typeface="Calibri" charset="0"/>
                    <a:cs typeface="Calibri" charset="0"/>
                  </a:rPr>
                  <a:t>Waterline Data (IaaS)</a:t>
                </a:r>
              </a:p>
            </p:txBody>
          </p:sp>
          <p:sp>
            <p:nvSpPr>
              <p:cNvPr id="257" name="TextBox 256">
                <a:extLst>
                  <a:ext uri="{FF2B5EF4-FFF2-40B4-BE49-F238E27FC236}">
                    <a16:creationId xmlns:a16="http://schemas.microsoft.com/office/drawing/2014/main" id="{8672E598-93DA-4BD0-9D90-8C8B205A776D}"/>
                  </a:ext>
                </a:extLst>
              </p:cNvPr>
              <p:cNvSpPr txBox="1"/>
              <p:nvPr/>
            </p:nvSpPr>
            <p:spPr>
              <a:xfrm>
                <a:off x="3496213" y="4050857"/>
                <a:ext cx="489697"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p>
                <a:pPr algn="ctr" defTabSz="685766">
                  <a:defRPr/>
                </a:pPr>
                <a:r>
                  <a:rPr lang="en-US" sz="600" b="1" kern="0">
                    <a:latin typeface="Calibri" charset="0"/>
                    <a:ea typeface="Calibri" charset="0"/>
                    <a:cs typeface="Calibri" charset="0"/>
                  </a:rPr>
                  <a:t>Atlas</a:t>
                </a:r>
              </a:p>
            </p:txBody>
          </p:sp>
          <p:sp>
            <p:nvSpPr>
              <p:cNvPr id="258" name="TextBox 257">
                <a:extLst>
                  <a:ext uri="{FF2B5EF4-FFF2-40B4-BE49-F238E27FC236}">
                    <a16:creationId xmlns:a16="http://schemas.microsoft.com/office/drawing/2014/main" id="{EE04EEFC-BC11-4BF2-96E4-4F0A8F2C4B44}"/>
                  </a:ext>
                </a:extLst>
              </p:cNvPr>
              <p:cNvSpPr txBox="1"/>
              <p:nvPr/>
            </p:nvSpPr>
            <p:spPr>
              <a:xfrm>
                <a:off x="4829861" y="3325489"/>
                <a:ext cx="465435" cy="137160"/>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Blob</a:t>
                </a:r>
              </a:p>
            </p:txBody>
          </p:sp>
          <p:sp>
            <p:nvSpPr>
              <p:cNvPr id="259" name="Rectangle 258">
                <a:extLst>
                  <a:ext uri="{FF2B5EF4-FFF2-40B4-BE49-F238E27FC236}">
                    <a16:creationId xmlns:a16="http://schemas.microsoft.com/office/drawing/2014/main" id="{8632BA30-C4B4-48DF-98CE-A960646C91A9}"/>
                  </a:ext>
                </a:extLst>
              </p:cNvPr>
              <p:cNvSpPr/>
              <p:nvPr/>
            </p:nvSpPr>
            <p:spPr bwMode="auto">
              <a:xfrm>
                <a:off x="2574944" y="3284548"/>
                <a:ext cx="601763" cy="125655"/>
              </a:xfrm>
              <a:prstGeom prst="rect">
                <a:avLst/>
              </a:prstGeom>
              <a:solidFill>
                <a:srgbClr val="0070C0"/>
              </a:solidFill>
              <a:ln w="9525" cap="flat" cmpd="sng" algn="ctr">
                <a:solidFill>
                  <a:sysClr val="window" lastClr="FFFFFF">
                    <a:lumMod val="85000"/>
                  </a:sysClr>
                </a:solidFill>
                <a:prstDash val="solid"/>
                <a:round/>
                <a:headEnd type="none" w="med" len="med"/>
                <a:tailEnd type="none" w="med" len="med"/>
              </a:ln>
              <a:effectLst/>
            </p:spPr>
            <p:txBody>
              <a:bodyPr rot="0" spcFirstLastPara="0" vertOverflow="overflow" horzOverflow="overflow" vert="horz" wrap="square" lIns="61723" tIns="30861" rIns="61723" bIns="30861" numCol="1" spcCol="0" rtlCol="0" fromWordArt="0" anchor="ctr" anchorCtr="0" forceAA="0" compatLnSpc="1">
                <a:prstTxWarp prst="textNoShape">
                  <a:avLst/>
                </a:prstTxWarp>
                <a:noAutofit/>
              </a:bodyPr>
              <a:lstStyle/>
              <a:p>
                <a:pPr algn="ctr" defTabSz="685766">
                  <a:defRPr/>
                </a:pPr>
                <a:r>
                  <a:rPr lang="en-US" sz="525" b="1" kern="0">
                    <a:solidFill>
                      <a:prstClr val="white"/>
                    </a:solidFill>
                    <a:latin typeface="Calibri" charset="0"/>
                    <a:ea typeface="MS PGothic" panose="020B0600070205080204" pitchFamily="34" charset="-128"/>
                    <a:cs typeface="Calibri" charset="0"/>
                  </a:rPr>
                  <a:t>HDInsight HBase</a:t>
                </a:r>
              </a:p>
            </p:txBody>
          </p:sp>
          <p:sp>
            <p:nvSpPr>
              <p:cNvPr id="260" name="TextBox 259">
                <a:extLst>
                  <a:ext uri="{FF2B5EF4-FFF2-40B4-BE49-F238E27FC236}">
                    <a16:creationId xmlns:a16="http://schemas.microsoft.com/office/drawing/2014/main" id="{A0E670FD-BBB8-4B25-9C61-DF3BE5A624E8}"/>
                  </a:ext>
                </a:extLst>
              </p:cNvPr>
              <p:cNvSpPr txBox="1"/>
              <p:nvPr/>
            </p:nvSpPr>
            <p:spPr>
              <a:xfrm>
                <a:off x="4818535" y="2539068"/>
                <a:ext cx="470632" cy="174702"/>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07" b="1" kern="0">
                    <a:solidFill>
                      <a:prstClr val="white"/>
                    </a:solidFill>
                    <a:latin typeface="Calibri" charset="0"/>
                    <a:ea typeface="Calibri" charset="0"/>
                    <a:cs typeface="Calibri" charset="0"/>
                  </a:rPr>
                  <a:t>Azure SQL DB  </a:t>
                </a:r>
                <a:r>
                  <a:rPr lang="en-US" sz="507" b="1" kern="0">
                    <a:latin typeface="Calibri" charset="0"/>
                    <a:ea typeface="Calibri" charset="0"/>
                    <a:cs typeface="Calibri" charset="0"/>
                  </a:rPr>
                  <a:t>(IaaS) </a:t>
                </a:r>
              </a:p>
            </p:txBody>
          </p:sp>
          <p:sp>
            <p:nvSpPr>
              <p:cNvPr id="261" name="TextBox 260">
                <a:extLst>
                  <a:ext uri="{FF2B5EF4-FFF2-40B4-BE49-F238E27FC236}">
                    <a16:creationId xmlns:a16="http://schemas.microsoft.com/office/drawing/2014/main" id="{C1BB7AC2-F231-441A-99E5-7C11BC4E5D62}"/>
                  </a:ext>
                </a:extLst>
              </p:cNvPr>
              <p:cNvSpPr txBox="1"/>
              <p:nvPr/>
            </p:nvSpPr>
            <p:spPr>
              <a:xfrm>
                <a:off x="6915874" y="3003768"/>
                <a:ext cx="420505" cy="192609"/>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ctr"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ML Studio</a:t>
                </a:r>
              </a:p>
            </p:txBody>
          </p:sp>
          <p:sp>
            <p:nvSpPr>
              <p:cNvPr id="262" name="TextBox 261">
                <a:extLst>
                  <a:ext uri="{FF2B5EF4-FFF2-40B4-BE49-F238E27FC236}">
                    <a16:creationId xmlns:a16="http://schemas.microsoft.com/office/drawing/2014/main" id="{00D0BA46-BD22-4F65-9316-BAE80C1FA235}"/>
                  </a:ext>
                </a:extLst>
              </p:cNvPr>
              <p:cNvSpPr txBox="1"/>
              <p:nvPr/>
            </p:nvSpPr>
            <p:spPr>
              <a:xfrm>
                <a:off x="6915874" y="2639465"/>
                <a:ext cx="420505" cy="149349"/>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Cortana</a:t>
                </a:r>
              </a:p>
            </p:txBody>
          </p:sp>
          <p:sp>
            <p:nvSpPr>
              <p:cNvPr id="263" name="TextBox 262">
                <a:extLst>
                  <a:ext uri="{FF2B5EF4-FFF2-40B4-BE49-F238E27FC236}">
                    <a16:creationId xmlns:a16="http://schemas.microsoft.com/office/drawing/2014/main" id="{57CF46F7-157D-4ED1-B97A-AFB613A6D1DE}"/>
                  </a:ext>
                </a:extLst>
              </p:cNvPr>
              <p:cNvSpPr txBox="1"/>
              <p:nvPr/>
            </p:nvSpPr>
            <p:spPr>
              <a:xfrm>
                <a:off x="6915874" y="2128841"/>
                <a:ext cx="420505" cy="200703"/>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ML Server-R</a:t>
                </a:r>
              </a:p>
            </p:txBody>
          </p:sp>
          <p:sp>
            <p:nvSpPr>
              <p:cNvPr id="264" name="TextBox 263">
                <a:extLst>
                  <a:ext uri="{FF2B5EF4-FFF2-40B4-BE49-F238E27FC236}">
                    <a16:creationId xmlns:a16="http://schemas.microsoft.com/office/drawing/2014/main" id="{78D5DDE9-A2D2-4AD1-AC78-E3B91ACF68DA}"/>
                  </a:ext>
                </a:extLst>
              </p:cNvPr>
              <p:cNvSpPr txBox="1"/>
              <p:nvPr/>
            </p:nvSpPr>
            <p:spPr>
              <a:xfrm>
                <a:off x="5350527" y="1699998"/>
                <a:ext cx="450527" cy="205845"/>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Power BI </a:t>
                </a:r>
                <a:r>
                  <a:rPr lang="en-US" sz="500" b="1" kern="0">
                    <a:solidFill>
                      <a:prstClr val="black"/>
                    </a:solidFill>
                    <a:latin typeface="Calibri" charset="0"/>
                    <a:ea typeface="Calibri" charset="0"/>
                    <a:cs typeface="Calibri" charset="0"/>
                  </a:rPr>
                  <a:t>(IaaS)</a:t>
                </a:r>
                <a:endParaRPr lang="en-US" sz="525" b="1" kern="0">
                  <a:solidFill>
                    <a:prstClr val="white"/>
                  </a:solidFill>
                  <a:latin typeface="Calibri" charset="0"/>
                  <a:ea typeface="Calibri" charset="0"/>
                  <a:cs typeface="Calibri" charset="0"/>
                </a:endParaRPr>
              </a:p>
            </p:txBody>
          </p:sp>
          <p:sp>
            <p:nvSpPr>
              <p:cNvPr id="265" name="TextBox 264">
                <a:extLst>
                  <a:ext uri="{FF2B5EF4-FFF2-40B4-BE49-F238E27FC236}">
                    <a16:creationId xmlns:a16="http://schemas.microsoft.com/office/drawing/2014/main" id="{A61BAECC-9CED-4514-9415-28B4E745ACF1}"/>
                  </a:ext>
                </a:extLst>
              </p:cNvPr>
              <p:cNvSpPr txBox="1"/>
              <p:nvPr/>
            </p:nvSpPr>
            <p:spPr>
              <a:xfrm>
                <a:off x="8049705" y="2265163"/>
                <a:ext cx="420505" cy="311251"/>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Machine Learning</a:t>
                </a:r>
              </a:p>
            </p:txBody>
          </p:sp>
          <p:sp>
            <p:nvSpPr>
              <p:cNvPr id="266" name="TextBox 265">
                <a:extLst>
                  <a:ext uri="{FF2B5EF4-FFF2-40B4-BE49-F238E27FC236}">
                    <a16:creationId xmlns:a16="http://schemas.microsoft.com/office/drawing/2014/main" id="{73853B79-8E89-4B49-9B1F-F47328598ACE}"/>
                  </a:ext>
                </a:extLst>
              </p:cNvPr>
              <p:cNvSpPr txBox="1"/>
              <p:nvPr/>
            </p:nvSpPr>
            <p:spPr>
              <a:xfrm>
                <a:off x="7519773" y="1739646"/>
                <a:ext cx="379679" cy="120655"/>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Power BI</a:t>
                </a:r>
              </a:p>
            </p:txBody>
          </p:sp>
          <p:sp>
            <p:nvSpPr>
              <p:cNvPr id="267" name="TextBox 266">
                <a:extLst>
                  <a:ext uri="{FF2B5EF4-FFF2-40B4-BE49-F238E27FC236}">
                    <a16:creationId xmlns:a16="http://schemas.microsoft.com/office/drawing/2014/main" id="{2997A988-5FB3-4103-A52D-CA3D850A23E0}"/>
                  </a:ext>
                </a:extLst>
              </p:cNvPr>
              <p:cNvSpPr txBox="1"/>
              <p:nvPr/>
            </p:nvSpPr>
            <p:spPr>
              <a:xfrm>
                <a:off x="5350658" y="1934251"/>
                <a:ext cx="450527" cy="379487"/>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SQL Server Analysis Services </a:t>
                </a:r>
                <a:r>
                  <a:rPr lang="en-US" sz="500" b="1" kern="0">
                    <a:solidFill>
                      <a:prstClr val="black"/>
                    </a:solidFill>
                    <a:latin typeface="Calibri" charset="0"/>
                    <a:ea typeface="Calibri" charset="0"/>
                    <a:cs typeface="Calibri" charset="0"/>
                  </a:rPr>
                  <a:t>(IaaS)</a:t>
                </a:r>
                <a:endParaRPr lang="en-US" sz="525" b="1" kern="0">
                  <a:solidFill>
                    <a:prstClr val="white"/>
                  </a:solidFill>
                  <a:latin typeface="Calibri" charset="0"/>
                  <a:ea typeface="Calibri" charset="0"/>
                  <a:cs typeface="Calibri" charset="0"/>
                </a:endParaRPr>
              </a:p>
            </p:txBody>
          </p:sp>
          <p:sp>
            <p:nvSpPr>
              <p:cNvPr id="268" name="TextBox 267">
                <a:extLst>
                  <a:ext uri="{FF2B5EF4-FFF2-40B4-BE49-F238E27FC236}">
                    <a16:creationId xmlns:a16="http://schemas.microsoft.com/office/drawing/2014/main" id="{EBECBDA0-5429-438B-872B-10D3892AA0D1}"/>
                  </a:ext>
                </a:extLst>
              </p:cNvPr>
              <p:cNvSpPr txBox="1"/>
              <p:nvPr/>
            </p:nvSpPr>
            <p:spPr>
              <a:xfrm>
                <a:off x="3583845" y="3178435"/>
                <a:ext cx="465435" cy="284215"/>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Azure Data Lake Storage</a:t>
                </a:r>
              </a:p>
            </p:txBody>
          </p:sp>
          <p:sp>
            <p:nvSpPr>
              <p:cNvPr id="269" name="Rectangle 268">
                <a:extLst>
                  <a:ext uri="{FF2B5EF4-FFF2-40B4-BE49-F238E27FC236}">
                    <a16:creationId xmlns:a16="http://schemas.microsoft.com/office/drawing/2014/main" id="{74CECA62-C3F5-4B0F-8992-74D55D7EA95A}"/>
                  </a:ext>
                </a:extLst>
              </p:cNvPr>
              <p:cNvSpPr/>
              <p:nvPr/>
            </p:nvSpPr>
            <p:spPr>
              <a:xfrm rot="5400000">
                <a:off x="6914935" y="4322513"/>
                <a:ext cx="128243" cy="427360"/>
              </a:xfrm>
              <a:prstGeom prst="rect">
                <a:avLst/>
              </a:prstGeom>
              <a:solidFill>
                <a:srgbClr val="52A496"/>
              </a:solidFill>
              <a:ln w="6350" cap="flat" cmpd="sng" algn="ctr">
                <a:solidFill>
                  <a:sysClr val="window" lastClr="FFFFFF">
                    <a:lumMod val="85000"/>
                  </a:sysClr>
                </a:solidFill>
                <a:prstDash val="solid"/>
              </a:ln>
              <a:effectLst/>
            </p:spPr>
            <p:txBody>
              <a:bodyPr vert="vert270" lIns="0" tIns="0" rIns="0" bIns="0" rtlCol="0" anchor="b"/>
              <a:lstStyle/>
              <a:p>
                <a:pPr algn="ctr" defTabSz="685766">
                  <a:lnSpc>
                    <a:spcPts val="400"/>
                  </a:lnSpc>
                </a:pPr>
                <a:r>
                  <a:rPr lang="en-US" sz="533" b="1" kern="0">
                    <a:solidFill>
                      <a:prstClr val="white"/>
                    </a:solidFill>
                    <a:latin typeface="Calibri" charset="0"/>
                    <a:ea typeface="MS PGothic" panose="020B0600070205080204" pitchFamily="34" charset="-128"/>
                    <a:cs typeface="Calibri" charset="0"/>
                  </a:rPr>
                  <a:t>Azure Encryption</a:t>
                </a:r>
              </a:p>
            </p:txBody>
          </p:sp>
          <p:sp>
            <p:nvSpPr>
              <p:cNvPr id="270" name="TextBox 269">
                <a:extLst>
                  <a:ext uri="{FF2B5EF4-FFF2-40B4-BE49-F238E27FC236}">
                    <a16:creationId xmlns:a16="http://schemas.microsoft.com/office/drawing/2014/main" id="{BEDE1B8F-86D2-4AE3-BD8A-2F6377AA3D07}"/>
                  </a:ext>
                </a:extLst>
              </p:cNvPr>
              <p:cNvSpPr txBox="1"/>
              <p:nvPr/>
            </p:nvSpPr>
            <p:spPr>
              <a:xfrm>
                <a:off x="5349652" y="2370934"/>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LLAP</a:t>
                </a:r>
              </a:p>
            </p:txBody>
          </p:sp>
          <p:sp>
            <p:nvSpPr>
              <p:cNvPr id="271" name="TextBox 270">
                <a:extLst>
                  <a:ext uri="{FF2B5EF4-FFF2-40B4-BE49-F238E27FC236}">
                    <a16:creationId xmlns:a16="http://schemas.microsoft.com/office/drawing/2014/main" id="{D89DF12F-168B-4155-BCF9-EC5654481754}"/>
                  </a:ext>
                </a:extLst>
              </p:cNvPr>
              <p:cNvSpPr txBox="1"/>
              <p:nvPr/>
            </p:nvSpPr>
            <p:spPr>
              <a:xfrm>
                <a:off x="5350241" y="2512346"/>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TEZ</a:t>
                </a:r>
              </a:p>
            </p:txBody>
          </p:sp>
          <p:sp>
            <p:nvSpPr>
              <p:cNvPr id="272" name="TextBox 271">
                <a:extLst>
                  <a:ext uri="{FF2B5EF4-FFF2-40B4-BE49-F238E27FC236}">
                    <a16:creationId xmlns:a16="http://schemas.microsoft.com/office/drawing/2014/main" id="{94001097-750C-43E7-AAEB-3B68285D3525}"/>
                  </a:ext>
                </a:extLst>
              </p:cNvPr>
              <p:cNvSpPr txBox="1"/>
              <p:nvPr/>
            </p:nvSpPr>
            <p:spPr>
              <a:xfrm>
                <a:off x="5355832" y="2652570"/>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Spark</a:t>
                </a:r>
              </a:p>
            </p:txBody>
          </p:sp>
        </p:grpSp>
        <p:pic>
          <p:nvPicPr>
            <p:cNvPr id="291" name="Picture 290">
              <a:extLst>
                <a:ext uri="{FF2B5EF4-FFF2-40B4-BE49-F238E27FC236}">
                  <a16:creationId xmlns:a16="http://schemas.microsoft.com/office/drawing/2014/main" id="{32533123-6F24-4B1D-8F33-302E8A6406EB}"/>
                </a:ext>
              </a:extLst>
            </p:cNvPr>
            <p:cNvPicPr>
              <a:picLocks noChangeAspect="1"/>
            </p:cNvPicPr>
            <p:nvPr/>
          </p:nvPicPr>
          <p:blipFill>
            <a:blip r:embed="rId19"/>
            <a:stretch>
              <a:fillRect/>
            </a:stretch>
          </p:blipFill>
          <p:spPr>
            <a:xfrm>
              <a:off x="7504921" y="2170776"/>
              <a:ext cx="603979" cy="366294"/>
            </a:xfrm>
            <a:prstGeom prst="rect">
              <a:avLst/>
            </a:prstGeom>
          </p:spPr>
        </p:pic>
        <p:pic>
          <p:nvPicPr>
            <p:cNvPr id="292" name="Picture 291">
              <a:extLst>
                <a:ext uri="{FF2B5EF4-FFF2-40B4-BE49-F238E27FC236}">
                  <a16:creationId xmlns:a16="http://schemas.microsoft.com/office/drawing/2014/main" id="{23EAA6F7-A24F-4082-935A-22B8085E6BAB}"/>
                </a:ext>
              </a:extLst>
            </p:cNvPr>
            <p:cNvPicPr>
              <a:picLocks noChangeAspect="1"/>
            </p:cNvPicPr>
            <p:nvPr/>
          </p:nvPicPr>
          <p:blipFill>
            <a:blip r:embed="rId20"/>
            <a:stretch>
              <a:fillRect/>
            </a:stretch>
          </p:blipFill>
          <p:spPr>
            <a:xfrm>
              <a:off x="6626585" y="2125221"/>
              <a:ext cx="582185" cy="369593"/>
            </a:xfrm>
            <a:prstGeom prst="rect">
              <a:avLst/>
            </a:prstGeom>
          </p:spPr>
        </p:pic>
        <p:pic>
          <p:nvPicPr>
            <p:cNvPr id="293" name="Picture 292">
              <a:extLst>
                <a:ext uri="{FF2B5EF4-FFF2-40B4-BE49-F238E27FC236}">
                  <a16:creationId xmlns:a16="http://schemas.microsoft.com/office/drawing/2014/main" id="{E793B972-B3D1-4D69-9639-FFF3D6EEDC58}"/>
                </a:ext>
              </a:extLst>
            </p:cNvPr>
            <p:cNvPicPr>
              <a:picLocks noChangeAspect="1"/>
            </p:cNvPicPr>
            <p:nvPr/>
          </p:nvPicPr>
          <p:blipFill>
            <a:blip r:embed="rId21">
              <a:duotone>
                <a:prstClr val="black"/>
                <a:srgbClr val="D9C3A5">
                  <a:tint val="50000"/>
                  <a:satMod val="180000"/>
                </a:srgbClr>
              </a:duotone>
            </a:blip>
            <a:stretch>
              <a:fillRect/>
            </a:stretch>
          </p:blipFill>
          <p:spPr>
            <a:xfrm>
              <a:off x="3901217" y="2327253"/>
              <a:ext cx="480060" cy="290676"/>
            </a:xfrm>
            <a:prstGeom prst="rect">
              <a:avLst/>
            </a:prstGeom>
            <a:ln w="12700">
              <a:solidFill>
                <a:srgbClr val="003B71"/>
              </a:solidFill>
            </a:ln>
          </p:spPr>
        </p:pic>
        <p:pic>
          <p:nvPicPr>
            <p:cNvPr id="294" name="Picture 293">
              <a:extLst>
                <a:ext uri="{FF2B5EF4-FFF2-40B4-BE49-F238E27FC236}">
                  <a16:creationId xmlns:a16="http://schemas.microsoft.com/office/drawing/2014/main" id="{4D1DE051-2461-400E-B036-2169F52CF5E6}"/>
                </a:ext>
              </a:extLst>
            </p:cNvPr>
            <p:cNvPicPr>
              <a:picLocks noChangeAspect="1"/>
            </p:cNvPicPr>
            <p:nvPr/>
          </p:nvPicPr>
          <p:blipFill rotWithShape="1">
            <a:blip r:embed="rId22">
              <a:duotone>
                <a:prstClr val="black"/>
                <a:srgbClr val="D9C3A5">
                  <a:tint val="50000"/>
                  <a:satMod val="180000"/>
                </a:srgbClr>
              </a:duotone>
            </a:blip>
            <a:srcRect t="10728"/>
            <a:stretch/>
          </p:blipFill>
          <p:spPr>
            <a:xfrm>
              <a:off x="5336955" y="2286340"/>
              <a:ext cx="480060" cy="290676"/>
            </a:xfrm>
            <a:prstGeom prst="rect">
              <a:avLst/>
            </a:prstGeom>
            <a:ln w="12700">
              <a:solidFill>
                <a:srgbClr val="003B71"/>
              </a:solidFill>
            </a:ln>
          </p:spPr>
        </p:pic>
        <p:sp>
          <p:nvSpPr>
            <p:cNvPr id="295" name="Oval 294">
              <a:extLst>
                <a:ext uri="{FF2B5EF4-FFF2-40B4-BE49-F238E27FC236}">
                  <a16:creationId xmlns:a16="http://schemas.microsoft.com/office/drawing/2014/main" id="{C4D8FB0E-5AEE-4560-82F8-4B2826A5354C}"/>
                </a:ext>
              </a:extLst>
            </p:cNvPr>
            <p:cNvSpPr/>
            <p:nvPr/>
          </p:nvSpPr>
          <p:spPr>
            <a:xfrm>
              <a:off x="3872257" y="2311664"/>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1</a:t>
              </a:r>
            </a:p>
          </p:txBody>
        </p:sp>
        <p:sp>
          <p:nvSpPr>
            <p:cNvPr id="296" name="Oval 295">
              <a:extLst>
                <a:ext uri="{FF2B5EF4-FFF2-40B4-BE49-F238E27FC236}">
                  <a16:creationId xmlns:a16="http://schemas.microsoft.com/office/drawing/2014/main" id="{00C4AEA3-90CB-4EDE-A4B8-CBAEB1DC8B60}"/>
                </a:ext>
              </a:extLst>
            </p:cNvPr>
            <p:cNvSpPr/>
            <p:nvPr/>
          </p:nvSpPr>
          <p:spPr>
            <a:xfrm>
              <a:off x="5285900" y="2253861"/>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2</a:t>
              </a:r>
            </a:p>
          </p:txBody>
        </p:sp>
        <p:sp>
          <p:nvSpPr>
            <p:cNvPr id="298" name="Oval 297">
              <a:extLst>
                <a:ext uri="{FF2B5EF4-FFF2-40B4-BE49-F238E27FC236}">
                  <a16:creationId xmlns:a16="http://schemas.microsoft.com/office/drawing/2014/main" id="{1BC8228C-B761-4686-AE4D-92816B8CE4C8}"/>
                </a:ext>
              </a:extLst>
            </p:cNvPr>
            <p:cNvSpPr/>
            <p:nvPr/>
          </p:nvSpPr>
          <p:spPr>
            <a:xfrm>
              <a:off x="6421009" y="2611207"/>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4</a:t>
              </a:r>
            </a:p>
          </p:txBody>
        </p:sp>
        <p:sp>
          <p:nvSpPr>
            <p:cNvPr id="299" name="Oval 298">
              <a:extLst>
                <a:ext uri="{FF2B5EF4-FFF2-40B4-BE49-F238E27FC236}">
                  <a16:creationId xmlns:a16="http://schemas.microsoft.com/office/drawing/2014/main" id="{7494B760-7F98-4467-995F-FF3BBDCF7823}"/>
                </a:ext>
              </a:extLst>
            </p:cNvPr>
            <p:cNvSpPr/>
            <p:nvPr/>
          </p:nvSpPr>
          <p:spPr>
            <a:xfrm>
              <a:off x="4602725" y="3935507"/>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5</a:t>
              </a:r>
            </a:p>
          </p:txBody>
        </p:sp>
        <p:sp>
          <p:nvSpPr>
            <p:cNvPr id="300" name="Oval 299">
              <a:extLst>
                <a:ext uri="{FF2B5EF4-FFF2-40B4-BE49-F238E27FC236}">
                  <a16:creationId xmlns:a16="http://schemas.microsoft.com/office/drawing/2014/main" id="{1E25D6A6-8997-473A-B030-04B6B90C23D4}"/>
                </a:ext>
              </a:extLst>
            </p:cNvPr>
            <p:cNvSpPr/>
            <p:nvPr/>
          </p:nvSpPr>
          <p:spPr>
            <a:xfrm>
              <a:off x="4597468" y="4129947"/>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6</a:t>
              </a:r>
            </a:p>
          </p:txBody>
        </p:sp>
        <p:sp>
          <p:nvSpPr>
            <p:cNvPr id="301" name="Oval 300">
              <a:extLst>
                <a:ext uri="{FF2B5EF4-FFF2-40B4-BE49-F238E27FC236}">
                  <a16:creationId xmlns:a16="http://schemas.microsoft.com/office/drawing/2014/main" id="{119AE758-A274-4DD7-98A5-45D58EC65722}"/>
                </a:ext>
              </a:extLst>
            </p:cNvPr>
            <p:cNvSpPr/>
            <p:nvPr/>
          </p:nvSpPr>
          <p:spPr>
            <a:xfrm>
              <a:off x="4124505" y="4434754"/>
              <a:ext cx="130475" cy="110662"/>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a:t>7</a:t>
              </a:r>
            </a:p>
          </p:txBody>
        </p:sp>
      </p:grpSp>
      <p:sp>
        <p:nvSpPr>
          <p:cNvPr id="3" name="Speech Bubble: Rectangle with Corners Rounded 2">
            <a:extLst>
              <a:ext uri="{FF2B5EF4-FFF2-40B4-BE49-F238E27FC236}">
                <a16:creationId xmlns:a16="http://schemas.microsoft.com/office/drawing/2014/main" id="{21AF9928-F629-4E2D-84B0-E93C54A500C6}"/>
              </a:ext>
            </a:extLst>
          </p:cNvPr>
          <p:cNvSpPr/>
          <p:nvPr/>
        </p:nvSpPr>
        <p:spPr>
          <a:xfrm>
            <a:off x="1745038" y="4525058"/>
            <a:ext cx="1414948" cy="457309"/>
          </a:xfrm>
          <a:prstGeom prst="wedgeRoundRectCallout">
            <a:avLst>
              <a:gd name="adj1" fmla="val 66775"/>
              <a:gd name="adj2" fmla="val -16248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i="1">
                <a:solidFill>
                  <a:prstClr val="white"/>
                </a:solidFill>
                <a:effectLst>
                  <a:outerShdw blurRad="38100" dist="38100" dir="2700000" algn="tl">
                    <a:srgbClr val="000000">
                      <a:alpha val="43137"/>
                    </a:srgbClr>
                  </a:outerShdw>
                </a:effectLst>
              </a:rPr>
              <a:t>Continue to use ADLS for Raw Zone</a:t>
            </a:r>
          </a:p>
        </p:txBody>
      </p:sp>
      <p:sp>
        <p:nvSpPr>
          <p:cNvPr id="6" name="Speech Bubble: Rectangle with Corners Rounded 5">
            <a:extLst>
              <a:ext uri="{FF2B5EF4-FFF2-40B4-BE49-F238E27FC236}">
                <a16:creationId xmlns:a16="http://schemas.microsoft.com/office/drawing/2014/main" id="{FF06B331-78F8-443E-A5C2-BFA9F0384DDB}"/>
              </a:ext>
            </a:extLst>
          </p:cNvPr>
          <p:cNvSpPr/>
          <p:nvPr/>
        </p:nvSpPr>
        <p:spPr>
          <a:xfrm>
            <a:off x="3667996" y="2112802"/>
            <a:ext cx="2089514" cy="522789"/>
          </a:xfrm>
          <a:prstGeom prst="wedgeRoundRectCallout">
            <a:avLst>
              <a:gd name="adj1" fmla="val 9715"/>
              <a:gd name="adj2" fmla="val -9474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Replace DE Tool  for ETL with Talend / Informatica BDM / </a:t>
            </a:r>
            <a:r>
              <a:rPr lang="en-US" sz="1100" i="1" err="1">
                <a:solidFill>
                  <a:prstClr val="white"/>
                </a:solidFill>
                <a:effectLst>
                  <a:outerShdw blurRad="38100" dist="38100" dir="2700000" algn="tl">
                    <a:srgbClr val="000000">
                      <a:alpha val="43137"/>
                    </a:srgbClr>
                  </a:outerShdw>
                </a:effectLst>
              </a:rPr>
              <a:t>StreamSets</a:t>
            </a:r>
            <a:r>
              <a:rPr lang="en-US" sz="1100" i="1">
                <a:solidFill>
                  <a:prstClr val="white"/>
                </a:solidFill>
                <a:effectLst>
                  <a:outerShdw blurRad="38100" dist="38100" dir="2700000" algn="tl">
                    <a:srgbClr val="000000">
                      <a:alpha val="43137"/>
                    </a:srgbClr>
                  </a:outerShdw>
                </a:effectLst>
              </a:rPr>
              <a:t>.</a:t>
            </a:r>
            <a:endParaRPr lang="en-US" sz="1100"/>
          </a:p>
        </p:txBody>
      </p:sp>
      <p:sp>
        <p:nvSpPr>
          <p:cNvPr id="302" name="Speech Bubble: Rectangle with Corners Rounded 301">
            <a:extLst>
              <a:ext uri="{FF2B5EF4-FFF2-40B4-BE49-F238E27FC236}">
                <a16:creationId xmlns:a16="http://schemas.microsoft.com/office/drawing/2014/main" id="{64AC9534-670B-420A-8D1E-9B99B43AFCFF}"/>
              </a:ext>
            </a:extLst>
          </p:cNvPr>
          <p:cNvSpPr/>
          <p:nvPr/>
        </p:nvSpPr>
        <p:spPr>
          <a:xfrm>
            <a:off x="7090792" y="3742433"/>
            <a:ext cx="1687286" cy="790040"/>
          </a:xfrm>
          <a:prstGeom prst="wedgeRoundRectCallout">
            <a:avLst>
              <a:gd name="adj1" fmla="val -67572"/>
              <a:gd name="adj2" fmla="val -4710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Replace HD Insight with Databricks Spark Cluster and enable JIT elastic cloud capability</a:t>
            </a:r>
            <a:endParaRPr lang="en-US" sz="1100"/>
          </a:p>
        </p:txBody>
      </p:sp>
      <p:sp>
        <p:nvSpPr>
          <p:cNvPr id="303" name="Speech Bubble: Rectangle with Corners Rounded 302">
            <a:extLst>
              <a:ext uri="{FF2B5EF4-FFF2-40B4-BE49-F238E27FC236}">
                <a16:creationId xmlns:a16="http://schemas.microsoft.com/office/drawing/2014/main" id="{DA63F4D0-D139-45CD-B91F-9AEEFA0691BF}"/>
              </a:ext>
            </a:extLst>
          </p:cNvPr>
          <p:cNvSpPr/>
          <p:nvPr/>
        </p:nvSpPr>
        <p:spPr>
          <a:xfrm>
            <a:off x="4180785" y="4479689"/>
            <a:ext cx="1687286" cy="550060"/>
          </a:xfrm>
          <a:prstGeom prst="wedgeRoundRectCallout">
            <a:avLst>
              <a:gd name="adj1" fmla="val -67572"/>
              <a:gd name="adj2" fmla="val -4710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Replace HBase with </a:t>
            </a:r>
          </a:p>
          <a:p>
            <a:pPr algn="ctr"/>
            <a:r>
              <a:rPr lang="en-US" sz="1100" i="1">
                <a:solidFill>
                  <a:prstClr val="white"/>
                </a:solidFill>
                <a:effectLst>
                  <a:outerShdw blurRad="38100" dist="38100" dir="2700000" algn="tl">
                    <a:srgbClr val="000000">
                      <a:alpha val="43137"/>
                    </a:srgbClr>
                  </a:outerShdw>
                </a:effectLst>
              </a:rPr>
              <a:t>Databricks Spark Cluster</a:t>
            </a:r>
            <a:endParaRPr lang="en-US" sz="1100"/>
          </a:p>
        </p:txBody>
      </p:sp>
      <p:sp>
        <p:nvSpPr>
          <p:cNvPr id="304" name="Speech Bubble: Rectangle with Corners Rounded 303">
            <a:extLst>
              <a:ext uri="{FF2B5EF4-FFF2-40B4-BE49-F238E27FC236}">
                <a16:creationId xmlns:a16="http://schemas.microsoft.com/office/drawing/2014/main" id="{F0A76C5B-DF25-4051-846A-6EFB311EBB71}"/>
              </a:ext>
            </a:extLst>
          </p:cNvPr>
          <p:cNvSpPr/>
          <p:nvPr/>
        </p:nvSpPr>
        <p:spPr>
          <a:xfrm>
            <a:off x="8193062" y="1920044"/>
            <a:ext cx="2138938" cy="611070"/>
          </a:xfrm>
          <a:prstGeom prst="wedgeRoundRectCallout">
            <a:avLst>
              <a:gd name="adj1" fmla="val -121557"/>
              <a:gd name="adj2" fmla="val -2753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i="1">
                <a:solidFill>
                  <a:prstClr val="white"/>
                </a:solidFill>
                <a:effectLst>
                  <a:outerShdw blurRad="38100" dist="38100" dir="2700000" algn="tl">
                    <a:srgbClr val="000000">
                      <a:alpha val="43137"/>
                    </a:srgbClr>
                  </a:outerShdw>
                </a:effectLst>
              </a:rPr>
              <a:t>Replace Hive / Curated Layer with Databricks Delta Lake / Snowflake / SQL DW</a:t>
            </a:r>
          </a:p>
        </p:txBody>
      </p:sp>
      <p:sp>
        <p:nvSpPr>
          <p:cNvPr id="305" name="Speech Bubble: Rectangle with Corners Rounded 304">
            <a:extLst>
              <a:ext uri="{FF2B5EF4-FFF2-40B4-BE49-F238E27FC236}">
                <a16:creationId xmlns:a16="http://schemas.microsoft.com/office/drawing/2014/main" id="{51AAF48A-E081-4FB7-B8E2-AA28330BF534}"/>
              </a:ext>
            </a:extLst>
          </p:cNvPr>
          <p:cNvSpPr/>
          <p:nvPr/>
        </p:nvSpPr>
        <p:spPr>
          <a:xfrm>
            <a:off x="3661296" y="2117791"/>
            <a:ext cx="2108614" cy="885836"/>
          </a:xfrm>
          <a:prstGeom prst="wedgeRoundRectCallout">
            <a:avLst>
              <a:gd name="adj1" fmla="val -56827"/>
              <a:gd name="adj2" fmla="val -9244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Replace Platform Engineering Toolkit for Ingest and DE Toolkit for ETL with Talend / Informatica BDM / </a:t>
            </a:r>
            <a:r>
              <a:rPr lang="en-US" sz="1100" i="1" err="1">
                <a:solidFill>
                  <a:prstClr val="white"/>
                </a:solidFill>
                <a:effectLst>
                  <a:outerShdw blurRad="38100" dist="38100" dir="2700000" algn="tl">
                    <a:srgbClr val="000000">
                      <a:alpha val="43137"/>
                    </a:srgbClr>
                  </a:outerShdw>
                </a:effectLst>
              </a:rPr>
              <a:t>StreamSets</a:t>
            </a:r>
            <a:r>
              <a:rPr lang="en-US" sz="1100" i="1">
                <a:solidFill>
                  <a:prstClr val="white"/>
                </a:solidFill>
                <a:effectLst>
                  <a:outerShdw blurRad="38100" dist="38100" dir="2700000" algn="tl">
                    <a:srgbClr val="000000">
                      <a:alpha val="43137"/>
                    </a:srgbClr>
                  </a:outerShdw>
                </a:effectLst>
              </a:rPr>
              <a:t>.</a:t>
            </a:r>
            <a:endParaRPr lang="en-US" sz="1100"/>
          </a:p>
        </p:txBody>
      </p:sp>
      <p:sp>
        <p:nvSpPr>
          <p:cNvPr id="306" name="Speech Bubble: Rectangle with Corners Rounded 305">
            <a:extLst>
              <a:ext uri="{FF2B5EF4-FFF2-40B4-BE49-F238E27FC236}">
                <a16:creationId xmlns:a16="http://schemas.microsoft.com/office/drawing/2014/main" id="{EF0AB436-6FEB-4C73-B9D8-50BED3107A81}"/>
              </a:ext>
            </a:extLst>
          </p:cNvPr>
          <p:cNvSpPr/>
          <p:nvPr/>
        </p:nvSpPr>
        <p:spPr>
          <a:xfrm>
            <a:off x="1147206" y="2787620"/>
            <a:ext cx="1149327" cy="551994"/>
          </a:xfrm>
          <a:prstGeom prst="wedgeRoundRectCallout">
            <a:avLst>
              <a:gd name="adj1" fmla="val 79869"/>
              <a:gd name="adj2" fmla="val -2400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Replace with KP standard Confluent Kafka</a:t>
            </a:r>
            <a:endParaRPr lang="en-US" sz="1100"/>
          </a:p>
        </p:txBody>
      </p:sp>
      <p:sp>
        <p:nvSpPr>
          <p:cNvPr id="308" name="Speech Bubble: Rectangle with Corners Rounded 307">
            <a:extLst>
              <a:ext uri="{FF2B5EF4-FFF2-40B4-BE49-F238E27FC236}">
                <a16:creationId xmlns:a16="http://schemas.microsoft.com/office/drawing/2014/main" id="{48A93A2B-E45F-42BC-AAD1-F32264CFFF1F}"/>
              </a:ext>
            </a:extLst>
          </p:cNvPr>
          <p:cNvSpPr/>
          <p:nvPr/>
        </p:nvSpPr>
        <p:spPr>
          <a:xfrm>
            <a:off x="6269501" y="6088741"/>
            <a:ext cx="1687286" cy="550060"/>
          </a:xfrm>
          <a:prstGeom prst="wedgeRoundRectCallout">
            <a:avLst>
              <a:gd name="adj1" fmla="val -8337"/>
              <a:gd name="adj2" fmla="val -25007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a:solidFill>
                  <a:prstClr val="white"/>
                </a:solidFill>
                <a:effectLst>
                  <a:outerShdw blurRad="38100" dist="38100" dir="2700000" algn="tl">
                    <a:srgbClr val="000000">
                      <a:alpha val="43137"/>
                    </a:srgbClr>
                  </a:outerShdw>
                </a:effectLst>
              </a:rPr>
              <a:t>Do enable KP standards for data management</a:t>
            </a:r>
            <a:endParaRPr lang="en-US" sz="1100"/>
          </a:p>
        </p:txBody>
      </p:sp>
    </p:spTree>
    <p:custDataLst>
      <p:tags r:id="rId1"/>
    </p:custDataLst>
    <p:extLst>
      <p:ext uri="{BB962C8B-B14F-4D97-AF65-F5344CB8AC3E}">
        <p14:creationId xmlns:p14="http://schemas.microsoft.com/office/powerpoint/2010/main" val="3782913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a:solidFill>
            <a:schemeClr val="bg2">
              <a:lumMod val="75000"/>
            </a:schemeClr>
          </a:solidFill>
        </p:spPr>
        <p:txBody>
          <a:bodyPr/>
          <a:lstStyle/>
          <a:p>
            <a:r>
              <a:rPr lang="en-US"/>
              <a:t>Key Technical Recommendations</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graphicFrame>
        <p:nvGraphicFramePr>
          <p:cNvPr id="15" name="Table 14">
            <a:extLst>
              <a:ext uri="{FF2B5EF4-FFF2-40B4-BE49-F238E27FC236}">
                <a16:creationId xmlns:a16="http://schemas.microsoft.com/office/drawing/2014/main" id="{632154C8-9B58-4E16-B08D-B8C5453ED3D1}"/>
              </a:ext>
            </a:extLst>
          </p:cNvPr>
          <p:cNvGraphicFramePr>
            <a:graphicFrameLocks noGrp="1"/>
          </p:cNvGraphicFramePr>
          <p:nvPr/>
        </p:nvGraphicFramePr>
        <p:xfrm>
          <a:off x="1" y="685800"/>
          <a:ext cx="12192000" cy="5943600"/>
        </p:xfrm>
        <a:graphic>
          <a:graphicData uri="http://schemas.openxmlformats.org/drawingml/2006/table">
            <a:tbl>
              <a:tblPr firstRow="1" bandRow="1">
                <a:tableStyleId>{F5AB1C69-6EDB-4FF4-983F-18BD219EF322}</a:tableStyleId>
              </a:tblPr>
              <a:tblGrid>
                <a:gridCol w="958111">
                  <a:extLst>
                    <a:ext uri="{9D8B030D-6E8A-4147-A177-3AD203B41FA5}">
                      <a16:colId xmlns:a16="http://schemas.microsoft.com/office/drawing/2014/main" val="3624400222"/>
                    </a:ext>
                  </a:extLst>
                </a:gridCol>
                <a:gridCol w="1809589">
                  <a:extLst>
                    <a:ext uri="{9D8B030D-6E8A-4147-A177-3AD203B41FA5}">
                      <a16:colId xmlns:a16="http://schemas.microsoft.com/office/drawing/2014/main" val="3732708103"/>
                    </a:ext>
                  </a:extLst>
                </a:gridCol>
                <a:gridCol w="3506754">
                  <a:extLst>
                    <a:ext uri="{9D8B030D-6E8A-4147-A177-3AD203B41FA5}">
                      <a16:colId xmlns:a16="http://schemas.microsoft.com/office/drawing/2014/main" val="814689937"/>
                    </a:ext>
                  </a:extLst>
                </a:gridCol>
                <a:gridCol w="2435331">
                  <a:extLst>
                    <a:ext uri="{9D8B030D-6E8A-4147-A177-3AD203B41FA5}">
                      <a16:colId xmlns:a16="http://schemas.microsoft.com/office/drawing/2014/main" val="183650296"/>
                    </a:ext>
                  </a:extLst>
                </a:gridCol>
                <a:gridCol w="3482215">
                  <a:extLst>
                    <a:ext uri="{9D8B030D-6E8A-4147-A177-3AD203B41FA5}">
                      <a16:colId xmlns:a16="http://schemas.microsoft.com/office/drawing/2014/main" val="2592845477"/>
                    </a:ext>
                  </a:extLst>
                </a:gridCol>
              </a:tblGrid>
              <a:tr h="663913">
                <a:tc>
                  <a:txBody>
                    <a:bodyPr/>
                    <a:lstStyle/>
                    <a:p>
                      <a:r>
                        <a:rPr lang="en-US"/>
                        <a:t>Marker</a:t>
                      </a:r>
                    </a:p>
                  </a:txBody>
                  <a:tcPr/>
                </a:tc>
                <a:tc>
                  <a:txBody>
                    <a:bodyPr/>
                    <a:lstStyle/>
                    <a:p>
                      <a:r>
                        <a:rPr lang="en-US"/>
                        <a:t>Component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Finding Description</a:t>
                      </a:r>
                    </a:p>
                    <a:p>
                      <a:endParaRPr lang="en-US"/>
                    </a:p>
                  </a:txBody>
                  <a:tcPr/>
                </a:tc>
                <a:tc>
                  <a:txBody>
                    <a:bodyPr/>
                    <a:lstStyle/>
                    <a:p>
                      <a:r>
                        <a:rPr lang="en-US" sz="1800"/>
                        <a:t>Implication</a:t>
                      </a:r>
                      <a:endParaRPr lang="en-US"/>
                    </a:p>
                  </a:txBody>
                  <a:tcPr/>
                </a:tc>
                <a:tc>
                  <a:txBody>
                    <a:bodyPr/>
                    <a:lstStyle/>
                    <a:p>
                      <a:r>
                        <a:rPr lang="en-US"/>
                        <a:t>Recommendation</a:t>
                      </a:r>
                    </a:p>
                  </a:txBody>
                  <a:tcPr/>
                </a:tc>
                <a:extLst>
                  <a:ext uri="{0D108BD9-81ED-4DB2-BD59-A6C34878D82A}">
                    <a16:rowId xmlns:a16="http://schemas.microsoft.com/office/drawing/2014/main" val="3100516031"/>
                  </a:ext>
                </a:extLst>
              </a:tr>
              <a:tr h="1865278">
                <a:tc>
                  <a:txBody>
                    <a:bodyPr/>
                    <a:lstStyle/>
                    <a:p>
                      <a:pPr marL="0" indent="0">
                        <a:buFont typeface="Arial" panose="020B0604020202020204" pitchFamily="34" charset="0"/>
                        <a:buNone/>
                      </a:pPr>
                      <a:endParaRPr lang="en-US" sz="1400" b="0" i="0" kern="120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a:effectLst/>
                        </a:rPr>
                        <a:t>Platform Engineering Toolkit</a:t>
                      </a:r>
                      <a:endParaRPr lang="en-US" sz="1400" b="0" i="0" kern="1200">
                        <a:solidFill>
                          <a:schemeClr val="dk1"/>
                        </a:solidFill>
                        <a:effectLst/>
                        <a:latin typeface="+mn-lt"/>
                        <a:ea typeface="+mn-ea"/>
                        <a:cs typeface="+mn-cs"/>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Platform engineering toolkit - Is using Airflow - DAG(s),  NIFI, HDI Kafka for ingestion of source data (on-prem) to the Raw zone on Azure</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Ingest Scripts and DAG's are developed</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Manifest and Metadata management is Fairly working well</a:t>
                      </a:r>
                      <a:endParaRPr lang="en-US" sz="1400" b="0" i="0" kern="1200">
                        <a:solidFill>
                          <a:schemeClr val="dk1"/>
                        </a:solidFill>
                        <a:effectLst/>
                        <a:latin typeface="+mn-lt"/>
                        <a:ea typeface="+mn-ea"/>
                        <a:cs typeface="+mn-cs"/>
                      </a:endParaRPr>
                    </a:p>
                  </a:txBody>
                  <a:tcPr/>
                </a:tc>
                <a:tc>
                  <a:txBody>
                    <a:bodyPr/>
                    <a:lstStyle/>
                    <a:p>
                      <a:pPr marL="285750" indent="-285750">
                        <a:buFont typeface="Arial" panose="020B0604020202020204" pitchFamily="34" charset="0"/>
                        <a:buChar char="•"/>
                      </a:pPr>
                      <a:r>
                        <a:rPr lang="en-US" sz="1400"/>
                        <a:t>ETL vendor tools can be used to ingest reducing complexity in maintaining open source software in the long run</a:t>
                      </a:r>
                    </a:p>
                    <a:p>
                      <a:pPr marL="285750" indent="-285750">
                        <a:buFont typeface="Arial" panose="020B0604020202020204" pitchFamily="34" charset="0"/>
                        <a:buChar char="•"/>
                      </a:pPr>
                      <a:endParaRPr lang="en-US" sz="1400"/>
                    </a:p>
                  </a:txBody>
                  <a:tcPr/>
                </a:tc>
                <a:tc>
                  <a:txBody>
                    <a:bodyPr/>
                    <a:lstStyle/>
                    <a:p>
                      <a:pPr marL="285750" indent="-285750">
                        <a:buFont typeface="Arial" panose="020B0604020202020204" pitchFamily="34" charset="0"/>
                        <a:buChar char="•"/>
                      </a:pPr>
                      <a:r>
                        <a:rPr lang="en-US" sz="1400"/>
                        <a:t>Replace HDI Kafka with Confluent Kafka which is the enterprise version of Kafka</a:t>
                      </a:r>
                    </a:p>
                    <a:p>
                      <a:pPr marL="285750" indent="-285750">
                        <a:buFont typeface="Arial" panose="020B0604020202020204" pitchFamily="34" charset="0"/>
                        <a:buChar char="•"/>
                      </a:pPr>
                      <a:r>
                        <a:rPr lang="en-US" sz="1400"/>
                        <a:t>Evaluate vendor tools like Talend, Informatica BDM and/or Stream Sets for ingest capabilities and replace the platform engineering toolkit with vendor supported tools</a:t>
                      </a:r>
                    </a:p>
                  </a:txBody>
                  <a:tcPr/>
                </a:tc>
                <a:extLst>
                  <a:ext uri="{0D108BD9-81ED-4DB2-BD59-A6C34878D82A}">
                    <a16:rowId xmlns:a16="http://schemas.microsoft.com/office/drawing/2014/main" val="2286241604"/>
                  </a:ext>
                </a:extLst>
              </a:tr>
              <a:tr h="3414409">
                <a:tc>
                  <a:txBody>
                    <a:bodyPr/>
                    <a:lstStyle/>
                    <a:p>
                      <a:pPr marL="285750" indent="-285750">
                        <a:buFont typeface="Arial" panose="020B0604020202020204" pitchFamily="34" charset="0"/>
                        <a:buChar cha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a:t>Data Engineering Toolkit</a:t>
                      </a:r>
                    </a:p>
                  </a:txBody>
                  <a:tcPr/>
                </a:tc>
                <a:tc>
                  <a:txBody>
                    <a:bodyPr/>
                    <a:lstStyle/>
                    <a:p>
                      <a:pPr marL="285750" indent="-285750">
                        <a:buFont typeface="Arial" panose="020B0604020202020204" pitchFamily="34" charset="0"/>
                        <a:buChar char="•"/>
                      </a:pPr>
                      <a:r>
                        <a:rPr lang="en-US" sz="1400" kern="1200">
                          <a:effectLst/>
                        </a:rPr>
                        <a:t>KP Custom Developed</a:t>
                      </a:r>
                    </a:p>
                    <a:p>
                      <a:pPr marL="285750" indent="-285750" algn="l" fontAlgn="t">
                        <a:buFont typeface="Arial" panose="020B0604020202020204" pitchFamily="34" charset="0"/>
                        <a:buChar char="•"/>
                      </a:pPr>
                      <a:r>
                        <a:rPr lang="en-US" sz="1400" u="none" strike="noStrike">
                          <a:effectLst/>
                        </a:rPr>
                        <a:t>Toolkit maturity is insufficient</a:t>
                      </a:r>
                    </a:p>
                    <a:p>
                      <a:pPr marL="285750" indent="-285750" algn="l" fontAlgn="t">
                        <a:buFont typeface="Arial" panose="020B0604020202020204" pitchFamily="34" charset="0"/>
                        <a:buChar char="•"/>
                      </a:pPr>
                      <a:r>
                        <a:rPr lang="en-US" sz="1400" u="none" strike="noStrike">
                          <a:effectLst/>
                        </a:rPr>
                        <a:t>Data Engineering Toolkit is not meeting tenant functional and non-functional requirements.  Performance, stability, and availability is lacking.  Flows built in DE Toolkit had once taken 200 times longer than tenants' own methods.</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400" u="none" strike="noStrike">
                          <a:effectLst/>
                        </a:rPr>
                        <a:t>Custom build approach taken for many toolkits: data access, data operations, platform engineering, and data science.  Commodity software could suffice A2.0 use cases at least 80%.</a:t>
                      </a:r>
                      <a:endParaRPr lang="en-US" sz="1400"/>
                    </a:p>
                  </a:txBody>
                  <a:tcPr/>
                </a:tc>
                <a:tc>
                  <a:txBody>
                    <a:bodyPr/>
                    <a:lstStyle/>
                    <a:p>
                      <a:pPr marL="285750" indent="-285750">
                        <a:buFont typeface="Arial" panose="020B0604020202020204" pitchFamily="34" charset="0"/>
                        <a:buChar char="•"/>
                      </a:pPr>
                      <a:r>
                        <a:rPr lang="en-US" sz="1400" u="none" strike="noStrike">
                          <a:effectLst/>
                        </a:rPr>
                        <a:t>Ongoing custom development and long-term support is costly.</a:t>
                      </a:r>
                    </a:p>
                    <a:p>
                      <a:pPr marL="285750" indent="-285750">
                        <a:buFont typeface="Arial" panose="020B0604020202020204" pitchFamily="34" charset="0"/>
                        <a:buChar char="•"/>
                      </a:pPr>
                      <a:r>
                        <a:rPr lang="en-US" sz="1400" u="none" strike="noStrike">
                          <a:effectLst/>
                        </a:rPr>
                        <a:t>Will have Supportability issues on an ongoing basis</a:t>
                      </a:r>
                    </a:p>
                    <a:p>
                      <a:pPr marL="285750" indent="-285750">
                        <a:buFont typeface="Arial" panose="020B0604020202020204" pitchFamily="34" charset="0"/>
                        <a:buChar char="•"/>
                      </a:pPr>
                      <a:endParaRPr lang="en-US" sz="1400" b="0" i="0" u="none" strike="noStrike">
                        <a:solidFill>
                          <a:srgbClr val="000000"/>
                        </a:solidFill>
                        <a:effectLst/>
                        <a:latin typeface="Calibri" panose="020F0502020204030204" pitchFamily="34" charset="0"/>
                      </a:endParaRPr>
                    </a:p>
                  </a:txBody>
                  <a:tcPr/>
                </a:tc>
                <a:tc>
                  <a:txBody>
                    <a:bodyPr/>
                    <a:lstStyle/>
                    <a:p>
                      <a:pPr marL="285750" indent="-285750">
                        <a:buFont typeface="Arial" panose="020B0604020202020204" pitchFamily="34" charset="0"/>
                        <a:buChar char="•"/>
                      </a:pPr>
                      <a:r>
                        <a:rPr lang="en-US" sz="1400" u="none" strike="noStrike">
                          <a:effectLst/>
                        </a:rPr>
                        <a:t>Review available industry tools such as Informatica, Talend, </a:t>
                      </a:r>
                      <a:r>
                        <a:rPr lang="en-US" sz="1400" u="none" strike="noStrike" err="1">
                          <a:effectLst/>
                        </a:rPr>
                        <a:t>StreamSets</a:t>
                      </a:r>
                      <a:r>
                        <a:rPr lang="en-US" sz="1400" u="none" strike="noStrike">
                          <a:effectLst/>
                        </a:rPr>
                        <a:t>, etc., skillset availability, training requirements, tenant adoption, and business outcomes.  </a:t>
                      </a:r>
                    </a:p>
                    <a:p>
                      <a:pPr marL="285750" indent="-285750">
                        <a:buFont typeface="Arial" panose="020B0604020202020204" pitchFamily="34" charset="0"/>
                        <a:buChar char="•"/>
                      </a:pPr>
                      <a:r>
                        <a:rPr lang="en-US" sz="1400" u="none" strike="noStrike">
                          <a:effectLst/>
                        </a:rPr>
                        <a:t>Analyze usage of these persona-based toolkits.  Provide A2.0 use cases and requirements for vendor near-term roadmap commitment.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Replace DE Tool  for ETL with Talend / Informatica BDM or Stream Sets - Later evaluate to extend these tools to replace ingestion also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Underlying Engine/Cluster could be Data Bricks Spark Cluster</a:t>
                      </a:r>
                      <a:endParaRPr lang="en-US" sz="1400"/>
                    </a:p>
                  </a:txBody>
                  <a:tcPr/>
                </a:tc>
                <a:extLst>
                  <a:ext uri="{0D108BD9-81ED-4DB2-BD59-A6C34878D82A}">
                    <a16:rowId xmlns:a16="http://schemas.microsoft.com/office/drawing/2014/main" val="3176281054"/>
                  </a:ext>
                </a:extLst>
              </a:tr>
            </a:tbl>
          </a:graphicData>
        </a:graphic>
      </p:graphicFrame>
      <p:sp>
        <p:nvSpPr>
          <p:cNvPr id="16" name="Oval 15">
            <a:extLst>
              <a:ext uri="{FF2B5EF4-FFF2-40B4-BE49-F238E27FC236}">
                <a16:creationId xmlns:a16="http://schemas.microsoft.com/office/drawing/2014/main" id="{42D48534-2F07-4C76-8B83-0612EACD1C07}"/>
              </a:ext>
            </a:extLst>
          </p:cNvPr>
          <p:cNvSpPr/>
          <p:nvPr/>
        </p:nvSpPr>
        <p:spPr>
          <a:xfrm>
            <a:off x="253675" y="1526403"/>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1</a:t>
            </a:r>
          </a:p>
        </p:txBody>
      </p:sp>
      <p:sp>
        <p:nvSpPr>
          <p:cNvPr id="17" name="Oval 16">
            <a:extLst>
              <a:ext uri="{FF2B5EF4-FFF2-40B4-BE49-F238E27FC236}">
                <a16:creationId xmlns:a16="http://schemas.microsoft.com/office/drawing/2014/main" id="{D53DA9D8-A10F-4450-9319-21A373113B42}"/>
              </a:ext>
            </a:extLst>
          </p:cNvPr>
          <p:cNvSpPr/>
          <p:nvPr/>
        </p:nvSpPr>
        <p:spPr>
          <a:xfrm>
            <a:off x="253675" y="3479681"/>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2</a:t>
            </a:r>
          </a:p>
        </p:txBody>
      </p:sp>
    </p:spTree>
    <p:custDataLst>
      <p:tags r:id="rId1"/>
    </p:custDataLst>
    <p:extLst>
      <p:ext uri="{BB962C8B-B14F-4D97-AF65-F5344CB8AC3E}">
        <p14:creationId xmlns:p14="http://schemas.microsoft.com/office/powerpoint/2010/main" val="1335091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a:solidFill>
            <a:schemeClr val="bg2">
              <a:lumMod val="75000"/>
            </a:schemeClr>
          </a:solidFill>
        </p:spPr>
        <p:txBody>
          <a:bodyPr/>
          <a:lstStyle/>
          <a:p>
            <a:r>
              <a:rPr lang="en-US"/>
              <a:t>Key Technical Recommendations</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graphicFrame>
        <p:nvGraphicFramePr>
          <p:cNvPr id="15" name="Table 14">
            <a:extLst>
              <a:ext uri="{FF2B5EF4-FFF2-40B4-BE49-F238E27FC236}">
                <a16:creationId xmlns:a16="http://schemas.microsoft.com/office/drawing/2014/main" id="{632154C8-9B58-4E16-B08D-B8C5453ED3D1}"/>
              </a:ext>
            </a:extLst>
          </p:cNvPr>
          <p:cNvGraphicFramePr>
            <a:graphicFrameLocks noGrp="1"/>
          </p:cNvGraphicFramePr>
          <p:nvPr/>
        </p:nvGraphicFramePr>
        <p:xfrm>
          <a:off x="0" y="685800"/>
          <a:ext cx="12192000" cy="5943601"/>
        </p:xfrm>
        <a:graphic>
          <a:graphicData uri="http://schemas.openxmlformats.org/drawingml/2006/table">
            <a:tbl>
              <a:tblPr firstRow="1">
                <a:tableStyleId>{F5AB1C69-6EDB-4FF4-983F-18BD219EF322}</a:tableStyleId>
              </a:tblPr>
              <a:tblGrid>
                <a:gridCol w="958111">
                  <a:extLst>
                    <a:ext uri="{9D8B030D-6E8A-4147-A177-3AD203B41FA5}">
                      <a16:colId xmlns:a16="http://schemas.microsoft.com/office/drawing/2014/main" val="3624400222"/>
                    </a:ext>
                  </a:extLst>
                </a:gridCol>
                <a:gridCol w="1591720">
                  <a:extLst>
                    <a:ext uri="{9D8B030D-6E8A-4147-A177-3AD203B41FA5}">
                      <a16:colId xmlns:a16="http://schemas.microsoft.com/office/drawing/2014/main" val="3732708103"/>
                    </a:ext>
                  </a:extLst>
                </a:gridCol>
                <a:gridCol w="3326694">
                  <a:extLst>
                    <a:ext uri="{9D8B030D-6E8A-4147-A177-3AD203B41FA5}">
                      <a16:colId xmlns:a16="http://schemas.microsoft.com/office/drawing/2014/main" val="814689937"/>
                    </a:ext>
                  </a:extLst>
                </a:gridCol>
                <a:gridCol w="2833259">
                  <a:extLst>
                    <a:ext uri="{9D8B030D-6E8A-4147-A177-3AD203B41FA5}">
                      <a16:colId xmlns:a16="http://schemas.microsoft.com/office/drawing/2014/main" val="183650296"/>
                    </a:ext>
                  </a:extLst>
                </a:gridCol>
                <a:gridCol w="3482216">
                  <a:extLst>
                    <a:ext uri="{9D8B030D-6E8A-4147-A177-3AD203B41FA5}">
                      <a16:colId xmlns:a16="http://schemas.microsoft.com/office/drawing/2014/main" val="2592845477"/>
                    </a:ext>
                  </a:extLst>
                </a:gridCol>
              </a:tblGrid>
              <a:tr h="709669">
                <a:tc>
                  <a:txBody>
                    <a:bodyPr/>
                    <a:lstStyle/>
                    <a:p>
                      <a:r>
                        <a:rPr lang="en-US"/>
                        <a:t>Marker</a:t>
                      </a:r>
                    </a:p>
                  </a:txBody>
                  <a:tcPr/>
                </a:tc>
                <a:tc>
                  <a:txBody>
                    <a:bodyPr/>
                    <a:lstStyle/>
                    <a:p>
                      <a:r>
                        <a:rPr lang="en-US"/>
                        <a:t>Component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Finding Description</a:t>
                      </a:r>
                    </a:p>
                    <a:p>
                      <a:endParaRPr lang="en-US"/>
                    </a:p>
                  </a:txBody>
                  <a:tcPr/>
                </a:tc>
                <a:tc>
                  <a:txBody>
                    <a:bodyPr/>
                    <a:lstStyle/>
                    <a:p>
                      <a:r>
                        <a:rPr lang="en-US" sz="1800"/>
                        <a:t>Implication</a:t>
                      </a:r>
                      <a:endParaRPr lang="en-US"/>
                    </a:p>
                  </a:txBody>
                  <a:tcPr/>
                </a:tc>
                <a:tc>
                  <a:txBody>
                    <a:bodyPr/>
                    <a:lstStyle/>
                    <a:p>
                      <a:r>
                        <a:rPr lang="en-US"/>
                        <a:t>Recommendation</a:t>
                      </a:r>
                    </a:p>
                  </a:txBody>
                  <a:tcPr/>
                </a:tc>
                <a:extLst>
                  <a:ext uri="{0D108BD9-81ED-4DB2-BD59-A6C34878D82A}">
                    <a16:rowId xmlns:a16="http://schemas.microsoft.com/office/drawing/2014/main" val="3100516031"/>
                  </a:ext>
                </a:extLst>
              </a:tr>
              <a:tr h="2230387">
                <a:tc>
                  <a:txBody>
                    <a:bodyPr/>
                    <a:lstStyle/>
                    <a:p>
                      <a:pPr marL="0" indent="0">
                        <a:buFont typeface="Arial" panose="020B0604020202020204" pitchFamily="34" charset="0"/>
                        <a:buNone/>
                      </a:pPr>
                      <a:endParaRPr lang="en-US" sz="1400" b="0" i="0" kern="120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a:effectLst/>
                        </a:rPr>
                        <a:t>Hive / Ambari UI</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b="0" i="0" kern="1200">
                        <a:solidFill>
                          <a:schemeClr val="dk1"/>
                        </a:solidFill>
                        <a:effectLst/>
                        <a:latin typeface="+mn-lt"/>
                        <a:ea typeface="+mn-ea"/>
                        <a:cs typeface="+mn-cs"/>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Hive is very restrictive in nature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Hive is having issues accommodating incremental loads, CDC and merges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Tenants are finding it difficult to change and adopt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SQL scripts and joins don't work the same way as traditional environments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a:effectLst/>
                        </a:rPr>
                        <a:t>Ambari UI lacks all traditional SQL Query tool capabilities</a:t>
                      </a:r>
                      <a:endParaRPr lang="en-US" sz="1400" b="0" i="0" kern="1200">
                        <a:solidFill>
                          <a:schemeClr val="dk1"/>
                        </a:solidFill>
                        <a:effectLst/>
                        <a:latin typeface="+mn-lt"/>
                        <a:ea typeface="+mn-ea"/>
                        <a:cs typeface="+mn-cs"/>
                      </a:endParaRPr>
                    </a:p>
                  </a:txBody>
                  <a:tcPr/>
                </a:tc>
                <a:tc>
                  <a:txBody>
                    <a:bodyPr/>
                    <a:lstStyle/>
                    <a:p>
                      <a:pPr marL="285750" indent="-285750">
                        <a:buFont typeface="Arial" panose="020B0604020202020204" pitchFamily="34" charset="0"/>
                        <a:buChar char="•"/>
                      </a:pPr>
                      <a:r>
                        <a:rPr lang="en-US" sz="1400"/>
                        <a:t>Hive is creating major data quality, performance, usability and adoptability issues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Replace Curated Layer (Enriched - Refined) with Databricks Delta Lake, Snowflake or SQL DW</a:t>
                      </a:r>
                    </a:p>
                    <a:p>
                      <a:pPr marL="285750" indent="-285750">
                        <a:buFont typeface="Arial" panose="020B0604020202020204" pitchFamily="34" charset="0"/>
                        <a:buChar char="•"/>
                      </a:pPr>
                      <a:endParaRPr lang="en-US" sz="1400"/>
                    </a:p>
                  </a:txBody>
                  <a:tcPr/>
                </a:tc>
                <a:extLst>
                  <a:ext uri="{0D108BD9-81ED-4DB2-BD59-A6C34878D82A}">
                    <a16:rowId xmlns:a16="http://schemas.microsoft.com/office/drawing/2014/main" val="2286241604"/>
                  </a:ext>
                </a:extLst>
              </a:tr>
              <a:tr h="3003545">
                <a:tc>
                  <a:txBody>
                    <a:bodyPr/>
                    <a:lstStyle/>
                    <a:p>
                      <a:pPr marL="285750" indent="-285750">
                        <a:buFont typeface="Arial" panose="020B0604020202020204" pitchFamily="34" charset="0"/>
                        <a:buChar cha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a:t>HD Insights / ADLS / HBASE</a:t>
                      </a:r>
                    </a:p>
                  </a:txBody>
                  <a:tcPr/>
                </a:tc>
                <a:tc>
                  <a:txBody>
                    <a:bodyPr/>
                    <a:lstStyle/>
                    <a:p>
                      <a:pPr marL="285750" indent="-285750">
                        <a:buFont typeface="Arial" panose="020B0604020202020204" pitchFamily="34" charset="0"/>
                        <a:buChar char="•"/>
                      </a:pPr>
                      <a:r>
                        <a:rPr lang="en-US" sz="1400" kern="1200">
                          <a:effectLst/>
                        </a:rPr>
                        <a:t>HD Insights services like HBASE, Hive and Spark are mainly being used as processing engine for ETL</a:t>
                      </a:r>
                    </a:p>
                    <a:p>
                      <a:pPr marL="285750" indent="-285750">
                        <a:buFont typeface="Arial" panose="020B0604020202020204" pitchFamily="34" charset="0"/>
                        <a:buChar char="•"/>
                      </a:pPr>
                      <a:r>
                        <a:rPr lang="en-US" sz="1400" kern="1200">
                          <a:effectLst/>
                        </a:rPr>
                        <a:t>HDI Hbase which being used for CDC is not working as intended</a:t>
                      </a:r>
                    </a:p>
                    <a:p>
                      <a:pPr marL="285750" indent="-285750">
                        <a:buFont typeface="Arial" panose="020B0604020202020204" pitchFamily="34" charset="0"/>
                        <a:buChar char="•"/>
                      </a:pPr>
                      <a:r>
                        <a:rPr lang="en-US" sz="1400" kern="1200">
                          <a:effectLst/>
                        </a:rPr>
                        <a:t>It has the auto-scale capabilities but does not have the elastic capabilities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a:p>
                  </a:txBody>
                  <a:tcPr/>
                </a:tc>
                <a:tc>
                  <a:txBody>
                    <a:bodyPr/>
                    <a:lstStyle/>
                    <a:p>
                      <a:pPr marL="285750" indent="-285750">
                        <a:buFont typeface="Arial" panose="020B0604020202020204" pitchFamily="34" charset="0"/>
                        <a:buChar char="•"/>
                      </a:pPr>
                      <a:r>
                        <a:rPr lang="en-US" sz="1400" u="none" strike="noStrike">
                          <a:effectLst/>
                        </a:rPr>
                        <a:t>If curated layer is replaced with other options there is no need to have HD Insights</a:t>
                      </a:r>
                    </a:p>
                    <a:p>
                      <a:pPr marL="285750" indent="-285750">
                        <a:buFont typeface="Arial" panose="020B0604020202020204" pitchFamily="34" charset="0"/>
                        <a:buChar char="•"/>
                      </a:pPr>
                      <a:r>
                        <a:rPr lang="en-US" sz="1400" u="none" strike="noStrike">
                          <a:effectLst/>
                        </a:rPr>
                        <a:t>Continuing to use HBASE created additional complexities to manage regions and scan optimizations etc.</a:t>
                      </a:r>
                      <a:endParaRPr lang="en-US" sz="1400" b="0" i="0" u="none" strike="noStrike">
                        <a:solidFill>
                          <a:srgbClr val="000000"/>
                        </a:solidFill>
                        <a:effectLst/>
                        <a:latin typeface="Calibri" panose="020F0502020204030204" pitchFamily="34" charset="0"/>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Replace Curated Layer (Enriched - Refined) with Databricks Delta Lake, Snowflake or SQL DW</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Underlying Engine/Cluster could be a Data Bricks Spark Cluster providing elastic JIT </a:t>
                      </a:r>
                      <a:r>
                        <a:rPr lang="en-US" sz="1400" err="1">
                          <a:effectLst>
                            <a:outerShdw blurRad="38100" dist="38100" dir="2700000" algn="tl">
                              <a:srgbClr val="000000">
                                <a:alpha val="43137"/>
                              </a:srgbClr>
                            </a:outerShdw>
                          </a:effectLst>
                        </a:rPr>
                        <a:t>capabilites</a:t>
                      </a:r>
                      <a:endParaRPr lang="en-US" sz="1400">
                        <a:effectLst>
                          <a:outerShdw blurRad="38100" dist="38100" dir="2700000" algn="tl">
                            <a:srgbClr val="000000">
                              <a:alpha val="43137"/>
                            </a:srgbClr>
                          </a:outerShdw>
                        </a:effectLs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effectLst>
                            <a:outerShdw blurRad="38100" dist="38100" dir="2700000" algn="tl">
                              <a:srgbClr val="000000">
                                <a:alpha val="43137"/>
                              </a:srgbClr>
                            </a:outerShdw>
                          </a:effectLst>
                        </a:rPr>
                        <a:t>Underlying storage for Databricks Delta Lake / Snowflake or SQL DW can use ADLS</a:t>
                      </a:r>
                    </a:p>
                    <a:p>
                      <a:pPr marL="285750" indent="-285750">
                        <a:buFont typeface="Arial" panose="020B0604020202020204" pitchFamily="34" charset="0"/>
                        <a:buChar char="•"/>
                      </a:pPr>
                      <a:endParaRPr lang="en-US" sz="1400"/>
                    </a:p>
                  </a:txBody>
                  <a:tcPr/>
                </a:tc>
                <a:extLst>
                  <a:ext uri="{0D108BD9-81ED-4DB2-BD59-A6C34878D82A}">
                    <a16:rowId xmlns:a16="http://schemas.microsoft.com/office/drawing/2014/main" val="3176281054"/>
                  </a:ext>
                </a:extLst>
              </a:tr>
            </a:tbl>
          </a:graphicData>
        </a:graphic>
      </p:graphicFrame>
      <p:sp>
        <p:nvSpPr>
          <p:cNvPr id="16" name="Oval 15">
            <a:extLst>
              <a:ext uri="{FF2B5EF4-FFF2-40B4-BE49-F238E27FC236}">
                <a16:creationId xmlns:a16="http://schemas.microsoft.com/office/drawing/2014/main" id="{42D48534-2F07-4C76-8B83-0612EACD1C07}"/>
              </a:ext>
            </a:extLst>
          </p:cNvPr>
          <p:cNvSpPr/>
          <p:nvPr/>
        </p:nvSpPr>
        <p:spPr>
          <a:xfrm>
            <a:off x="228124" y="1503028"/>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3</a:t>
            </a:r>
          </a:p>
        </p:txBody>
      </p:sp>
      <p:sp>
        <p:nvSpPr>
          <p:cNvPr id="17" name="Oval 16">
            <a:extLst>
              <a:ext uri="{FF2B5EF4-FFF2-40B4-BE49-F238E27FC236}">
                <a16:creationId xmlns:a16="http://schemas.microsoft.com/office/drawing/2014/main" id="{D53DA9D8-A10F-4450-9319-21A373113B42}"/>
              </a:ext>
            </a:extLst>
          </p:cNvPr>
          <p:cNvSpPr/>
          <p:nvPr/>
        </p:nvSpPr>
        <p:spPr>
          <a:xfrm>
            <a:off x="228124" y="3771781"/>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4</a:t>
            </a:r>
          </a:p>
        </p:txBody>
      </p:sp>
      <p:sp>
        <p:nvSpPr>
          <p:cNvPr id="7" name="Oval 6">
            <a:extLst>
              <a:ext uri="{FF2B5EF4-FFF2-40B4-BE49-F238E27FC236}">
                <a16:creationId xmlns:a16="http://schemas.microsoft.com/office/drawing/2014/main" id="{F4BF8567-0E1D-4E78-B626-CCA98B164B36}"/>
              </a:ext>
            </a:extLst>
          </p:cNvPr>
          <p:cNvSpPr/>
          <p:nvPr/>
        </p:nvSpPr>
        <p:spPr>
          <a:xfrm>
            <a:off x="228124" y="4334975"/>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5</a:t>
            </a:r>
          </a:p>
        </p:txBody>
      </p:sp>
      <p:sp>
        <p:nvSpPr>
          <p:cNvPr id="8" name="Oval 7">
            <a:extLst>
              <a:ext uri="{FF2B5EF4-FFF2-40B4-BE49-F238E27FC236}">
                <a16:creationId xmlns:a16="http://schemas.microsoft.com/office/drawing/2014/main" id="{07C2C9B1-3AEB-4CE6-967C-8C90FE00FD94}"/>
              </a:ext>
            </a:extLst>
          </p:cNvPr>
          <p:cNvSpPr/>
          <p:nvPr/>
        </p:nvSpPr>
        <p:spPr>
          <a:xfrm>
            <a:off x="228124" y="4898169"/>
            <a:ext cx="464695" cy="449705"/>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6</a:t>
            </a:r>
          </a:p>
        </p:txBody>
      </p:sp>
    </p:spTree>
    <p:custDataLst>
      <p:tags r:id="rId1"/>
    </p:custDataLst>
    <p:extLst>
      <p:ext uri="{BB962C8B-B14F-4D97-AF65-F5344CB8AC3E}">
        <p14:creationId xmlns:p14="http://schemas.microsoft.com/office/powerpoint/2010/main" val="29993773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098FE-69F3-447F-B9C4-3A426AC519DB}"/>
              </a:ext>
            </a:extLst>
          </p:cNvPr>
          <p:cNvSpPr>
            <a:spLocks noGrp="1"/>
          </p:cNvSpPr>
          <p:nvPr>
            <p:ph type="title"/>
          </p:nvPr>
        </p:nvSpPr>
        <p:spPr/>
        <p:txBody>
          <a:bodyPr/>
          <a:lstStyle/>
          <a:p>
            <a:r>
              <a:rPr lang="en-US"/>
              <a:t>Detailed Review</a:t>
            </a:r>
          </a:p>
        </p:txBody>
      </p:sp>
      <p:sp>
        <p:nvSpPr>
          <p:cNvPr id="3" name="Text Placeholder 2">
            <a:extLst>
              <a:ext uri="{FF2B5EF4-FFF2-40B4-BE49-F238E27FC236}">
                <a16:creationId xmlns:a16="http://schemas.microsoft.com/office/drawing/2014/main" id="{40AD24D9-C6C2-41BE-94CE-518856F0CC7D}"/>
              </a:ext>
            </a:extLst>
          </p:cNvPr>
          <p:cNvSpPr>
            <a:spLocks noGrp="1"/>
          </p:cNvSpPr>
          <p:nvPr>
            <p:ph type="body" idx="1"/>
          </p:nvPr>
        </p:nvSpPr>
        <p:spPr/>
        <p:txBody>
          <a:bodyPr/>
          <a:lstStyle/>
          <a:p>
            <a:r>
              <a:rPr lang="en-US"/>
              <a:t>KP ARB Review Analytics 2.0</a:t>
            </a:r>
          </a:p>
        </p:txBody>
      </p:sp>
      <p:sp>
        <p:nvSpPr>
          <p:cNvPr id="4" name="Footer Placeholder 3">
            <a:extLst>
              <a:ext uri="{FF2B5EF4-FFF2-40B4-BE49-F238E27FC236}">
                <a16:creationId xmlns:a16="http://schemas.microsoft.com/office/drawing/2014/main" id="{ADB6E50E-1342-41EF-B17B-6EA74258E6DE}"/>
              </a:ext>
            </a:extLst>
          </p:cNvPr>
          <p:cNvSpPr>
            <a:spLocks noGrp="1"/>
          </p:cNvSpPr>
          <p:nvPr>
            <p:ph type="ftr" sz="quarter" idx="3"/>
          </p:nvPr>
        </p:nvSpPr>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5659803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p:txBody>
          <a:bodyPr/>
          <a:lstStyle/>
          <a:p>
            <a:fld id="{77D24686-F492-B544-8C7C-46DBD354F9D0}" type="slidenum">
              <a:rPr lang="en-US" smtClean="0"/>
              <a:t>35</a:t>
            </a:fld>
            <a:endParaRPr lang="en-US"/>
          </a:p>
        </p:txBody>
      </p:sp>
      <p:pic>
        <p:nvPicPr>
          <p:cNvPr id="6" name="Picture 5"/>
          <p:cNvPicPr>
            <a:picLocks noChangeAspect="1"/>
          </p:cNvPicPr>
          <p:nvPr/>
        </p:nvPicPr>
        <p:blipFill>
          <a:blip r:embed="rId4"/>
          <a:stretch>
            <a:fillRect/>
          </a:stretch>
        </p:blipFill>
        <p:spPr>
          <a:xfrm>
            <a:off x="7145867" y="685800"/>
            <a:ext cx="5046133" cy="1134533"/>
          </a:xfrm>
          <a:prstGeom prst="rect">
            <a:avLst/>
          </a:prstGeom>
        </p:spPr>
      </p:pic>
      <p:sp>
        <p:nvSpPr>
          <p:cNvPr id="8" name="Title 7">
            <a:extLst>
              <a:ext uri="{FF2B5EF4-FFF2-40B4-BE49-F238E27FC236}">
                <a16:creationId xmlns:a16="http://schemas.microsoft.com/office/drawing/2014/main" id="{A0B149EF-03C0-4B83-B19F-E5071E8A84C6}"/>
              </a:ext>
            </a:extLst>
          </p:cNvPr>
          <p:cNvSpPr>
            <a:spLocks noGrp="1"/>
          </p:cNvSpPr>
          <p:nvPr>
            <p:ph type="title"/>
          </p:nvPr>
        </p:nvSpPr>
        <p:spPr/>
        <p:txBody>
          <a:bodyPr/>
          <a:lstStyle/>
          <a:p>
            <a:r>
              <a:rPr lang="en-US"/>
              <a:t>Cloud Platform Selection (2016)</a:t>
            </a:r>
          </a:p>
        </p:txBody>
      </p:sp>
      <p:sp>
        <p:nvSpPr>
          <p:cNvPr id="9" name="Rectangle 8">
            <a:extLst>
              <a:ext uri="{FF2B5EF4-FFF2-40B4-BE49-F238E27FC236}">
                <a16:creationId xmlns:a16="http://schemas.microsoft.com/office/drawing/2014/main" id="{FCCD7912-48D3-469A-82D1-9B1F7DAF4DD0}"/>
              </a:ext>
            </a:extLst>
          </p:cNvPr>
          <p:cNvSpPr/>
          <p:nvPr/>
        </p:nvSpPr>
        <p:spPr>
          <a:xfrm>
            <a:off x="0" y="1226485"/>
            <a:ext cx="9941442" cy="5139869"/>
          </a:xfrm>
          <a:prstGeom prst="rect">
            <a:avLst/>
          </a:prstGeom>
        </p:spPr>
        <p:txBody>
          <a:bodyPr wrap="square">
            <a:spAutoFit/>
          </a:bodyPr>
          <a:lstStyle/>
          <a:p>
            <a:r>
              <a:rPr lang="en-US" sz="2800"/>
              <a:t>Azure Technology</a:t>
            </a:r>
          </a:p>
          <a:p>
            <a:pPr marL="285750" indent="-285750">
              <a:buFont typeface="Arial" panose="020B0604020202020204" pitchFamily="34" charset="0"/>
              <a:buChar char="•"/>
            </a:pPr>
            <a:r>
              <a:rPr lang="en-US" sz="2000"/>
              <a:t>Identified leader in public cloud with a rich set of features and capabilities.</a:t>
            </a:r>
          </a:p>
          <a:p>
            <a:pPr marL="285750" indent="-285750">
              <a:buFont typeface="Arial" panose="020B0604020202020204" pitchFamily="34" charset="0"/>
              <a:buChar char="•"/>
            </a:pPr>
            <a:r>
              <a:rPr lang="en-US" sz="2000"/>
              <a:t>Developer friendly integration (Linux and Windows based).</a:t>
            </a:r>
          </a:p>
          <a:p>
            <a:pPr marL="285750" indent="-285750">
              <a:buFont typeface="Arial" panose="020B0604020202020204" pitchFamily="34" charset="0"/>
              <a:buChar char="•"/>
            </a:pPr>
            <a:r>
              <a:rPr lang="en-US" sz="2000"/>
              <a:t>Microsoft #1 Contributor of Open Source projects on </a:t>
            </a:r>
            <a:r>
              <a:rPr lang="en-US" sz="2000" err="1"/>
              <a:t>Github</a:t>
            </a:r>
            <a:r>
              <a:rPr lang="en-US" sz="2000"/>
              <a:t>.</a:t>
            </a:r>
          </a:p>
          <a:p>
            <a:pPr marL="285750" indent="-285750">
              <a:buFont typeface="Arial" panose="020B0604020202020204" pitchFamily="34" charset="0"/>
              <a:buChar char="•"/>
            </a:pPr>
            <a:r>
              <a:rPr lang="en-US" sz="2000"/>
              <a:t>Hybrid Cloud option available with Azure Stack (Azure on premise).</a:t>
            </a:r>
          </a:p>
          <a:p>
            <a:pPr marL="285750" indent="-285750">
              <a:buFont typeface="Arial" panose="020B0604020202020204" pitchFamily="34" charset="0"/>
              <a:buChar char="•"/>
            </a:pPr>
            <a:r>
              <a:rPr lang="en-US" sz="2000"/>
              <a:t>Support and integration with many technology platforms of interest to KP (Docker Containers (Linux and Windows), Kubernetes, Mesosphere, Hadoop, IOT and Blockchain).</a:t>
            </a:r>
          </a:p>
          <a:p>
            <a:endParaRPr lang="en-US"/>
          </a:p>
          <a:p>
            <a:r>
              <a:rPr lang="en-US" sz="2800"/>
              <a:t>Existing Relationship</a:t>
            </a:r>
          </a:p>
          <a:p>
            <a:pPr marL="285750" indent="-285750">
              <a:buFont typeface="Arial" panose="020B0604020202020204" pitchFamily="34" charset="0"/>
              <a:buChar char="•"/>
            </a:pPr>
            <a:r>
              <a:rPr lang="en-US" sz="2000"/>
              <a:t>Leverage existing relationship based on Office 365.</a:t>
            </a:r>
          </a:p>
          <a:p>
            <a:pPr marL="285750" indent="-285750">
              <a:buFont typeface="Arial" panose="020B0604020202020204" pitchFamily="34" charset="0"/>
              <a:buChar char="•"/>
            </a:pPr>
            <a:r>
              <a:rPr lang="en-US" sz="2000"/>
              <a:t>Azure Express Route networking interconnect already in place.</a:t>
            </a:r>
          </a:p>
          <a:p>
            <a:pPr marL="285750" indent="-285750">
              <a:buFont typeface="Arial" panose="020B0604020202020204" pitchFamily="34" charset="0"/>
              <a:buChar char="•"/>
            </a:pPr>
            <a:r>
              <a:rPr lang="en-US" sz="2000"/>
              <a:t>Existing Microsoft licenses can be extended and utilized in the cloud.</a:t>
            </a:r>
          </a:p>
          <a:p>
            <a:pPr marL="285750" indent="-285750">
              <a:buFont typeface="Arial" panose="020B0604020202020204" pitchFamily="34" charset="0"/>
              <a:buChar char="•"/>
            </a:pPr>
            <a:r>
              <a:rPr lang="en-US" sz="2000"/>
              <a:t>KP Active Directory already integrated with Azure.</a:t>
            </a:r>
          </a:p>
          <a:p>
            <a:pPr marL="285750" indent="-285750">
              <a:buFont typeface="Arial" panose="020B0604020202020204" pitchFamily="34" charset="0"/>
              <a:buChar char="•"/>
            </a:pPr>
            <a:r>
              <a:rPr lang="en-US" sz="2000"/>
              <a:t>BAA already in place with Microsoft.</a:t>
            </a:r>
          </a:p>
          <a:p>
            <a:endParaRPr lang="en-US"/>
          </a:p>
          <a:p>
            <a:r>
              <a:rPr lang="en-US" i="1"/>
              <a:t>At the time, BAA failed with Amazon.  No BAA with Google.  Google’s offering was also less mature.</a:t>
            </a:r>
          </a:p>
        </p:txBody>
      </p:sp>
      <p:sp>
        <p:nvSpPr>
          <p:cNvPr id="10" name="Footer Placeholder 2">
            <a:extLst>
              <a:ext uri="{FF2B5EF4-FFF2-40B4-BE49-F238E27FC236}">
                <a16:creationId xmlns:a16="http://schemas.microsoft.com/office/drawing/2014/main" id="{4FFF3DFC-6990-4B3F-8A13-3E30B15023C7}"/>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6358923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5B193-1682-47CB-BA02-ED03CEC606A6}"/>
              </a:ext>
            </a:extLst>
          </p:cNvPr>
          <p:cNvSpPr>
            <a:spLocks noGrp="1"/>
          </p:cNvSpPr>
          <p:nvPr>
            <p:ph type="title"/>
          </p:nvPr>
        </p:nvSpPr>
        <p:spPr/>
        <p:txBody>
          <a:bodyPr/>
          <a:lstStyle/>
          <a:p>
            <a:r>
              <a:rPr lang="en-US"/>
              <a:t>A2.0 Platform Cost Model with RADA</a:t>
            </a:r>
          </a:p>
        </p:txBody>
      </p:sp>
      <p:sp>
        <p:nvSpPr>
          <p:cNvPr id="4" name="Slide Number Placeholder 3">
            <a:extLst>
              <a:ext uri="{FF2B5EF4-FFF2-40B4-BE49-F238E27FC236}">
                <a16:creationId xmlns:a16="http://schemas.microsoft.com/office/drawing/2014/main" id="{C4964D18-0142-4083-B082-D1B264652114}"/>
              </a:ext>
            </a:extLst>
          </p:cNvPr>
          <p:cNvSpPr>
            <a:spLocks noGrp="1"/>
          </p:cNvSpPr>
          <p:nvPr>
            <p:ph type="sldNum" sz="quarter" idx="4"/>
          </p:nvPr>
        </p:nvSpPr>
        <p:spPr bwMode="gray">
          <a:xfrm>
            <a:off x="0" y="4857750"/>
            <a:ext cx="863600" cy="196850"/>
          </a:xfrm>
          <a:prstGeom prst="rect">
            <a:avLst/>
          </a:prstGeom>
          <a:noFill/>
          <a:ln>
            <a:noFill/>
          </a:ln>
          <a:effectLst/>
          <a:extLst>
            <a:ext uri="{909E8E84-426E-40dd-AFC4-6F175D3DCCD1}"/>
            <a:ext uri="{91240B29-F687-4f45-9708-019B960494DF}"/>
            <a:ext uri="{AF507438-7753-43e0-B8FC-AC1667EBCBE1}"/>
            <a:ext uri="{FAA26D3D-D897-4be2-8F04-BA451C77F1D7}"/>
          </a:extLst>
        </p:spPr>
        <p:txBody>
          <a:bodyPr vert="horz" wrap="square" lIns="91440" tIns="45720" rIns="91440" bIns="45720" numCol="1" anchor="t" anchorCtr="0" compatLnSpc="1">
            <a:prstTxWarp prst="textNoShape">
              <a:avLst/>
            </a:prstTxWarp>
            <a:spAutoFit/>
          </a:bodyPr>
          <a:lstStyle>
            <a:defPPr>
              <a:defRPr lang="en-US"/>
            </a:defPPr>
            <a:lvl1pPr algn="ctr" rtl="0" eaLnBrk="1" fontAlgn="base" hangingPunct="1">
              <a:spcBef>
                <a:spcPct val="0"/>
              </a:spcBef>
              <a:spcAft>
                <a:spcPct val="0"/>
              </a:spcAft>
              <a:defRPr sz="675" b="0" i="0" kern="1200" smtClean="0">
                <a:solidFill>
                  <a:schemeClr val="bg1">
                    <a:lumMod val="50000"/>
                  </a:schemeClr>
                </a:solidFill>
                <a:latin typeface="Arial" panose="020B0604020202020204" pitchFamily="34" charset="0"/>
                <a:ea typeface="MS PGothic" panose="020B0600070205080204"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Narrow" panose="020B060602020203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Narrow" panose="020B0606020202030204" pitchFamily="34" charset="0"/>
                <a:ea typeface="MS PGothic" panose="020B0600070205080204" pitchFamily="34" charset="-128"/>
                <a:cs typeface="+mn-cs"/>
              </a:defRPr>
            </a:lvl9pPr>
          </a:lstStyle>
          <a:p>
            <a:pPr>
              <a:defRPr/>
            </a:pPr>
            <a:r>
              <a:rPr lang="en-US" altLang="en-US"/>
              <a:t>::  </a:t>
            </a:r>
            <a:fld id="{53E68406-C1E0-4E33-86B1-64ADBA32BFC5}" type="slidenum">
              <a:rPr lang="en-US" altLang="en-US" smtClean="0"/>
              <a:pPr>
                <a:defRPr/>
              </a:pPr>
              <a:t>36</a:t>
            </a:fld>
            <a:r>
              <a:rPr lang="en-US" altLang="en-US"/>
              <a:t>  ::</a:t>
            </a:r>
          </a:p>
        </p:txBody>
      </p:sp>
      <p:graphicFrame>
        <p:nvGraphicFramePr>
          <p:cNvPr id="10" name="Table 9">
            <a:extLst>
              <a:ext uri="{FF2B5EF4-FFF2-40B4-BE49-F238E27FC236}">
                <a16:creationId xmlns:a16="http://schemas.microsoft.com/office/drawing/2014/main" id="{1A074EB2-294C-453E-9994-9273592F2E5D}"/>
              </a:ext>
            </a:extLst>
          </p:cNvPr>
          <p:cNvGraphicFramePr>
            <a:graphicFrameLocks noGrp="1"/>
          </p:cNvGraphicFramePr>
          <p:nvPr>
            <p:extLst>
              <p:ext uri="{D42A27DB-BD31-4B8C-83A1-F6EECF244321}">
                <p14:modId xmlns:p14="http://schemas.microsoft.com/office/powerpoint/2010/main" val="2477956904"/>
              </p:ext>
            </p:extLst>
          </p:nvPr>
        </p:nvGraphicFramePr>
        <p:xfrm>
          <a:off x="431800" y="1507273"/>
          <a:ext cx="11434617" cy="4626963"/>
        </p:xfrm>
        <a:graphic>
          <a:graphicData uri="http://schemas.openxmlformats.org/drawingml/2006/table">
            <a:tbl>
              <a:tblPr/>
              <a:tblGrid>
                <a:gridCol w="1808395">
                  <a:extLst>
                    <a:ext uri="{9D8B030D-6E8A-4147-A177-3AD203B41FA5}">
                      <a16:colId xmlns:a16="http://schemas.microsoft.com/office/drawing/2014/main" val="3676173463"/>
                    </a:ext>
                  </a:extLst>
                </a:gridCol>
                <a:gridCol w="1338303">
                  <a:extLst>
                    <a:ext uri="{9D8B030D-6E8A-4147-A177-3AD203B41FA5}">
                      <a16:colId xmlns:a16="http://schemas.microsoft.com/office/drawing/2014/main" val="3960861188"/>
                    </a:ext>
                  </a:extLst>
                </a:gridCol>
                <a:gridCol w="1358537">
                  <a:extLst>
                    <a:ext uri="{9D8B030D-6E8A-4147-A177-3AD203B41FA5}">
                      <a16:colId xmlns:a16="http://schemas.microsoft.com/office/drawing/2014/main" val="2550146614"/>
                    </a:ext>
                  </a:extLst>
                </a:gridCol>
                <a:gridCol w="4675845">
                  <a:extLst>
                    <a:ext uri="{9D8B030D-6E8A-4147-A177-3AD203B41FA5}">
                      <a16:colId xmlns:a16="http://schemas.microsoft.com/office/drawing/2014/main" val="1750449552"/>
                    </a:ext>
                  </a:extLst>
                </a:gridCol>
                <a:gridCol w="2253537">
                  <a:extLst>
                    <a:ext uri="{9D8B030D-6E8A-4147-A177-3AD203B41FA5}">
                      <a16:colId xmlns:a16="http://schemas.microsoft.com/office/drawing/2014/main" val="1272519020"/>
                    </a:ext>
                  </a:extLst>
                </a:gridCol>
              </a:tblGrid>
              <a:tr h="187323">
                <a:tc>
                  <a:txBody>
                    <a:bodyPr/>
                    <a:lstStyle/>
                    <a:p>
                      <a:pPr algn="l" fontAlgn="t"/>
                      <a:r>
                        <a:rPr lang="en-US" sz="1200" b="1" i="0" u="none" strike="noStrike">
                          <a:effectLst/>
                          <a:latin typeface="Segoe UI Light" panose="020B0502040204020203" pitchFamily="34" charset="0"/>
                        </a:rPr>
                        <a:t>Service type</a:t>
                      </a: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DEBF7"/>
                    </a:solidFill>
                  </a:tcPr>
                </a:tc>
                <a:tc>
                  <a:txBody>
                    <a:bodyPr/>
                    <a:lstStyle/>
                    <a:p>
                      <a:pPr algn="l" fontAlgn="t"/>
                      <a:r>
                        <a:rPr lang="en-US" sz="1200" b="1" i="0" u="none" strike="noStrike">
                          <a:effectLst/>
                          <a:latin typeface="Segoe UI Light" panose="020B0502040204020203" pitchFamily="34" charset="0"/>
                        </a:rPr>
                        <a:t>Custom name</a:t>
                      </a: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DEBF7"/>
                    </a:solidFill>
                  </a:tcPr>
                </a:tc>
                <a:tc>
                  <a:txBody>
                    <a:bodyPr/>
                    <a:lstStyle/>
                    <a:p>
                      <a:pPr algn="l" fontAlgn="t"/>
                      <a:r>
                        <a:rPr lang="en-US" sz="1200" b="1" i="0" u="none" strike="noStrike">
                          <a:effectLst/>
                          <a:latin typeface="Segoe UI Light" panose="020B0502040204020203" pitchFamily="34" charset="0"/>
                        </a:rPr>
                        <a:t>Region</a:t>
                      </a: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DEBF7"/>
                    </a:solidFill>
                  </a:tcPr>
                </a:tc>
                <a:tc>
                  <a:txBody>
                    <a:bodyPr/>
                    <a:lstStyle/>
                    <a:p>
                      <a:pPr algn="l" fontAlgn="t"/>
                      <a:r>
                        <a:rPr lang="en-US" sz="1200" b="1" i="0" u="none" strike="noStrike">
                          <a:effectLst/>
                          <a:latin typeface="Segoe UI Light" panose="020B0502040204020203" pitchFamily="34" charset="0"/>
                        </a:rPr>
                        <a:t>Description</a:t>
                      </a: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DEBF7"/>
                    </a:solidFill>
                  </a:tcPr>
                </a:tc>
                <a:tc>
                  <a:txBody>
                    <a:bodyPr/>
                    <a:lstStyle/>
                    <a:p>
                      <a:pPr algn="l" fontAlgn="t"/>
                      <a:r>
                        <a:rPr lang="en-US" sz="1200" b="1" i="0" u="none" strike="noStrike">
                          <a:effectLst/>
                          <a:latin typeface="Segoe UI Light" panose="020B0502040204020203" pitchFamily="34" charset="0"/>
                        </a:rPr>
                        <a:t>Estimated Cost</a:t>
                      </a:r>
                    </a:p>
                  </a:txBody>
                  <a:tcPr marL="121920"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149318024"/>
                  </a:ext>
                </a:extLst>
              </a:tr>
              <a:tr h="548640">
                <a:tc>
                  <a:txBody>
                    <a:bodyPr/>
                    <a:lstStyle/>
                    <a:p>
                      <a:pPr algn="l" fontAlgn="t"/>
                      <a:r>
                        <a:rPr lang="en-US" sz="900" b="0" i="0" u="none" strike="noStrike">
                          <a:effectLst/>
                          <a:latin typeface="Segoe UI Light" panose="020B0502040204020203" pitchFamily="34" charset="0"/>
                        </a:rPr>
                        <a:t>HDInsight</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Spark</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East US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Spark Component: 2 D13 (8 cores, 56 GB RAM) Head nodes x 730 Hours, 4 D13V2 (8 cores, 56 GB RAM) Region nodes x 730 Hours, 1 D13V2 (8 cores, 56 GB RAM) Edge nodes x 730 Hours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$3,820.24</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78453983"/>
                  </a:ext>
                </a:extLst>
              </a:tr>
              <a:tr h="690880">
                <a:tc>
                  <a:txBody>
                    <a:bodyPr/>
                    <a:lstStyle/>
                    <a:p>
                      <a:pPr algn="l" fontAlgn="t"/>
                      <a:r>
                        <a:rPr lang="en-US" sz="900" b="0" i="0" u="none" strike="noStrike">
                          <a:effectLst/>
                          <a:latin typeface="Segoe UI Light" panose="020B0502040204020203" pitchFamily="34" charset="0"/>
                        </a:rPr>
                        <a:t>HDInsight</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Kafka</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East US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Kafka Component: 2 D13V2 (8 cores, 56 GB RAM) Head nodes x 730 Hours, 4 D13V2 (8 cores, 56 GB RAM) Region nodes x 730 Hours, 3 D13V2 (8 cores, 56 GB RAM) Zookeeper nodes x 730 Hours, 1 D12V2 (4 cores, 28 GB RAM) Edge nodes x 730 Hours, 4 Standard disks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$5,348.45</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05818123"/>
                  </a:ext>
                </a:extLst>
              </a:tr>
              <a:tr h="622028">
                <a:tc>
                  <a:txBody>
                    <a:bodyPr/>
                    <a:lstStyle/>
                    <a:p>
                      <a:pPr algn="l" fontAlgn="t"/>
                      <a:r>
                        <a:rPr lang="en-US" sz="900" b="0" i="0" u="none" strike="noStrike">
                          <a:effectLst/>
                          <a:latin typeface="Segoe UI Light" panose="020B0502040204020203" pitchFamily="34" charset="0"/>
                        </a:rPr>
                        <a:t>HDInsight</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err="1">
                          <a:effectLst/>
                          <a:latin typeface="Segoe UI Light" panose="020B0502040204020203" pitchFamily="34" charset="0"/>
                        </a:rPr>
                        <a:t>Hbase</a:t>
                      </a:r>
                      <a:endParaRPr lang="en-US" sz="900" b="0" i="0" u="none" strike="noStrike">
                        <a:effectLst/>
                        <a:latin typeface="Segoe UI Light" panose="020B0502040204020203" pitchFamily="34" charset="0"/>
                      </a:endParaRP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East US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HBase Component: 2 D13V2 (8 cores, 56 GB RAM) Head nodes x 730 Hours, 4 D13V2 (8 cores, 56 GB RAM) Region nodes x 730 Hours, 3 D13V2 (8 cores, 56 GB RAM) Zookeeper nodes x 730 Hours, 1 D12V2 (4 cores, 28 GB RAM) Edge nodes x 730 Hours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$5,184.61</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3947907"/>
                  </a:ext>
                </a:extLst>
              </a:tr>
              <a:tr h="264160">
                <a:tc>
                  <a:txBody>
                    <a:bodyPr/>
                    <a:lstStyle/>
                    <a:p>
                      <a:pPr algn="l" fontAlgn="t"/>
                      <a:r>
                        <a:rPr lang="en-US" sz="900" b="0" i="0" u="none" strike="noStrike">
                          <a:effectLst/>
                          <a:latin typeface="Segoe UI Light" panose="020B0502040204020203" pitchFamily="34" charset="0"/>
                        </a:rPr>
                        <a:t>Azure Data Lake Storage</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Storage</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East US 2</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Pay-as-you-go: 5 TB Storage, 10000 Read Transactions, 1000 Write Transactions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$289.68</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9421383"/>
                  </a:ext>
                </a:extLst>
              </a:tr>
              <a:tr h="406400">
                <a:tc>
                  <a:txBody>
                    <a:bodyPr/>
                    <a:lstStyle/>
                    <a:p>
                      <a:pPr algn="l" fontAlgn="t"/>
                      <a:r>
                        <a:rPr lang="en-US" sz="900" b="0" i="0" u="none" strike="noStrike">
                          <a:effectLst/>
                          <a:latin typeface="Segoe UI Light" panose="020B0502040204020203" pitchFamily="34" charset="0"/>
                        </a:rPr>
                        <a:t>Azure SQL Database</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Framework Metadata</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West US 2</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Elastic Pool, DTU Purchase Model, Premium Tier, 125 </a:t>
                      </a:r>
                      <a:r>
                        <a:rPr lang="en-US" sz="900" b="0" i="0" u="none" strike="noStrike" err="1">
                          <a:effectLst/>
                          <a:latin typeface="Segoe UI Light" panose="020B0502040204020203" pitchFamily="34" charset="0"/>
                        </a:rPr>
                        <a:t>eDTUs</a:t>
                      </a:r>
                      <a:r>
                        <a:rPr lang="en-US" sz="900" b="0" i="0" u="none" strike="noStrike">
                          <a:effectLst/>
                          <a:latin typeface="Segoe UI Light" panose="020B0502040204020203" pitchFamily="34" charset="0"/>
                        </a:rPr>
                        <a:t>: 1024 GB included storage per pool, 50 DBs per pool, 1 Pool(s) x 730 Hours, 5 GB Retention</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$684.38</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9628595"/>
                  </a:ext>
                </a:extLst>
              </a:tr>
              <a:tr h="264160">
                <a:tc>
                  <a:txBody>
                    <a:bodyPr/>
                    <a:lstStyle/>
                    <a:p>
                      <a:pPr algn="l" fontAlgn="t"/>
                      <a:r>
                        <a:rPr lang="en-US" sz="900" b="0" i="0" u="none" strike="noStrike">
                          <a:effectLst/>
                          <a:latin typeface="Segoe UI Light" panose="020B0502040204020203" pitchFamily="34" charset="0"/>
                        </a:rPr>
                        <a:t>Azure Kubernetes Service (AKS)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Application Pods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West US</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6 A4 (8 vCPU(s), 14 GB RAM) nodes x 730 Hours; Pay as you go; 6 managed OS disks – S40</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$2,593.92</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1040673"/>
                  </a:ext>
                </a:extLst>
              </a:tr>
              <a:tr h="264160">
                <a:tc>
                  <a:txBody>
                    <a:bodyPr/>
                    <a:lstStyle/>
                    <a:p>
                      <a:pPr algn="l" fontAlgn="t"/>
                      <a:r>
                        <a:rPr lang="en-US" sz="900" b="0" i="0" u="none" strike="noStrike">
                          <a:effectLst/>
                          <a:latin typeface="Segoe UI Light" panose="020B0502040204020203" pitchFamily="34" charset="0"/>
                        </a:rPr>
                        <a:t>Container Registry</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Application</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West US 2</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Standard Tier, 1 units x 30 days, 1 TB Bandwidth, 0 GB Extra Storage</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$108.65</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57601773"/>
                  </a:ext>
                </a:extLst>
              </a:tr>
              <a:tr h="264160">
                <a:tc>
                  <a:txBody>
                    <a:bodyPr/>
                    <a:lstStyle/>
                    <a:p>
                      <a:pPr algn="l" fontAlgn="t"/>
                      <a:r>
                        <a:rPr lang="en-US" sz="900" b="0" i="0" u="none" strike="noStrike">
                          <a:effectLst/>
                          <a:latin typeface="Segoe UI Light" panose="020B0502040204020203" pitchFamily="34" charset="0"/>
                        </a:rPr>
                        <a:t>Support</a:t>
                      </a: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Support</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fontAlgn="t"/>
                      <a:r>
                        <a:rPr lang="en-US" sz="900" b="0" i="0" u="none" strike="noStrike">
                          <a:effectLst/>
                          <a:latin typeface="Segoe UI Light" panose="020B0502040204020203" pitchFamily="34" charset="0"/>
                        </a:rPr>
                        <a:t>$0.00</a:t>
                      </a:r>
                    </a:p>
                  </a:txBody>
                  <a:tcPr marL="60960" marR="6096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6394701"/>
                  </a:ext>
                </a:extLst>
              </a:tr>
              <a:tr h="264160">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w="6350" cap="flat" cmpd="sng" algn="ctr">
                      <a:solidFill>
                        <a:schemeClr val="tx1"/>
                      </a:solidFill>
                      <a:prstDash val="solid"/>
                      <a:round/>
                      <a:headEnd type="none" w="med" len="med"/>
                      <a:tailEnd type="none" w="med" len="med"/>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w="6350" cap="flat" cmpd="sng" algn="ctr">
                      <a:solidFill>
                        <a:schemeClr val="tx1"/>
                      </a:solidFill>
                      <a:prstDash val="solid"/>
                      <a:round/>
                      <a:headEnd type="none" w="med" len="med"/>
                      <a:tailEnd type="none" w="med" len="med"/>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w="6350" cap="flat" cmpd="sng" algn="ctr">
                      <a:solidFill>
                        <a:schemeClr val="tx1"/>
                      </a:solidFill>
                      <a:prstDash val="solid"/>
                      <a:round/>
                      <a:headEnd type="none" w="med" len="med"/>
                      <a:tailEnd type="none" w="med" len="med"/>
                    </a:lnT>
                    <a:lnB>
                      <a:noFill/>
                    </a:lnB>
                  </a:tcPr>
                </a:tc>
                <a:tc>
                  <a:txBody>
                    <a:bodyPr/>
                    <a:lstStyle/>
                    <a:p>
                      <a:pPr algn="l" fontAlgn="t"/>
                      <a:r>
                        <a:rPr lang="en-US" sz="900" b="1" i="0" u="none" strike="noStrike">
                          <a:effectLst/>
                          <a:latin typeface="Segoe UI Light" panose="020B0502040204020203" pitchFamily="34" charset="0"/>
                        </a:rPr>
                        <a:t>Licensing Program</a:t>
                      </a:r>
                    </a:p>
                  </a:txBody>
                  <a:tcPr marL="60960" marR="60960" marT="60960" marB="60960">
                    <a:lnL>
                      <a:noFill/>
                    </a:lnL>
                    <a:lnR>
                      <a:noFill/>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900" b="1" i="0" u="none" strike="noStrike">
                          <a:effectLst/>
                          <a:latin typeface="Segoe UI Light" panose="020B0502040204020203" pitchFamily="34" charset="0"/>
                        </a:rPr>
                        <a:t>Microsoft Online Services Program (MOSP)</a:t>
                      </a:r>
                    </a:p>
                  </a:txBody>
                  <a:tcPr marL="60960" marR="60960" marT="60960" marB="60960">
                    <a:lnL>
                      <a:noFill/>
                    </a:lnL>
                    <a:lnR>
                      <a:noFill/>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0712951"/>
                  </a:ext>
                </a:extLst>
              </a:tr>
              <a:tr h="264160">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r>
                        <a:rPr lang="en-US" sz="900" b="1" i="0" u="none" strike="noStrike">
                          <a:effectLst/>
                          <a:latin typeface="Segoe UI Light" panose="020B0502040204020203" pitchFamily="34" charset="0"/>
                        </a:rPr>
                        <a:t>Monthly Total</a:t>
                      </a:r>
                    </a:p>
                  </a:txBody>
                  <a:tcPr marL="60960" marR="60960" marT="60960" marB="6096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900" b="1" i="0" u="none" strike="noStrike">
                          <a:effectLst/>
                          <a:latin typeface="Segoe UI Light" panose="020B0502040204020203" pitchFamily="34" charset="0"/>
                        </a:rPr>
                        <a:t>$18,029.91</a:t>
                      </a:r>
                    </a:p>
                  </a:txBody>
                  <a:tcPr marL="60960" marR="60960" marT="60960" marB="6096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50778012"/>
                  </a:ext>
                </a:extLst>
              </a:tr>
              <a:tr h="146683">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t"/>
                      <a:endParaRPr lang="en-US" sz="900" b="0" i="0" u="none" strike="noStrike">
                        <a:effectLst/>
                        <a:latin typeface="Segoe UI Light" panose="020B0502040204020203" pitchFamily="34" charset="0"/>
                      </a:endParaRPr>
                    </a:p>
                  </a:txBody>
                  <a:tcPr marL="121920" marR="4443" marT="4443"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625022831"/>
                  </a:ext>
                </a:extLst>
              </a:tr>
              <a:tr h="146683">
                <a:tc>
                  <a:txBody>
                    <a:bodyPr/>
                    <a:lstStyle/>
                    <a:p>
                      <a:pPr algn="l" fontAlgn="t"/>
                      <a:r>
                        <a:rPr lang="en-US" sz="900" b="1" i="0" u="none" strike="noStrike">
                          <a:effectLst/>
                          <a:latin typeface="Segoe UI Light" panose="020B0502040204020203" pitchFamily="34" charset="0"/>
                        </a:rPr>
                        <a:t>Disclaimer</a:t>
                      </a: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4443" marR="4443" marT="4443" marB="0">
                    <a:lnL>
                      <a:noFill/>
                    </a:lnL>
                    <a:lnR>
                      <a:noFill/>
                    </a:lnR>
                    <a:lnT>
                      <a:noFill/>
                    </a:lnT>
                    <a:lnB>
                      <a:noFill/>
                    </a:lnB>
                  </a:tcPr>
                </a:tc>
                <a:tc>
                  <a:txBody>
                    <a:bodyPr/>
                    <a:lstStyle/>
                    <a:p>
                      <a:pPr algn="l" fontAlgn="t"/>
                      <a:endParaRPr lang="en-US" sz="900" b="0" i="0" u="none" strike="noStrike">
                        <a:effectLst/>
                        <a:latin typeface="Segoe UI Light" panose="020B0502040204020203" pitchFamily="34" charset="0"/>
                      </a:endParaRPr>
                    </a:p>
                  </a:txBody>
                  <a:tcPr marL="121920" marR="4443" marT="4443" marB="0">
                    <a:lnL>
                      <a:noFill/>
                    </a:lnL>
                    <a:lnR>
                      <a:noFill/>
                    </a:lnR>
                    <a:lnT>
                      <a:noFill/>
                    </a:lnT>
                    <a:lnB>
                      <a:noFill/>
                    </a:lnB>
                  </a:tcPr>
                </a:tc>
                <a:extLst>
                  <a:ext uri="{0D108BD9-81ED-4DB2-BD59-A6C34878D82A}">
                    <a16:rowId xmlns:a16="http://schemas.microsoft.com/office/drawing/2014/main" val="3870301093"/>
                  </a:ext>
                </a:extLst>
              </a:tr>
              <a:tr h="146683">
                <a:tc gridSpan="5">
                  <a:txBody>
                    <a:bodyPr/>
                    <a:lstStyle/>
                    <a:p>
                      <a:pPr algn="l" fontAlgn="t"/>
                      <a:r>
                        <a:rPr lang="en-US" sz="900" b="0" i="1" u="none" strike="noStrike">
                          <a:effectLst/>
                          <a:latin typeface="Segoe UI Light" panose="020B0502040204020203" pitchFamily="34" charset="0"/>
                        </a:rPr>
                        <a:t>All prices shown are in US Dollar ($). This is a summary estimate, not a quote. For up to date pricing information please visit https://azure.microsoft.com/pricing/calculator/</a:t>
                      </a:r>
                    </a:p>
                  </a:txBody>
                  <a:tcPr marL="121920" marR="4443" marT="4443" marB="0">
                    <a:lnL>
                      <a:noFill/>
                    </a:lnL>
                    <a:lnR>
                      <a:noFill/>
                    </a:lnR>
                    <a:lnT>
                      <a:noFill/>
                    </a:lnT>
                    <a:lnB>
                      <a:noFill/>
                    </a:lnB>
                    <a:solidFill>
                      <a:srgbClr val="D3D3D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20726091"/>
                  </a:ext>
                </a:extLst>
              </a:tr>
              <a:tr h="146683">
                <a:tc gridSpan="5">
                  <a:txBody>
                    <a:bodyPr/>
                    <a:lstStyle/>
                    <a:p>
                      <a:pPr algn="l" fontAlgn="t"/>
                      <a:r>
                        <a:rPr lang="en-US" sz="900" b="0" i="1" u="none" strike="noStrike">
                          <a:effectLst/>
                          <a:latin typeface="Segoe UI Light" panose="020B0502040204020203" pitchFamily="34" charset="0"/>
                        </a:rPr>
                        <a:t>This estimate was created at 11/15/2018 7:24:00 PM UTC.</a:t>
                      </a:r>
                    </a:p>
                  </a:txBody>
                  <a:tcPr marL="121920" marR="4443" marT="4443" marB="0">
                    <a:lnL>
                      <a:noFill/>
                    </a:lnL>
                    <a:lnR>
                      <a:noFill/>
                    </a:lnR>
                    <a:lnT>
                      <a:noFill/>
                    </a:lnT>
                    <a:lnB>
                      <a:noFill/>
                    </a:lnB>
                    <a:solidFill>
                      <a:srgbClr val="D3D3D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83994020"/>
                  </a:ext>
                </a:extLst>
              </a:tr>
            </a:tbl>
          </a:graphicData>
        </a:graphic>
      </p:graphicFrame>
      <p:sp>
        <p:nvSpPr>
          <p:cNvPr id="5" name="TextBox 4">
            <a:extLst>
              <a:ext uri="{FF2B5EF4-FFF2-40B4-BE49-F238E27FC236}">
                <a16:creationId xmlns:a16="http://schemas.microsoft.com/office/drawing/2014/main" id="{51B7E390-7FC0-497F-80EB-E8F241428B4F}"/>
              </a:ext>
            </a:extLst>
          </p:cNvPr>
          <p:cNvSpPr txBox="1"/>
          <p:nvPr/>
        </p:nvSpPr>
        <p:spPr>
          <a:xfrm>
            <a:off x="297366" y="804149"/>
            <a:ext cx="11832957" cy="584775"/>
          </a:xfrm>
          <a:prstGeom prst="rect">
            <a:avLst/>
          </a:prstGeom>
          <a:noFill/>
        </p:spPr>
        <p:txBody>
          <a:bodyPr wrap="square" rtlCol="0">
            <a:spAutoFit/>
          </a:bodyPr>
          <a:lstStyle/>
          <a:p>
            <a:r>
              <a:rPr lang="en-US" sz="1600" b="1">
                <a:solidFill>
                  <a:schemeClr val="tx1">
                    <a:lumMod val="75000"/>
                    <a:lumOff val="25000"/>
                  </a:schemeClr>
                </a:solidFill>
              </a:rPr>
              <a:t>The Azure estimation model for the RADA Dev Environment is outlined below.</a:t>
            </a:r>
          </a:p>
          <a:p>
            <a:r>
              <a:rPr lang="en-US" sz="1600" b="1">
                <a:solidFill>
                  <a:schemeClr val="tx1">
                    <a:lumMod val="75000"/>
                    <a:lumOff val="25000"/>
                  </a:schemeClr>
                </a:solidFill>
              </a:rPr>
              <a:t>The actual Azure cost for the environment for Oct 2018 was $15.5K.</a:t>
            </a:r>
          </a:p>
        </p:txBody>
      </p:sp>
      <p:sp>
        <p:nvSpPr>
          <p:cNvPr id="6" name="Footer Placeholder 2">
            <a:extLst>
              <a:ext uri="{FF2B5EF4-FFF2-40B4-BE49-F238E27FC236}">
                <a16:creationId xmlns:a16="http://schemas.microsoft.com/office/drawing/2014/main" id="{F3EF2AE8-4962-4A6E-BCCF-92F98B067376}"/>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17164214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E63C-8955-4976-80B6-05F903C71799}"/>
              </a:ext>
            </a:extLst>
          </p:cNvPr>
          <p:cNvSpPr>
            <a:spLocks noGrp="1"/>
          </p:cNvSpPr>
          <p:nvPr>
            <p:ph type="title"/>
          </p:nvPr>
        </p:nvSpPr>
        <p:spPr/>
        <p:txBody>
          <a:bodyPr/>
          <a:lstStyle/>
          <a:p>
            <a:r>
              <a:rPr lang="en-US"/>
              <a:t>Networking</a:t>
            </a:r>
          </a:p>
        </p:txBody>
      </p:sp>
      <p:sp>
        <p:nvSpPr>
          <p:cNvPr id="3" name="Footer Placeholder 2">
            <a:extLst>
              <a:ext uri="{FF2B5EF4-FFF2-40B4-BE49-F238E27FC236}">
                <a16:creationId xmlns:a16="http://schemas.microsoft.com/office/drawing/2014/main" id="{FBD198FC-94BE-43DE-8151-A2B542A11E3A}"/>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5" name="Table 4">
            <a:extLst>
              <a:ext uri="{FF2B5EF4-FFF2-40B4-BE49-F238E27FC236}">
                <a16:creationId xmlns:a16="http://schemas.microsoft.com/office/drawing/2014/main" id="{9C396604-92E3-422D-B3C9-75707AF09850}"/>
              </a:ext>
            </a:extLst>
          </p:cNvPr>
          <p:cNvGraphicFramePr>
            <a:graphicFrameLocks noGrp="1"/>
          </p:cNvGraphicFramePr>
          <p:nvPr>
            <p:extLst>
              <p:ext uri="{D42A27DB-BD31-4B8C-83A1-F6EECF244321}">
                <p14:modId xmlns:p14="http://schemas.microsoft.com/office/powerpoint/2010/main" val="1357417446"/>
              </p:ext>
            </p:extLst>
          </p:nvPr>
        </p:nvGraphicFramePr>
        <p:xfrm>
          <a:off x="10722" y="889586"/>
          <a:ext cx="4910932" cy="1341120"/>
        </p:xfrm>
        <a:graphic>
          <a:graphicData uri="http://schemas.openxmlformats.org/drawingml/2006/table">
            <a:tbl>
              <a:tblPr firstRow="1" firstCol="1">
                <a:tableStyleId>{5C22544A-7EE6-4342-B048-85BDC9FD1C3A}</a:tableStyleId>
              </a:tblPr>
              <a:tblGrid>
                <a:gridCol w="1796472">
                  <a:extLst>
                    <a:ext uri="{9D8B030D-6E8A-4147-A177-3AD203B41FA5}">
                      <a16:colId xmlns:a16="http://schemas.microsoft.com/office/drawing/2014/main" val="1653966233"/>
                    </a:ext>
                  </a:extLst>
                </a:gridCol>
                <a:gridCol w="3114460">
                  <a:extLst>
                    <a:ext uri="{9D8B030D-6E8A-4147-A177-3AD203B41FA5}">
                      <a16:colId xmlns:a16="http://schemas.microsoft.com/office/drawing/2014/main" val="2849243004"/>
                    </a:ext>
                  </a:extLst>
                </a:gridCol>
              </a:tblGrid>
              <a:tr h="242208">
                <a:tc>
                  <a:txBody>
                    <a:bodyPr/>
                    <a:lstStyle/>
                    <a:p>
                      <a:r>
                        <a:rPr lang="en-US" sz="1600"/>
                        <a:t>ExpressRoute Link</a:t>
                      </a:r>
                    </a:p>
                  </a:txBody>
                  <a:tcPr/>
                </a:tc>
                <a:tc>
                  <a:txBody>
                    <a:bodyPr/>
                    <a:lstStyle/>
                    <a:p>
                      <a:r>
                        <a:rPr lang="en-US" sz="1600"/>
                        <a:t>Status</a:t>
                      </a:r>
                    </a:p>
                  </a:txBody>
                  <a:tcPr/>
                </a:tc>
                <a:extLst>
                  <a:ext uri="{0D108BD9-81ED-4DB2-BD59-A6C34878D82A}">
                    <a16:rowId xmlns:a16="http://schemas.microsoft.com/office/drawing/2014/main" val="3909755418"/>
                  </a:ext>
                </a:extLst>
              </a:tr>
              <a:tr h="242208">
                <a:tc>
                  <a:txBody>
                    <a:bodyPr/>
                    <a:lstStyle/>
                    <a:p>
                      <a:r>
                        <a:rPr lang="en-US" sz="1600"/>
                        <a:t>Primary</a:t>
                      </a:r>
                    </a:p>
                  </a:txBody>
                  <a:tcPr/>
                </a:tc>
                <a:tc>
                  <a:txBody>
                    <a:bodyPr/>
                    <a:lstStyle/>
                    <a:p>
                      <a:r>
                        <a:rPr lang="en-US" sz="1600"/>
                        <a:t>1Gb in place; configurable to 10Gb.</a:t>
                      </a:r>
                    </a:p>
                  </a:txBody>
                  <a:tcPr/>
                </a:tc>
                <a:extLst>
                  <a:ext uri="{0D108BD9-81ED-4DB2-BD59-A6C34878D82A}">
                    <a16:rowId xmlns:a16="http://schemas.microsoft.com/office/drawing/2014/main" val="3036803380"/>
                  </a:ext>
                </a:extLst>
              </a:tr>
              <a:tr h="242208">
                <a:tc>
                  <a:txBody>
                    <a:bodyPr/>
                    <a:lstStyle/>
                    <a:p>
                      <a:r>
                        <a:rPr lang="en-US" sz="1600"/>
                        <a:t>Secondary</a:t>
                      </a:r>
                    </a:p>
                  </a:txBody>
                  <a:tcPr/>
                </a:tc>
                <a:tc>
                  <a:txBody>
                    <a:bodyPr/>
                    <a:lstStyle/>
                    <a:p>
                      <a:r>
                        <a:rPr lang="en-US" sz="1600"/>
                        <a:t>1Gb in place on standby.</a:t>
                      </a:r>
                    </a:p>
                  </a:txBody>
                  <a:tcPr/>
                </a:tc>
                <a:extLst>
                  <a:ext uri="{0D108BD9-81ED-4DB2-BD59-A6C34878D82A}">
                    <a16:rowId xmlns:a16="http://schemas.microsoft.com/office/drawing/2014/main" val="702859053"/>
                  </a:ext>
                </a:extLst>
              </a:tr>
              <a:tr h="242208">
                <a:tc>
                  <a:txBody>
                    <a:bodyPr/>
                    <a:lstStyle/>
                    <a:p>
                      <a:r>
                        <a:rPr lang="en-US" sz="1600"/>
                        <a:t>Disaster Recovery</a:t>
                      </a:r>
                    </a:p>
                  </a:txBody>
                  <a:tcPr/>
                </a:tc>
                <a:tc>
                  <a:txBody>
                    <a:bodyPr/>
                    <a:lstStyle/>
                    <a:p>
                      <a:r>
                        <a:rPr lang="en-US" sz="1600"/>
                        <a:t>Planned.</a:t>
                      </a:r>
                    </a:p>
                  </a:txBody>
                  <a:tcPr/>
                </a:tc>
                <a:extLst>
                  <a:ext uri="{0D108BD9-81ED-4DB2-BD59-A6C34878D82A}">
                    <a16:rowId xmlns:a16="http://schemas.microsoft.com/office/drawing/2014/main" val="3547107357"/>
                  </a:ext>
                </a:extLst>
              </a:tr>
            </a:tbl>
          </a:graphicData>
        </a:graphic>
      </p:graphicFrame>
      <p:pic>
        <p:nvPicPr>
          <p:cNvPr id="7" name="Picture 6">
            <a:extLst>
              <a:ext uri="{FF2B5EF4-FFF2-40B4-BE49-F238E27FC236}">
                <a16:creationId xmlns:a16="http://schemas.microsoft.com/office/drawing/2014/main" id="{51843663-C605-4F31-9B12-09D8B5B38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0933" y="685800"/>
            <a:ext cx="7281066" cy="5943600"/>
          </a:xfrm>
          <a:prstGeom prst="rect">
            <a:avLst/>
          </a:prstGeom>
        </p:spPr>
      </p:pic>
      <p:graphicFrame>
        <p:nvGraphicFramePr>
          <p:cNvPr id="8" name="Table 7">
            <a:extLst>
              <a:ext uri="{FF2B5EF4-FFF2-40B4-BE49-F238E27FC236}">
                <a16:creationId xmlns:a16="http://schemas.microsoft.com/office/drawing/2014/main" id="{8090DA13-EFAF-4EE0-8CA2-2E8C4665B278}"/>
              </a:ext>
            </a:extLst>
          </p:cNvPr>
          <p:cNvGraphicFramePr>
            <a:graphicFrameLocks noGrp="1"/>
          </p:cNvGraphicFramePr>
          <p:nvPr>
            <p:extLst>
              <p:ext uri="{D42A27DB-BD31-4B8C-83A1-F6EECF244321}">
                <p14:modId xmlns:p14="http://schemas.microsoft.com/office/powerpoint/2010/main" val="1338585709"/>
              </p:ext>
            </p:extLst>
          </p:nvPr>
        </p:nvGraphicFramePr>
        <p:xfrm>
          <a:off x="-5442" y="2586638"/>
          <a:ext cx="4910932" cy="2011680"/>
        </p:xfrm>
        <a:graphic>
          <a:graphicData uri="http://schemas.openxmlformats.org/drawingml/2006/table">
            <a:tbl>
              <a:tblPr firstRow="1" firstCol="1">
                <a:tableStyleId>{5C22544A-7EE6-4342-B048-85BDC9FD1C3A}</a:tableStyleId>
              </a:tblPr>
              <a:tblGrid>
                <a:gridCol w="1862809">
                  <a:extLst>
                    <a:ext uri="{9D8B030D-6E8A-4147-A177-3AD203B41FA5}">
                      <a16:colId xmlns:a16="http://schemas.microsoft.com/office/drawing/2014/main" val="1653966233"/>
                    </a:ext>
                  </a:extLst>
                </a:gridCol>
                <a:gridCol w="3048123">
                  <a:extLst>
                    <a:ext uri="{9D8B030D-6E8A-4147-A177-3AD203B41FA5}">
                      <a16:colId xmlns:a16="http://schemas.microsoft.com/office/drawing/2014/main" val="2849243004"/>
                    </a:ext>
                  </a:extLst>
                </a:gridCol>
              </a:tblGrid>
              <a:tr h="242208">
                <a:tc>
                  <a:txBody>
                    <a:bodyPr/>
                    <a:lstStyle/>
                    <a:p>
                      <a:r>
                        <a:rPr lang="en-US" sz="1600"/>
                        <a:t>ExpressRoute Cost</a:t>
                      </a:r>
                    </a:p>
                  </a:txBody>
                  <a:tcPr/>
                </a:tc>
                <a:tc>
                  <a:txBody>
                    <a:bodyPr/>
                    <a:lstStyle/>
                    <a:p>
                      <a:r>
                        <a:rPr lang="en-US" sz="1600"/>
                        <a:t>Cost (August 2019)</a:t>
                      </a:r>
                    </a:p>
                  </a:txBody>
                  <a:tcPr/>
                </a:tc>
                <a:extLst>
                  <a:ext uri="{0D108BD9-81ED-4DB2-BD59-A6C34878D82A}">
                    <a16:rowId xmlns:a16="http://schemas.microsoft.com/office/drawing/2014/main" val="3909755418"/>
                  </a:ext>
                </a:extLst>
              </a:tr>
              <a:tr h="242208">
                <a:tc>
                  <a:txBody>
                    <a:bodyPr/>
                    <a:lstStyle/>
                    <a:p>
                      <a:r>
                        <a:rPr lang="en-US" sz="1600"/>
                        <a:t>1Gb Monthly Fee</a:t>
                      </a:r>
                    </a:p>
                  </a:txBody>
                  <a:tcPr/>
                </a:tc>
                <a:tc>
                  <a:txBody>
                    <a:bodyPr/>
                    <a:lstStyle/>
                    <a:p>
                      <a:pPr algn="r"/>
                      <a:r>
                        <a:rPr lang="en-US" sz="1600"/>
                        <a:t>$1,186</a:t>
                      </a:r>
                    </a:p>
                  </a:txBody>
                  <a:tcPr/>
                </a:tc>
                <a:extLst>
                  <a:ext uri="{0D108BD9-81ED-4DB2-BD59-A6C34878D82A}">
                    <a16:rowId xmlns:a16="http://schemas.microsoft.com/office/drawing/2014/main" val="3036803380"/>
                  </a:ext>
                </a:extLst>
              </a:tr>
              <a:tr h="242208">
                <a:tc>
                  <a:txBody>
                    <a:bodyPr/>
                    <a:lstStyle/>
                    <a:p>
                      <a:r>
                        <a:rPr lang="en-US" sz="1600"/>
                        <a:t>1Gb Metered Usage</a:t>
                      </a:r>
                    </a:p>
                  </a:txBody>
                  <a:tcPr/>
                </a:tc>
                <a:tc>
                  <a:txBody>
                    <a:bodyPr/>
                    <a:lstStyle/>
                    <a:p>
                      <a:pPr algn="r"/>
                      <a:r>
                        <a:rPr lang="en-US" sz="1600"/>
                        <a:t>$1,511</a:t>
                      </a:r>
                    </a:p>
                  </a:txBody>
                  <a:tcPr/>
                </a:tc>
                <a:extLst>
                  <a:ext uri="{0D108BD9-81ED-4DB2-BD59-A6C34878D82A}">
                    <a16:rowId xmlns:a16="http://schemas.microsoft.com/office/drawing/2014/main" val="702859053"/>
                  </a:ext>
                </a:extLst>
              </a:tr>
              <a:tr h="242208">
                <a:tc>
                  <a:txBody>
                    <a:bodyPr/>
                    <a:lstStyle/>
                    <a:p>
                      <a:r>
                        <a:rPr lang="en-US" sz="1600"/>
                        <a:t>August 2019 Total</a:t>
                      </a:r>
                    </a:p>
                  </a:txBody>
                  <a:tcPr/>
                </a:tc>
                <a:tc>
                  <a:txBody>
                    <a:bodyPr/>
                    <a:lstStyle/>
                    <a:p>
                      <a:pPr algn="r"/>
                      <a:r>
                        <a:rPr lang="en-US" sz="1600"/>
                        <a:t>$2,697</a:t>
                      </a:r>
                    </a:p>
                  </a:txBody>
                  <a:tcPr>
                    <a:solidFill>
                      <a:schemeClr val="accent1">
                        <a:lumMod val="40000"/>
                        <a:lumOff val="60000"/>
                      </a:schemeClr>
                    </a:solidFill>
                  </a:tcPr>
                </a:tc>
                <a:extLst>
                  <a:ext uri="{0D108BD9-81ED-4DB2-BD59-A6C34878D82A}">
                    <a16:rowId xmlns:a16="http://schemas.microsoft.com/office/drawing/2014/main" val="3547107357"/>
                  </a:ext>
                </a:extLst>
              </a:tr>
              <a:tr h="242208">
                <a:tc>
                  <a:txBody>
                    <a:bodyPr/>
                    <a:lstStyle/>
                    <a:p>
                      <a:r>
                        <a:rPr lang="en-US" sz="1600"/>
                        <a:t>5Gb Upgrade Est.</a:t>
                      </a:r>
                    </a:p>
                  </a:txBody>
                  <a:tcPr/>
                </a:tc>
                <a:tc>
                  <a:txBody>
                    <a:bodyPr/>
                    <a:lstStyle/>
                    <a:p>
                      <a:pPr algn="r"/>
                      <a:r>
                        <a:rPr lang="en-US" sz="1600"/>
                        <a:t>$12,735</a:t>
                      </a:r>
                    </a:p>
                  </a:txBody>
                  <a:tcPr/>
                </a:tc>
                <a:extLst>
                  <a:ext uri="{0D108BD9-81ED-4DB2-BD59-A6C34878D82A}">
                    <a16:rowId xmlns:a16="http://schemas.microsoft.com/office/drawing/2014/main" val="2157344643"/>
                  </a:ext>
                </a:extLst>
              </a:tr>
              <a:tr h="242208">
                <a:tc>
                  <a:txBody>
                    <a:bodyPr/>
                    <a:lstStyle/>
                    <a:p>
                      <a:r>
                        <a:rPr lang="en-US" sz="1600"/>
                        <a:t>10Gb Upgrade Est.*</a:t>
                      </a:r>
                    </a:p>
                  </a:txBody>
                  <a:tcPr/>
                </a:tc>
                <a:tc>
                  <a:txBody>
                    <a:bodyPr/>
                    <a:lstStyle/>
                    <a:p>
                      <a:pPr algn="r"/>
                      <a:r>
                        <a:rPr lang="en-US" sz="1600"/>
                        <a:t>$25,470</a:t>
                      </a:r>
                    </a:p>
                  </a:txBody>
                  <a:tcPr/>
                </a:tc>
                <a:extLst>
                  <a:ext uri="{0D108BD9-81ED-4DB2-BD59-A6C34878D82A}">
                    <a16:rowId xmlns:a16="http://schemas.microsoft.com/office/drawing/2014/main" val="2575986614"/>
                  </a:ext>
                </a:extLst>
              </a:tr>
            </a:tbl>
          </a:graphicData>
        </a:graphic>
      </p:graphicFrame>
      <p:sp>
        <p:nvSpPr>
          <p:cNvPr id="9" name="TextBox 8">
            <a:extLst>
              <a:ext uri="{FF2B5EF4-FFF2-40B4-BE49-F238E27FC236}">
                <a16:creationId xmlns:a16="http://schemas.microsoft.com/office/drawing/2014/main" id="{2D82288E-35E9-4F4D-8071-C233320EC60C}"/>
              </a:ext>
            </a:extLst>
          </p:cNvPr>
          <p:cNvSpPr txBox="1"/>
          <p:nvPr/>
        </p:nvSpPr>
        <p:spPr>
          <a:xfrm>
            <a:off x="0" y="4954250"/>
            <a:ext cx="4905490" cy="1138773"/>
          </a:xfrm>
          <a:prstGeom prst="rect">
            <a:avLst/>
          </a:prstGeom>
          <a:noFill/>
        </p:spPr>
        <p:txBody>
          <a:bodyPr wrap="square" rtlCol="0">
            <a:spAutoFit/>
          </a:bodyPr>
          <a:lstStyle/>
          <a:p>
            <a:r>
              <a:rPr lang="en-US"/>
              <a:t>Network usage so far has not exceeded 50% of bandwidth limit.</a:t>
            </a:r>
          </a:p>
          <a:p>
            <a:endParaRPr lang="en-US"/>
          </a:p>
          <a:p>
            <a:r>
              <a:rPr lang="en-US" sz="1400" i="1"/>
              <a:t>* Dual 5Gb links</a:t>
            </a:r>
          </a:p>
        </p:txBody>
      </p:sp>
    </p:spTree>
    <p:custDataLst>
      <p:tags r:id="rId1"/>
    </p:custDataLst>
    <p:extLst>
      <p:ext uri="{BB962C8B-B14F-4D97-AF65-F5344CB8AC3E}">
        <p14:creationId xmlns:p14="http://schemas.microsoft.com/office/powerpoint/2010/main" val="3852751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nchor="ctr" anchorCtr="0">
            <a:normAutofit/>
          </a:bodyPr>
          <a:lstStyle/>
          <a:p>
            <a:r>
              <a:rPr lang="en-US" sz="2800" b="1"/>
              <a:t>Technology Standards – Azure Technologies in KP Catalog</a:t>
            </a:r>
          </a:p>
        </p:txBody>
      </p:sp>
      <p:graphicFrame>
        <p:nvGraphicFramePr>
          <p:cNvPr id="4" name="Table 3">
            <a:extLst>
              <a:ext uri="{FF2B5EF4-FFF2-40B4-BE49-F238E27FC236}">
                <a16:creationId xmlns:a16="http://schemas.microsoft.com/office/drawing/2014/main" id="{C2A68510-9E7B-40AC-B580-2DBB99724922}"/>
              </a:ext>
            </a:extLst>
          </p:cNvPr>
          <p:cNvGraphicFramePr>
            <a:graphicFrameLocks noGrp="1"/>
          </p:cNvGraphicFramePr>
          <p:nvPr>
            <p:extLst>
              <p:ext uri="{D42A27DB-BD31-4B8C-83A1-F6EECF244321}">
                <p14:modId xmlns:p14="http://schemas.microsoft.com/office/powerpoint/2010/main" val="552861312"/>
              </p:ext>
            </p:extLst>
          </p:nvPr>
        </p:nvGraphicFramePr>
        <p:xfrm>
          <a:off x="0" y="762000"/>
          <a:ext cx="12192000" cy="6096000"/>
        </p:xfrm>
        <a:graphic>
          <a:graphicData uri="http://schemas.openxmlformats.org/drawingml/2006/table">
            <a:tbl>
              <a:tblPr firstRow="1" bandRow="1">
                <a:tableStyleId>{BDBED569-4797-4DF1-A0F4-6AAB3CD982D8}</a:tableStyleId>
              </a:tblPr>
              <a:tblGrid>
                <a:gridCol w="3334887">
                  <a:extLst>
                    <a:ext uri="{9D8B030D-6E8A-4147-A177-3AD203B41FA5}">
                      <a16:colId xmlns:a16="http://schemas.microsoft.com/office/drawing/2014/main" val="808360606"/>
                    </a:ext>
                  </a:extLst>
                </a:gridCol>
                <a:gridCol w="702239">
                  <a:extLst>
                    <a:ext uri="{9D8B030D-6E8A-4147-A177-3AD203B41FA5}">
                      <a16:colId xmlns:a16="http://schemas.microsoft.com/office/drawing/2014/main" val="2525708538"/>
                    </a:ext>
                  </a:extLst>
                </a:gridCol>
                <a:gridCol w="991159">
                  <a:extLst>
                    <a:ext uri="{9D8B030D-6E8A-4147-A177-3AD203B41FA5}">
                      <a16:colId xmlns:a16="http://schemas.microsoft.com/office/drawing/2014/main" val="2769956869"/>
                    </a:ext>
                  </a:extLst>
                </a:gridCol>
                <a:gridCol w="2387905">
                  <a:extLst>
                    <a:ext uri="{9D8B030D-6E8A-4147-A177-3AD203B41FA5}">
                      <a16:colId xmlns:a16="http://schemas.microsoft.com/office/drawing/2014/main" val="1348287741"/>
                    </a:ext>
                  </a:extLst>
                </a:gridCol>
                <a:gridCol w="2387905">
                  <a:extLst>
                    <a:ext uri="{9D8B030D-6E8A-4147-A177-3AD203B41FA5}">
                      <a16:colId xmlns:a16="http://schemas.microsoft.com/office/drawing/2014/main" val="2129677752"/>
                    </a:ext>
                  </a:extLst>
                </a:gridCol>
                <a:gridCol w="2387905">
                  <a:extLst>
                    <a:ext uri="{9D8B030D-6E8A-4147-A177-3AD203B41FA5}">
                      <a16:colId xmlns:a16="http://schemas.microsoft.com/office/drawing/2014/main" val="693069799"/>
                    </a:ext>
                  </a:extLst>
                </a:gridCol>
              </a:tblGrid>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Product Version Name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Phase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Phase End Date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L3 Category</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1" i="0" u="none" strike="noStrike">
                          <a:solidFill>
                            <a:schemeClr val="tx1"/>
                          </a:solidFill>
                          <a:effectLst/>
                          <a:latin typeface="Calibri Light" panose="020F0302020204030204" pitchFamily="34" charset="0"/>
                          <a:cs typeface="Calibri Light" panose="020F0302020204030204" pitchFamily="34" charset="0"/>
                        </a:rPr>
                        <a:t>A2.0 Persona</a:t>
                      </a:r>
                    </a:p>
                  </a:txBody>
                  <a:tcPr marL="45720" marR="45720" anchor="b"/>
                </a:tc>
                <a:tc>
                  <a:txBody>
                    <a:bodyPr/>
                    <a:lstStyle/>
                    <a:p>
                      <a:pPr algn="l" fontAlgn="b"/>
                      <a:r>
                        <a:rPr lang="en-US" sz="1000" b="1" i="0" u="none" strike="noStrike">
                          <a:solidFill>
                            <a:schemeClr val="tx1"/>
                          </a:solidFill>
                          <a:effectLst/>
                          <a:latin typeface="Calibri Light" panose="020F0302020204030204" pitchFamily="34" charset="0"/>
                          <a:cs typeface="Calibri Light" panose="020F0302020204030204" pitchFamily="34" charset="0"/>
                        </a:rPr>
                        <a:t>A2.0 Status</a:t>
                      </a:r>
                    </a:p>
                  </a:txBody>
                  <a:tcPr marL="45720" marR="45720" anchor="b"/>
                </a:tc>
                <a:extLst>
                  <a:ext uri="{0D108BD9-81ED-4DB2-BD59-A6C34878D82A}">
                    <a16:rowId xmlns:a16="http://schemas.microsoft.com/office/drawing/2014/main" val="3818883440"/>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Container Service - ACS latest from Azure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rgbClr val="FF0000"/>
                          </a:solidFill>
                          <a:effectLst/>
                          <a:latin typeface="Calibri Light" panose="020F0302020204030204" pitchFamily="34" charset="0"/>
                          <a:cs typeface="Calibri Light" panose="020F0302020204030204" pitchFamily="34" charset="0"/>
                        </a:rPr>
                        <a:t>Divest</a:t>
                      </a:r>
                      <a:endParaRPr lang="en-US" sz="1000" b="0" i="0" u="none" strike="noStrike">
                        <a:solidFill>
                          <a:srgbClr val="FF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12/30/2019</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Container Service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94525853"/>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Redis Cache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chemeClr val="bg2">
                              <a:lumMod val="50000"/>
                            </a:schemeClr>
                          </a:solidFill>
                          <a:effectLst/>
                          <a:latin typeface="Calibri Light" panose="020F0302020204030204" pitchFamily="34" charset="0"/>
                          <a:cs typeface="Calibri Light" panose="020F0302020204030204" pitchFamily="34" charset="0"/>
                        </a:rPr>
                        <a:t>Evaluation</a:t>
                      </a:r>
                      <a:endParaRPr lang="en-US" sz="1000" b="0" i="0" u="none" strike="noStrike">
                        <a:solidFill>
                          <a:schemeClr val="bg2">
                            <a:lumMod val="50000"/>
                          </a:schemeClr>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3/30/2020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Big Data Platform</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3019220155"/>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Machine Learning Studio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chemeClr val="bg2">
                              <a:lumMod val="50000"/>
                            </a:schemeClr>
                          </a:solidFill>
                          <a:effectLst/>
                          <a:latin typeface="Calibri Light" panose="020F0302020204030204" pitchFamily="34" charset="0"/>
                          <a:cs typeface="Calibri Light" panose="020F0302020204030204" pitchFamily="34" charset="0"/>
                        </a:rPr>
                        <a:t>Evaluation</a:t>
                      </a:r>
                      <a:endParaRPr lang="en-US" sz="1000" b="0" i="0" u="none" strike="noStrike">
                        <a:solidFill>
                          <a:schemeClr val="bg2">
                            <a:lumMod val="50000"/>
                          </a:schemeClr>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11/29/2019</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Advanced Analytics - Artificial Intelligence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3005543453"/>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Data Factory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chemeClr val="bg2">
                              <a:lumMod val="50000"/>
                            </a:schemeClr>
                          </a:solidFill>
                          <a:effectLst/>
                          <a:latin typeface="Calibri Light" panose="020F0302020204030204" pitchFamily="34" charset="0"/>
                          <a:cs typeface="Calibri Light" panose="020F0302020204030204" pitchFamily="34" charset="0"/>
                        </a:rPr>
                        <a:t>Evaluation</a:t>
                      </a:r>
                      <a:endParaRPr lang="en-US" sz="1000" b="0" i="0" u="none" strike="noStrike">
                        <a:solidFill>
                          <a:schemeClr val="bg2">
                            <a:lumMod val="50000"/>
                          </a:schemeClr>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12/30/2019</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Extract, Transformation &amp; Load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2227759859"/>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Cosmos DB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ctr"/>
                </a:tc>
                <a:tc>
                  <a:txBody>
                    <a:bodyPr/>
                    <a:lstStyle/>
                    <a:p>
                      <a:pPr algn="l" fontAlgn="b"/>
                      <a:r>
                        <a:rPr lang="en-US" sz="1000" u="none" strike="noStrike">
                          <a:solidFill>
                            <a:schemeClr val="bg2">
                              <a:lumMod val="50000"/>
                            </a:schemeClr>
                          </a:solidFill>
                          <a:effectLst/>
                          <a:latin typeface="Calibri Light" panose="020F0302020204030204" pitchFamily="34" charset="0"/>
                          <a:cs typeface="Calibri Light" panose="020F0302020204030204" pitchFamily="34" charset="0"/>
                        </a:rPr>
                        <a:t>Evaluation</a:t>
                      </a:r>
                      <a:endParaRPr lang="en-US" sz="1000" b="0" i="0" u="none" strike="noStrike">
                        <a:solidFill>
                          <a:schemeClr val="bg2">
                            <a:lumMod val="50000"/>
                          </a:schemeClr>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3/20/2020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NoSQL Database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598249062"/>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Virtual Network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Virtual Networking</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197977025"/>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SQL Server PaaS\ SQL DB PaaS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Relational Database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4127287452"/>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SQL Datawarehouse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5/30/2021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Relational Database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3827919995"/>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Power BI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Advanced Analytics - Artificial Intelligence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Data Consultant</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4142818532"/>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Monitor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Alerts and Monitoring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168040278"/>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Metrics and Alerts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Alerts and Monitoring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058008658"/>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Load Balancer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Load Balancer &amp; Proxy</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663402617"/>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KP to Azure Private(IAAS) Connectivity</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Virtual Networking</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861097811"/>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Key Vault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5/30/2021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Key Management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812319830"/>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HDInsight (Spark)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Big Data Analytics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517248202"/>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HDInsight (Kafka)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Streaming</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26280822"/>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HDInsight (HBase)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Big Data Platform</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782109019"/>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Express Route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Virtual Networking</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984685731"/>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Data Lake Store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Big Data Platform</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24488327"/>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Blob Storage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12/30/2030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Big Data Platform</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171018596"/>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Microsoft Azure - Activity Logs and Alerts - Cloud</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12/30/2020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Alerts and Monitoring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720063834"/>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OMS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5/30/2021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Log Management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2608005469"/>
                  </a:ext>
                </a:extLst>
              </a:tr>
              <a:tr h="241964">
                <a:tc>
                  <a:txBody>
                    <a:bodyPr/>
                    <a:lstStyle/>
                    <a:p>
                      <a:pPr algn="l" fontAlgn="b"/>
                      <a:r>
                        <a:rPr lang="fr-FR" sz="1000" u="none" strike="noStrike">
                          <a:effectLst/>
                          <a:latin typeface="Calibri Light" panose="020F0302020204030204" pitchFamily="34" charset="0"/>
                          <a:cs typeface="Calibri Light" panose="020F0302020204030204" pitchFamily="34" charset="0"/>
                        </a:rPr>
                        <a:t>Azure CLI (Common </a:t>
                      </a:r>
                      <a:r>
                        <a:rPr lang="fr-FR" sz="1000" u="none" strike="noStrike" err="1">
                          <a:effectLst/>
                          <a:latin typeface="Calibri Light" panose="020F0302020204030204" pitchFamily="34" charset="0"/>
                          <a:cs typeface="Calibri Light" panose="020F0302020204030204" pitchFamily="34" charset="0"/>
                        </a:rPr>
                        <a:t>Language</a:t>
                      </a:r>
                      <a:r>
                        <a:rPr lang="fr-FR" sz="1000" u="none" strike="noStrike">
                          <a:effectLst/>
                          <a:latin typeface="Calibri Light" panose="020F0302020204030204" pitchFamily="34" charset="0"/>
                          <a:cs typeface="Calibri Light" panose="020F0302020204030204" pitchFamily="34" charset="0"/>
                        </a:rPr>
                        <a:t> Infrastructure) - </a:t>
                      </a:r>
                      <a:r>
                        <a:rPr lang="fr-FR" sz="1000" u="none" strike="noStrike" err="1">
                          <a:effectLst/>
                          <a:latin typeface="Calibri Light" panose="020F0302020204030204" pitchFamily="34" charset="0"/>
                          <a:cs typeface="Calibri Light" panose="020F0302020204030204" pitchFamily="34" charset="0"/>
                        </a:rPr>
                        <a:t>Latest</a:t>
                      </a:r>
                      <a:endParaRPr lang="fr-FR"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5/30/2021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Build and Deploy</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906614776"/>
                  </a:ext>
                </a:extLst>
              </a:tr>
              <a:tr h="241964">
                <a:tc>
                  <a:txBody>
                    <a:bodyPr/>
                    <a:lstStyle/>
                    <a:p>
                      <a:pPr algn="l" fontAlgn="b"/>
                      <a:r>
                        <a:rPr lang="en-US" sz="1000" u="none" strike="noStrike">
                          <a:effectLst/>
                          <a:latin typeface="Calibri Light" panose="020F0302020204030204" pitchFamily="34" charset="0"/>
                          <a:cs typeface="Calibri Light" panose="020F0302020204030204" pitchFamily="34" charset="0"/>
                        </a:rPr>
                        <a:t>Azure Application Insight - Latest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5/30/2021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Log Management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4096885548"/>
                  </a:ext>
                </a:extLst>
              </a:tr>
            </a:tbl>
          </a:graphicData>
        </a:graphic>
      </p:graphicFrame>
    </p:spTree>
    <p:custDataLst>
      <p:tags r:id="rId1"/>
    </p:custDataLst>
    <p:extLst>
      <p:ext uri="{BB962C8B-B14F-4D97-AF65-F5344CB8AC3E}">
        <p14:creationId xmlns:p14="http://schemas.microsoft.com/office/powerpoint/2010/main" val="23799622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nchor="ctr" anchorCtr="0">
            <a:normAutofit/>
          </a:bodyPr>
          <a:lstStyle/>
          <a:p>
            <a:r>
              <a:rPr lang="en-US"/>
              <a:t>Technology Standards – Other A2.0 Technologies in KP Catalog</a:t>
            </a:r>
            <a:endParaRPr lang="en-US" sz="2800" b="1"/>
          </a:p>
        </p:txBody>
      </p:sp>
      <p:sp>
        <p:nvSpPr>
          <p:cNvPr id="2" name="Footer Placeholder 1"/>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5" name="Table 4">
            <a:extLst>
              <a:ext uri="{FF2B5EF4-FFF2-40B4-BE49-F238E27FC236}">
                <a16:creationId xmlns:a16="http://schemas.microsoft.com/office/drawing/2014/main" id="{1B410C07-A055-4993-AF37-F36367A38035}"/>
              </a:ext>
            </a:extLst>
          </p:cNvPr>
          <p:cNvGraphicFramePr>
            <a:graphicFrameLocks noGrp="1"/>
          </p:cNvGraphicFramePr>
          <p:nvPr>
            <p:extLst>
              <p:ext uri="{D42A27DB-BD31-4B8C-83A1-F6EECF244321}">
                <p14:modId xmlns:p14="http://schemas.microsoft.com/office/powerpoint/2010/main" val="1449757931"/>
              </p:ext>
            </p:extLst>
          </p:nvPr>
        </p:nvGraphicFramePr>
        <p:xfrm>
          <a:off x="0" y="762000"/>
          <a:ext cx="12191999" cy="5364480"/>
        </p:xfrm>
        <a:graphic>
          <a:graphicData uri="http://schemas.openxmlformats.org/drawingml/2006/table">
            <a:tbl>
              <a:tblPr firstRow="1" bandRow="1">
                <a:tableStyleId>{BDBED569-4797-4DF1-A0F4-6AAB3CD982D8}</a:tableStyleId>
              </a:tblPr>
              <a:tblGrid>
                <a:gridCol w="3339507">
                  <a:extLst>
                    <a:ext uri="{9D8B030D-6E8A-4147-A177-3AD203B41FA5}">
                      <a16:colId xmlns:a16="http://schemas.microsoft.com/office/drawing/2014/main" val="2294321998"/>
                    </a:ext>
                  </a:extLst>
                </a:gridCol>
                <a:gridCol w="699619">
                  <a:extLst>
                    <a:ext uri="{9D8B030D-6E8A-4147-A177-3AD203B41FA5}">
                      <a16:colId xmlns:a16="http://schemas.microsoft.com/office/drawing/2014/main" val="725999086"/>
                    </a:ext>
                  </a:extLst>
                </a:gridCol>
                <a:gridCol w="988792">
                  <a:extLst>
                    <a:ext uri="{9D8B030D-6E8A-4147-A177-3AD203B41FA5}">
                      <a16:colId xmlns:a16="http://schemas.microsoft.com/office/drawing/2014/main" val="3088733051"/>
                    </a:ext>
                  </a:extLst>
                </a:gridCol>
                <a:gridCol w="2388027">
                  <a:extLst>
                    <a:ext uri="{9D8B030D-6E8A-4147-A177-3AD203B41FA5}">
                      <a16:colId xmlns:a16="http://schemas.microsoft.com/office/drawing/2014/main" val="2200046065"/>
                    </a:ext>
                  </a:extLst>
                </a:gridCol>
                <a:gridCol w="2388027">
                  <a:extLst>
                    <a:ext uri="{9D8B030D-6E8A-4147-A177-3AD203B41FA5}">
                      <a16:colId xmlns:a16="http://schemas.microsoft.com/office/drawing/2014/main" val="3805240974"/>
                    </a:ext>
                  </a:extLst>
                </a:gridCol>
                <a:gridCol w="2388027">
                  <a:extLst>
                    <a:ext uri="{9D8B030D-6E8A-4147-A177-3AD203B41FA5}">
                      <a16:colId xmlns:a16="http://schemas.microsoft.com/office/drawing/2014/main" val="2493555812"/>
                    </a:ext>
                  </a:extLst>
                </a:gridCol>
              </a:tblGrid>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Component Name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Phase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Phase End Date</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Standards Category (L3)</a:t>
                      </a:r>
                      <a:endParaRPr lang="en-US" sz="1000" b="1" i="0" u="none" strike="noStrike">
                        <a:solidFill>
                          <a:srgbClr val="FFFFFF"/>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1" i="0" u="none" strike="noStrike">
                          <a:solidFill>
                            <a:schemeClr val="tx1"/>
                          </a:solidFill>
                          <a:effectLst/>
                          <a:latin typeface="Calibri Light" panose="020F0302020204030204" pitchFamily="34" charset="0"/>
                          <a:cs typeface="Calibri Light" panose="020F0302020204030204" pitchFamily="34" charset="0"/>
                        </a:rPr>
                        <a:t>A2.0 Persona</a:t>
                      </a:r>
                    </a:p>
                  </a:txBody>
                  <a:tcPr marL="45720" marR="45720" anchor="b"/>
                </a:tc>
                <a:tc>
                  <a:txBody>
                    <a:bodyPr/>
                    <a:lstStyle/>
                    <a:p>
                      <a:pPr algn="l" fontAlgn="b"/>
                      <a:r>
                        <a:rPr lang="en-US" sz="1000" b="1" i="0" u="none" strike="noStrike">
                          <a:solidFill>
                            <a:schemeClr val="tx1"/>
                          </a:solidFill>
                          <a:effectLst/>
                          <a:latin typeface="Calibri Light" panose="020F0302020204030204" pitchFamily="34" charset="0"/>
                          <a:cs typeface="Calibri Light" panose="020F0302020204030204" pitchFamily="34" charset="0"/>
                        </a:rPr>
                        <a:t>A2.0 Status</a:t>
                      </a:r>
                    </a:p>
                  </a:txBody>
                  <a:tcPr marL="45720" marR="45720" anchor="b"/>
                </a:tc>
                <a:extLst>
                  <a:ext uri="{0D108BD9-81ED-4DB2-BD59-A6C34878D82A}">
                    <a16:rowId xmlns:a16="http://schemas.microsoft.com/office/drawing/2014/main" val="750770026"/>
                  </a:ext>
                </a:extLst>
              </a:tr>
              <a:tr h="161925">
                <a:tc>
                  <a:txBody>
                    <a:bodyPr/>
                    <a:lstStyle/>
                    <a:p>
                      <a:pPr algn="l" fontAlgn="b"/>
                      <a:r>
                        <a:rPr lang="en-US" sz="1000" b="0" i="0" u="none" strike="noStrike" err="1">
                          <a:solidFill>
                            <a:srgbClr val="000000"/>
                          </a:solidFill>
                          <a:effectLst/>
                          <a:latin typeface="Calibri Light" panose="020F0302020204030204" pitchFamily="34" charset="0"/>
                          <a:cs typeface="Calibri Light" panose="020F0302020204030204" pitchFamily="34" charset="0"/>
                        </a:rPr>
                        <a:t>Sparkflow</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FF0000"/>
                          </a:solidFill>
                          <a:effectLst/>
                          <a:latin typeface="Calibri Light" panose="020F0302020204030204" pitchFamily="34" charset="0"/>
                          <a:cs typeface="Calibri Light" panose="020F0302020204030204" pitchFamily="34" charset="0"/>
                        </a:rPr>
                        <a:t>N/A</a:t>
                      </a:r>
                    </a:p>
                  </a:txBody>
                  <a:tcPr marL="45720" marR="45720" anchor="b"/>
                </a:tc>
                <a:tc>
                  <a:txBody>
                    <a:bodyPr/>
                    <a:lstStyle/>
                    <a:p>
                      <a:pPr algn="r" fontAlgn="b"/>
                      <a:r>
                        <a:rPr lang="en-US" sz="1000" b="0" i="0" u="none" strike="noStrike">
                          <a:solidFill>
                            <a:srgbClr val="FF0000"/>
                          </a:solidFill>
                          <a:effectLst/>
                          <a:latin typeface="Calibri Light" panose="020F0302020204030204" pitchFamily="34" charset="0"/>
                          <a:cs typeface="Calibri Light" panose="020F0302020204030204" pitchFamily="34" charset="0"/>
                        </a:rPr>
                        <a:t>N/A</a:t>
                      </a: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Extract, Transformation &amp; Load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399279244"/>
                  </a:ext>
                </a:extLst>
              </a:tr>
              <a:tr h="161925">
                <a:tc>
                  <a:txBody>
                    <a:bodyPr/>
                    <a:lstStyle/>
                    <a:p>
                      <a:pPr algn="l" fontAlgn="b"/>
                      <a:r>
                        <a:rPr lang="en-US" sz="1000" u="none" strike="noStrike" err="1">
                          <a:effectLst/>
                          <a:latin typeface="Calibri Light" panose="020F0302020204030204" pitchFamily="34" charset="0"/>
                          <a:cs typeface="Calibri Light" panose="020F0302020204030204" pitchFamily="34" charset="0"/>
                        </a:rPr>
                        <a:t>Aysadi</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rgbClr val="00B050"/>
                          </a:solidFill>
                          <a:effectLst/>
                          <a:latin typeface="Calibri Light" panose="020F0302020204030204" pitchFamily="34" charset="0"/>
                          <a:cs typeface="Calibri Light" panose="020F0302020204030204" pitchFamily="34" charset="0"/>
                        </a:rPr>
                        <a:t>Evaluation</a:t>
                      </a:r>
                      <a:endParaRPr lang="en-US" sz="1000" b="0" i="0" u="none" strike="noStrike">
                        <a:solidFill>
                          <a:srgbClr val="00B05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3/31/2020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Data Science Products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2485890940"/>
                  </a:ext>
                </a:extLst>
              </a:tr>
              <a:tr h="161925">
                <a:tc>
                  <a:txBody>
                    <a:bodyPr/>
                    <a:lstStyle/>
                    <a:p>
                      <a:pPr algn="l" fontAlgn="b"/>
                      <a:r>
                        <a:rPr lang="en-US" sz="1000" u="none" strike="noStrike" err="1">
                          <a:effectLst/>
                          <a:latin typeface="Calibri Light" panose="020F0302020204030204" pitchFamily="34" charset="0"/>
                          <a:cs typeface="Calibri Light" panose="020F0302020204030204" pitchFamily="34" charset="0"/>
                        </a:rPr>
                        <a:t>KenSci</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rgbClr val="00B050"/>
                          </a:solidFill>
                          <a:effectLst/>
                          <a:latin typeface="Calibri Light" panose="020F0302020204030204" pitchFamily="34" charset="0"/>
                          <a:cs typeface="Calibri Light" panose="020F0302020204030204" pitchFamily="34" charset="0"/>
                        </a:rPr>
                        <a:t>Evaluation</a:t>
                      </a:r>
                      <a:endParaRPr lang="en-US" sz="1000" b="0" i="0" u="none" strike="noStrike">
                        <a:solidFill>
                          <a:srgbClr val="00B05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3/31/2020</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Data Science Products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3780181535"/>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SAS </a:t>
                      </a:r>
                      <a:r>
                        <a:rPr lang="en-US" sz="1000" u="none" strike="noStrike" err="1">
                          <a:effectLst/>
                          <a:latin typeface="Calibri Light" panose="020F0302020204030204" pitchFamily="34" charset="0"/>
                          <a:cs typeface="Calibri Light" panose="020F0302020204030204" pitchFamily="34" charset="0"/>
                        </a:rPr>
                        <a:t>Viya</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rgbClr val="00B050"/>
                          </a:solidFill>
                          <a:effectLst/>
                          <a:latin typeface="Calibri Light" panose="020F0302020204030204" pitchFamily="34" charset="0"/>
                          <a:cs typeface="Calibri Light" panose="020F0302020204030204" pitchFamily="34" charset="0"/>
                        </a:rPr>
                        <a:t>Evaluation</a:t>
                      </a:r>
                      <a:endParaRPr lang="en-US" sz="1000" b="0" i="0" u="none" strike="noStrike">
                        <a:solidFill>
                          <a:srgbClr val="00B05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12/31/2019</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Advanced Analytics - Artificial Intelligence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1399531937"/>
                  </a:ext>
                </a:extLst>
              </a:tr>
              <a:tr h="161925">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Apache Airflow</a:t>
                      </a:r>
                    </a:p>
                  </a:txBody>
                  <a:tcPr marL="45720" marR="45720" anchor="b"/>
                </a:tc>
                <a:tc>
                  <a:txBody>
                    <a:bodyPr/>
                    <a:lstStyle/>
                    <a:p>
                      <a:pPr marL="0" algn="l" defTabSz="914400" rtl="0" eaLnBrk="1" fontAlgn="b" latinLnBrk="0" hangingPunct="1"/>
                      <a:r>
                        <a:rPr lang="en-US" sz="1000" u="none" strike="noStrike" kern="1200">
                          <a:solidFill>
                            <a:schemeClr val="bg2">
                              <a:lumMod val="50000"/>
                            </a:schemeClr>
                          </a:solidFill>
                          <a:effectLst/>
                          <a:latin typeface="Calibri Light" panose="020F0302020204030204" pitchFamily="34" charset="0"/>
                          <a:ea typeface="+mn-ea"/>
                          <a:cs typeface="Calibri Light" panose="020F0302020204030204" pitchFamily="34" charset="0"/>
                        </a:rPr>
                        <a:t>Emerging</a:t>
                      </a:r>
                    </a:p>
                  </a:txBody>
                  <a:tcPr marL="45720" marR="45720" anchor="b"/>
                </a:tc>
                <a:tc>
                  <a:txBody>
                    <a:bodyPr/>
                    <a:lstStyle/>
                    <a:p>
                      <a:pPr marL="0" algn="r"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5/31/2020</a:t>
                      </a:r>
                    </a:p>
                  </a:txBody>
                  <a:tcPr marL="45720" marR="45720" anchor="b"/>
                </a:tc>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Data Job Scheduling</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2946947232"/>
                  </a:ext>
                </a:extLst>
              </a:tr>
              <a:tr h="161925">
                <a:tc>
                  <a:txBody>
                    <a:bodyPr/>
                    <a:lstStyle/>
                    <a:p>
                      <a:pPr algn="l" fontAlgn="b"/>
                      <a:r>
                        <a:rPr lang="it-IT" sz="1000" u="none" strike="noStrike">
                          <a:effectLst/>
                          <a:latin typeface="Calibri Light" panose="020F0302020204030204" pitchFamily="34" charset="0"/>
                          <a:cs typeface="Calibri Light" panose="020F0302020204030204" pitchFamily="34" charset="0"/>
                        </a:rPr>
                        <a:t>Collibra Data Governance Center (DGC)</a:t>
                      </a:r>
                      <a:endParaRPr lang="it-IT"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solidFill>
                            <a:schemeClr val="bg2">
                              <a:lumMod val="50000"/>
                            </a:schemeClr>
                          </a:solidFill>
                          <a:effectLst/>
                          <a:latin typeface="Calibri Light" panose="020F0302020204030204" pitchFamily="34" charset="0"/>
                          <a:cs typeface="Calibri Light" panose="020F0302020204030204" pitchFamily="34" charset="0"/>
                        </a:rPr>
                        <a:t>Emerging</a:t>
                      </a:r>
                      <a:endParaRPr lang="en-US" sz="1000" b="0" i="0" u="none" strike="noStrike">
                        <a:solidFill>
                          <a:schemeClr val="bg2">
                            <a:lumMod val="50000"/>
                          </a:schemeClr>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10/31/2019</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Governance &amp; Stewardship</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Consultant, Steward</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4005803850"/>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Apache Atlas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Data Catalog</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Data Consultant, Steward</a:t>
                      </a:r>
                    </a:p>
                  </a:txBody>
                  <a:tcPr marL="45720" marR="4572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1259592212"/>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Apache HBase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NoSQL Database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404515343"/>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Apache </a:t>
                      </a:r>
                      <a:r>
                        <a:rPr lang="en-US" sz="1000" u="none" strike="noStrike" err="1">
                          <a:effectLst/>
                          <a:latin typeface="Calibri Light" panose="020F0302020204030204" pitchFamily="34" charset="0"/>
                          <a:cs typeface="Calibri Light" panose="020F0302020204030204" pitchFamily="34" charset="0"/>
                        </a:rPr>
                        <a:t>Nifi</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Extract, Transformation &amp; Load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1850726399"/>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Apache Ranger (Policy Management)</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Authorization</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Consultant, Steward,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4265038853"/>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ARM Templates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Build and Deploy</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529435870"/>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Groovy</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Development Languages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365536092"/>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H2O Slater</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Data Science Products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1141417800"/>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HDInsight Hive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NoSQL Database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3091392938"/>
                  </a:ext>
                </a:extLst>
              </a:tr>
              <a:tr h="161925">
                <a:tc>
                  <a:txBody>
                    <a:bodyPr/>
                    <a:lstStyle/>
                    <a:p>
                      <a:pPr algn="l" fontAlgn="b"/>
                      <a:r>
                        <a:rPr lang="en-US" sz="1000" u="none" strike="noStrike" err="1">
                          <a:effectLst/>
                          <a:latin typeface="Calibri Light" panose="020F0302020204030204" pitchFamily="34" charset="0"/>
                          <a:cs typeface="Calibri Light" panose="020F0302020204030204" pitchFamily="34" charset="0"/>
                        </a:rPr>
                        <a:t>KeyCloak</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Authorization</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Platform Operations</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715749825"/>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RStudio</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Analytics as a Service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1450107415"/>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RStudio Server Pro</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6/1/2021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Analytics as a Service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1231430627"/>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Sqoop</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Extract, Transformation &amp; Load Tools</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Engineer</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In use</a:t>
                      </a:r>
                    </a:p>
                  </a:txBody>
                  <a:tcPr marL="45720" marR="45720" anchor="b"/>
                </a:tc>
                <a:extLst>
                  <a:ext uri="{0D108BD9-81ED-4DB2-BD59-A6C34878D82A}">
                    <a16:rowId xmlns:a16="http://schemas.microsoft.com/office/drawing/2014/main" val="4216542242"/>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The </a:t>
                      </a:r>
                      <a:r>
                        <a:rPr lang="en-US" sz="1000" u="none" strike="noStrike" err="1">
                          <a:effectLst/>
                          <a:latin typeface="Calibri Light" panose="020F0302020204030204" pitchFamily="34" charset="0"/>
                          <a:cs typeface="Calibri Light" panose="020F0302020204030204" pitchFamily="34" charset="0"/>
                        </a:rPr>
                        <a:t>Jupyter</a:t>
                      </a:r>
                      <a:r>
                        <a:rPr lang="en-US" sz="1000" u="none" strike="noStrike">
                          <a:effectLst/>
                          <a:latin typeface="Calibri Light" panose="020F0302020204030204" pitchFamily="34" charset="0"/>
                          <a:cs typeface="Calibri Light" panose="020F0302020204030204" pitchFamily="34" charset="0"/>
                        </a:rPr>
                        <a:t> Notebook</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Analytics as a Service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719848181"/>
                  </a:ext>
                </a:extLst>
              </a:tr>
              <a:tr h="161925">
                <a:tc>
                  <a:txBody>
                    <a:bodyPr/>
                    <a:lstStyle/>
                    <a:p>
                      <a:pPr algn="l" fontAlgn="b"/>
                      <a:r>
                        <a:rPr lang="en-US" sz="1000" u="none" strike="noStrike">
                          <a:effectLst/>
                          <a:latin typeface="Calibri Light" panose="020F0302020204030204" pitchFamily="34" charset="0"/>
                          <a:cs typeface="Calibri Light" panose="020F0302020204030204" pitchFamily="34" charset="0"/>
                        </a:rPr>
                        <a:t>Zeppelin</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Leverage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r" fontAlgn="b"/>
                      <a:r>
                        <a:rPr lang="en-US" sz="1000" u="none" strike="noStrike">
                          <a:effectLst/>
                          <a:latin typeface="Calibri Light" panose="020F0302020204030204" pitchFamily="34" charset="0"/>
                          <a:cs typeface="Calibri Light" panose="020F0302020204030204" pitchFamily="34" charset="0"/>
                        </a:rPr>
                        <a:t>5/31/2021</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u="none" strike="noStrike">
                          <a:effectLst/>
                          <a:latin typeface="Calibri Light" panose="020F0302020204030204" pitchFamily="34" charset="0"/>
                          <a:cs typeface="Calibri Light" panose="020F0302020204030204" pitchFamily="34" charset="0"/>
                        </a:rPr>
                        <a:t>Analytics as a Service</a:t>
                      </a:r>
                      <a:endParaRPr lang="en-US" sz="1000" b="0" i="0" u="none" strike="noStrike">
                        <a:solidFill>
                          <a:srgbClr val="000000"/>
                        </a:solidFill>
                        <a:effectLst/>
                        <a:latin typeface="Calibri Light" panose="020F0302020204030204" pitchFamily="34" charset="0"/>
                        <a:cs typeface="Calibri Light" panose="020F0302020204030204" pitchFamily="34" charset="0"/>
                      </a:endParaRP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Data Scientist</a:t>
                      </a:r>
                    </a:p>
                  </a:txBody>
                  <a:tcPr marL="45720" marR="45720" anchor="b"/>
                </a:tc>
                <a:tc>
                  <a:txBody>
                    <a:bodyPr/>
                    <a:lstStyle/>
                    <a:p>
                      <a:pPr algn="l" fontAlgn="b"/>
                      <a:r>
                        <a:rPr lang="en-US" sz="1000" b="0" i="0" u="none" strike="noStrike">
                          <a:solidFill>
                            <a:srgbClr val="000000"/>
                          </a:solidFill>
                          <a:effectLst/>
                          <a:latin typeface="Calibri Light" panose="020F0302020204030204" pitchFamily="34" charset="0"/>
                          <a:cs typeface="Calibri Light" panose="020F0302020204030204" pitchFamily="34" charset="0"/>
                        </a:rPr>
                        <a:t>Not used</a:t>
                      </a:r>
                    </a:p>
                  </a:txBody>
                  <a:tcPr marL="45720" marR="45720" anchor="b"/>
                </a:tc>
                <a:extLst>
                  <a:ext uri="{0D108BD9-81ED-4DB2-BD59-A6C34878D82A}">
                    <a16:rowId xmlns:a16="http://schemas.microsoft.com/office/drawing/2014/main" val="920611809"/>
                  </a:ext>
                </a:extLst>
              </a:tr>
              <a:tr h="161925">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Waterline Data</a:t>
                      </a:r>
                    </a:p>
                  </a:txBody>
                  <a:tcPr marL="45720" marR="45720" anchor="b"/>
                </a:tc>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Leverage</a:t>
                      </a:r>
                    </a:p>
                  </a:txBody>
                  <a:tcPr marL="45720" marR="45720" anchor="b"/>
                </a:tc>
                <a:tc>
                  <a:txBody>
                    <a:bodyPr/>
                    <a:lstStyle/>
                    <a:p>
                      <a:pPr marL="0" algn="r"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5/31/2021</a:t>
                      </a:r>
                    </a:p>
                  </a:txBody>
                  <a:tcPr marL="45720" marR="45720" anchor="b"/>
                </a:tc>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Advanced Analytics - Artificial Intelligence</a:t>
                      </a:r>
                    </a:p>
                  </a:txBody>
                  <a:tcPr marL="45720" marR="45720" anchor="b"/>
                </a:tc>
                <a:tc>
                  <a:txBody>
                    <a:bodyPr/>
                    <a:lstStyle/>
                    <a:p>
                      <a:pPr marL="0" algn="l" defTabSz="914400" rtl="0" eaLnBrk="1" fontAlgn="b" latinLnBrk="0" hangingPunct="1"/>
                      <a:r>
                        <a:rPr lang="en-US" sz="1000" b="0" i="0" u="none" strike="noStrike">
                          <a:solidFill>
                            <a:srgbClr val="000000"/>
                          </a:solidFill>
                          <a:effectLst/>
                          <a:latin typeface="Calibri Light" panose="020F0302020204030204" pitchFamily="34" charset="0"/>
                          <a:cs typeface="Calibri Light" panose="020F0302020204030204" pitchFamily="34" charset="0"/>
                        </a:rPr>
                        <a:t>Data Consultant, Steward, Scientist</a:t>
                      </a:r>
                      <a:endParaRPr lang="en-US" sz="1000" u="none" strike="noStrike" kern="1200">
                        <a:solidFill>
                          <a:schemeClr val="tx1"/>
                        </a:solidFill>
                        <a:effectLst/>
                        <a:latin typeface="Calibri Light" panose="020F0302020204030204" pitchFamily="34" charset="0"/>
                        <a:ea typeface="+mn-ea"/>
                        <a:cs typeface="Calibri Light" panose="020F0302020204030204" pitchFamily="34" charset="0"/>
                      </a:endParaRPr>
                    </a:p>
                  </a:txBody>
                  <a:tcPr marL="45720" marR="45720" anchor="b"/>
                </a:tc>
                <a:tc>
                  <a:txBody>
                    <a:bodyPr/>
                    <a:lstStyle/>
                    <a:p>
                      <a:pPr marL="0" algn="l" defTabSz="914400" rtl="0" eaLnBrk="1" fontAlgn="b" latinLnBrk="0" hangingPunct="1"/>
                      <a:r>
                        <a:rPr lang="en-US" sz="1000" u="none" strike="noStrike" kern="1200">
                          <a:solidFill>
                            <a:schemeClr val="tx1"/>
                          </a:solidFill>
                          <a:effectLst/>
                          <a:latin typeface="Calibri Light" panose="020F0302020204030204" pitchFamily="34" charset="0"/>
                          <a:ea typeface="+mn-ea"/>
                          <a:cs typeface="Calibri Light" panose="020F0302020204030204" pitchFamily="34" charset="0"/>
                        </a:rPr>
                        <a:t>Not used</a:t>
                      </a:r>
                    </a:p>
                  </a:txBody>
                  <a:tcPr marL="45720" marR="45720" anchor="b"/>
                </a:tc>
                <a:extLst>
                  <a:ext uri="{0D108BD9-81ED-4DB2-BD59-A6C34878D82A}">
                    <a16:rowId xmlns:a16="http://schemas.microsoft.com/office/drawing/2014/main" val="2719418793"/>
                  </a:ext>
                </a:extLst>
              </a:tr>
            </a:tbl>
          </a:graphicData>
        </a:graphic>
      </p:graphicFrame>
      <p:sp>
        <p:nvSpPr>
          <p:cNvPr id="3" name="Rectangle: Rounded Corners 2">
            <a:extLst>
              <a:ext uri="{FF2B5EF4-FFF2-40B4-BE49-F238E27FC236}">
                <a16:creationId xmlns:a16="http://schemas.microsoft.com/office/drawing/2014/main" id="{5272C6AA-1ADD-465D-BA42-DBAEAD15F26D}"/>
              </a:ext>
            </a:extLst>
          </p:cNvPr>
          <p:cNvSpPr/>
          <p:nvPr/>
        </p:nvSpPr>
        <p:spPr>
          <a:xfrm>
            <a:off x="1524000" y="6202680"/>
            <a:ext cx="9144000" cy="42672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t>Continued KP development on </a:t>
            </a:r>
            <a:r>
              <a:rPr lang="en-US" err="1"/>
              <a:t>Sparkflow</a:t>
            </a:r>
            <a:r>
              <a:rPr lang="en-US"/>
              <a:t> is an ongoing support and agility risk.</a:t>
            </a:r>
          </a:p>
        </p:txBody>
      </p:sp>
    </p:spTree>
    <p:custDataLst>
      <p:tags r:id="rId1"/>
    </p:custDataLst>
    <p:extLst>
      <p:ext uri="{BB962C8B-B14F-4D97-AF65-F5344CB8AC3E}">
        <p14:creationId xmlns:p14="http://schemas.microsoft.com/office/powerpoint/2010/main" val="2051318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0B4F-5172-4988-9503-0E9A2E9FB8C8}"/>
              </a:ext>
            </a:extLst>
          </p:cNvPr>
          <p:cNvSpPr>
            <a:spLocks noGrp="1"/>
          </p:cNvSpPr>
          <p:nvPr>
            <p:ph type="title"/>
          </p:nvPr>
        </p:nvSpPr>
        <p:spPr>
          <a:xfrm>
            <a:off x="0" y="0"/>
            <a:ext cx="12192000" cy="685800"/>
          </a:xfrm>
          <a:solidFill>
            <a:schemeClr val="bg2">
              <a:lumMod val="75000"/>
            </a:schemeClr>
          </a:solidFill>
        </p:spPr>
        <p:txBody>
          <a:bodyPr/>
          <a:lstStyle/>
          <a:p>
            <a:r>
              <a:rPr lang="en-US"/>
              <a:t>Review Approach</a:t>
            </a:r>
          </a:p>
        </p:txBody>
      </p:sp>
      <p:sp>
        <p:nvSpPr>
          <p:cNvPr id="4" name="Footer Placeholder 3">
            <a:extLst>
              <a:ext uri="{FF2B5EF4-FFF2-40B4-BE49-F238E27FC236}">
                <a16:creationId xmlns:a16="http://schemas.microsoft.com/office/drawing/2014/main" id="{BE1DDD58-FA1E-4D15-9BD0-D601A8246209}"/>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sp>
        <p:nvSpPr>
          <p:cNvPr id="5" name="Content Placeholder 2">
            <a:extLst>
              <a:ext uri="{FF2B5EF4-FFF2-40B4-BE49-F238E27FC236}">
                <a16:creationId xmlns:a16="http://schemas.microsoft.com/office/drawing/2014/main" id="{04668179-D363-4506-8FFF-1AD7D5A9D8AE}"/>
              </a:ext>
            </a:extLst>
          </p:cNvPr>
          <p:cNvSpPr txBox="1">
            <a:spLocks/>
          </p:cNvSpPr>
          <p:nvPr/>
        </p:nvSpPr>
        <p:spPr>
          <a:xfrm>
            <a:off x="0" y="1371600"/>
            <a:ext cx="12192000" cy="54864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rabicPeriod"/>
            </a:pPr>
            <a:endParaRPr lang="en-US" sz="2400">
              <a:solidFill>
                <a:schemeClr val="tx1">
                  <a:lumMod val="65000"/>
                  <a:lumOff val="35000"/>
                </a:schemeClr>
              </a:solidFill>
            </a:endParaRPr>
          </a:p>
        </p:txBody>
      </p:sp>
      <p:graphicFrame>
        <p:nvGraphicFramePr>
          <p:cNvPr id="3" name="Diagram 2">
            <a:extLst>
              <a:ext uri="{FF2B5EF4-FFF2-40B4-BE49-F238E27FC236}">
                <a16:creationId xmlns:a16="http://schemas.microsoft.com/office/drawing/2014/main" id="{4BE36AFD-9B63-47E4-895F-007555821D8A}"/>
              </a:ext>
            </a:extLst>
          </p:cNvPr>
          <p:cNvGraphicFramePr/>
          <p:nvPr>
            <p:extLst>
              <p:ext uri="{D42A27DB-BD31-4B8C-83A1-F6EECF244321}">
                <p14:modId xmlns:p14="http://schemas.microsoft.com/office/powerpoint/2010/main" val="1469345388"/>
              </p:ext>
            </p:extLst>
          </p:nvPr>
        </p:nvGraphicFramePr>
        <p:xfrm>
          <a:off x="0" y="685800"/>
          <a:ext cx="12201236" cy="13131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 name="Table 6">
            <a:extLst>
              <a:ext uri="{FF2B5EF4-FFF2-40B4-BE49-F238E27FC236}">
                <a16:creationId xmlns:a16="http://schemas.microsoft.com/office/drawing/2014/main" id="{3DC17A14-AD35-47F4-AF75-E7F8E475CABD}"/>
              </a:ext>
            </a:extLst>
          </p:cNvPr>
          <p:cNvGraphicFramePr>
            <a:graphicFrameLocks noGrp="1"/>
          </p:cNvGraphicFramePr>
          <p:nvPr>
            <p:extLst>
              <p:ext uri="{D42A27DB-BD31-4B8C-83A1-F6EECF244321}">
                <p14:modId xmlns:p14="http://schemas.microsoft.com/office/powerpoint/2010/main" val="596361434"/>
              </p:ext>
            </p:extLst>
          </p:nvPr>
        </p:nvGraphicFramePr>
        <p:xfrm>
          <a:off x="0" y="1982441"/>
          <a:ext cx="8976006" cy="4663440"/>
        </p:xfrm>
        <a:graphic>
          <a:graphicData uri="http://schemas.openxmlformats.org/drawingml/2006/table">
            <a:tbl>
              <a:tblPr firstRow="1">
                <a:tableStyleId>{9DCAF9ED-07DC-4A11-8D7F-57B35C25682E}</a:tableStyleId>
              </a:tblPr>
              <a:tblGrid>
                <a:gridCol w="1311564">
                  <a:extLst>
                    <a:ext uri="{9D8B030D-6E8A-4147-A177-3AD203B41FA5}">
                      <a16:colId xmlns:a16="http://schemas.microsoft.com/office/drawing/2014/main" val="2203667450"/>
                    </a:ext>
                  </a:extLst>
                </a:gridCol>
                <a:gridCol w="4408752">
                  <a:extLst>
                    <a:ext uri="{9D8B030D-6E8A-4147-A177-3AD203B41FA5}">
                      <a16:colId xmlns:a16="http://schemas.microsoft.com/office/drawing/2014/main" val="2238121670"/>
                    </a:ext>
                  </a:extLst>
                </a:gridCol>
                <a:gridCol w="1701210">
                  <a:extLst>
                    <a:ext uri="{9D8B030D-6E8A-4147-A177-3AD203B41FA5}">
                      <a16:colId xmlns:a16="http://schemas.microsoft.com/office/drawing/2014/main" val="430643421"/>
                    </a:ext>
                  </a:extLst>
                </a:gridCol>
                <a:gridCol w="1554480">
                  <a:extLst>
                    <a:ext uri="{9D8B030D-6E8A-4147-A177-3AD203B41FA5}">
                      <a16:colId xmlns:a16="http://schemas.microsoft.com/office/drawing/2014/main" val="1002583671"/>
                    </a:ext>
                  </a:extLst>
                </a:gridCol>
              </a:tblGrid>
              <a:tr h="273351">
                <a:tc>
                  <a:txBody>
                    <a:bodyPr/>
                    <a:lstStyle/>
                    <a:p>
                      <a:r>
                        <a:rPr lang="en-US" sz="1200"/>
                        <a:t>Team</a:t>
                      </a:r>
                    </a:p>
                  </a:txBody>
                  <a:tcPr marL="45720" marR="45720"/>
                </a:tc>
                <a:tc>
                  <a:txBody>
                    <a:bodyPr/>
                    <a:lstStyle/>
                    <a:p>
                      <a:r>
                        <a:rPr lang="en-US" sz="1200"/>
                        <a:t>Description</a:t>
                      </a:r>
                    </a:p>
                  </a:txBody>
                  <a:tcPr marL="45720" marR="45720"/>
                </a:tc>
                <a:tc gridSpan="2">
                  <a:txBody>
                    <a:bodyPr/>
                    <a:lstStyle/>
                    <a:p>
                      <a:r>
                        <a:rPr lang="en-US" sz="1200"/>
                        <a:t>People</a:t>
                      </a:r>
                    </a:p>
                  </a:txBody>
                  <a:tcPr marL="45720" marR="45720"/>
                </a:tc>
                <a:tc hMerge="1">
                  <a:txBody>
                    <a:bodyPr/>
                    <a:lstStyle/>
                    <a:p>
                      <a:endParaRPr lang="en-US"/>
                    </a:p>
                  </a:txBody>
                  <a:tcPr/>
                </a:tc>
                <a:extLst>
                  <a:ext uri="{0D108BD9-81ED-4DB2-BD59-A6C34878D82A}">
                    <a16:rowId xmlns:a16="http://schemas.microsoft.com/office/drawing/2014/main" val="1851305699"/>
                  </a:ext>
                </a:extLst>
              </a:tr>
              <a:tr h="637818">
                <a:tc>
                  <a:txBody>
                    <a:bodyPr/>
                    <a:lstStyle/>
                    <a:p>
                      <a:r>
                        <a:rPr lang="en-US" sz="1200"/>
                        <a:t>ARB Review Team</a:t>
                      </a:r>
                    </a:p>
                  </a:txBody>
                  <a:tcPr marL="45720" marR="45720"/>
                </a:tc>
                <a:tc>
                  <a:txBody>
                    <a:bodyPr/>
                    <a:lstStyle/>
                    <a:p>
                      <a:r>
                        <a:rPr lang="en-US" sz="1200"/>
                        <a:t>Performing deep dive review of Analytics 2.0 to inform its next business case refresh.  Reviewing IT projects for Pre-CAC and for </a:t>
                      </a:r>
                      <a:r>
                        <a:rPr lang="en-US" sz="1200" err="1"/>
                        <a:t>mySDLC</a:t>
                      </a:r>
                      <a:r>
                        <a:rPr lang="en-US" sz="1200"/>
                        <a:t> phase gates regularly.</a:t>
                      </a:r>
                    </a:p>
                  </a:txBody>
                  <a:tcPr marL="45720" marR="45720"/>
                </a:tc>
                <a:tc gridSpan="2">
                  <a:txBody>
                    <a:bodyPr/>
                    <a:lstStyle/>
                    <a:p>
                      <a:r>
                        <a:rPr lang="en-US" sz="1200"/>
                        <a:t>Rajiv Synghal and team, Chief Data Office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Prashant Naik and team, Enterprise Architecture</a:t>
                      </a:r>
                    </a:p>
                    <a:p>
                      <a:r>
                        <a:rPr lang="en-US" sz="1200"/>
                        <a:t>Karl Fankhauser and team, Enterprise Architecture</a:t>
                      </a:r>
                    </a:p>
                  </a:txBody>
                  <a:tcPr marL="45720" marR="45720"/>
                </a:tc>
                <a:tc hMerge="1">
                  <a:txBody>
                    <a:bodyPr/>
                    <a:lstStyle/>
                    <a:p>
                      <a:endParaRPr lang="en-US"/>
                    </a:p>
                  </a:txBody>
                  <a:tcPr/>
                </a:tc>
                <a:extLst>
                  <a:ext uri="{0D108BD9-81ED-4DB2-BD59-A6C34878D82A}">
                    <a16:rowId xmlns:a16="http://schemas.microsoft.com/office/drawing/2014/main" val="2509624330"/>
                  </a:ext>
                </a:extLst>
              </a:tr>
              <a:tr h="455584">
                <a:tc>
                  <a:txBody>
                    <a:bodyPr/>
                    <a:lstStyle/>
                    <a:p>
                      <a:r>
                        <a:rPr lang="en-US" sz="1200"/>
                        <a:t>Cognizant Team</a:t>
                      </a:r>
                    </a:p>
                  </a:txBody>
                  <a:tcPr marL="45720" marR="45720"/>
                </a:tc>
                <a:tc>
                  <a:txBody>
                    <a:bodyPr/>
                    <a:lstStyle/>
                    <a:p>
                      <a:r>
                        <a:rPr lang="en-US" sz="1200"/>
                        <a:t>Data architecture consultants.</a:t>
                      </a:r>
                    </a:p>
                    <a:p>
                      <a:r>
                        <a:rPr lang="en-US" sz="1200"/>
                        <a:t>Partnering with ARB team for deep dive.</a:t>
                      </a:r>
                    </a:p>
                  </a:txBody>
                  <a:tcPr marL="45720" marR="45720"/>
                </a:tc>
                <a:tc gridSpan="2">
                  <a:txBody>
                    <a:bodyPr/>
                    <a:lstStyle/>
                    <a:p>
                      <a:r>
                        <a:rPr lang="en-US" sz="1200"/>
                        <a:t>Sampath Parthasarathy</a:t>
                      </a:r>
                    </a:p>
                    <a:p>
                      <a:r>
                        <a:rPr lang="en-US" sz="1200"/>
                        <a:t>Rajesh </a:t>
                      </a:r>
                      <a:r>
                        <a:rPr lang="en-US" sz="1200" err="1"/>
                        <a:t>Sreepada</a:t>
                      </a:r>
                      <a:endParaRPr lang="en-US" sz="1200"/>
                    </a:p>
                  </a:txBody>
                  <a:tcPr marL="45720" marR="45720"/>
                </a:tc>
                <a:tc hMerge="1">
                  <a:txBody>
                    <a:bodyPr/>
                    <a:lstStyle/>
                    <a:p>
                      <a:endParaRPr lang="en-US"/>
                    </a:p>
                  </a:txBody>
                  <a:tcPr/>
                </a:tc>
                <a:extLst>
                  <a:ext uri="{0D108BD9-81ED-4DB2-BD59-A6C34878D82A}">
                    <a16:rowId xmlns:a16="http://schemas.microsoft.com/office/drawing/2014/main" val="678411189"/>
                  </a:ext>
                </a:extLst>
              </a:tr>
              <a:tr h="273351">
                <a:tc>
                  <a:txBody>
                    <a:bodyPr/>
                    <a:lstStyle/>
                    <a:p>
                      <a:r>
                        <a:rPr lang="en-US" sz="1200"/>
                        <a:t>A2.0 Tech Team</a:t>
                      </a:r>
                    </a:p>
                  </a:txBody>
                  <a:tcPr marL="45720" marR="45720"/>
                </a:tc>
                <a:tc>
                  <a:txBody>
                    <a:bodyPr/>
                    <a:lstStyle/>
                    <a:p>
                      <a:r>
                        <a:rPr lang="en-US" sz="1200"/>
                        <a:t>Provided ARB Review Team with documentation and information.</a:t>
                      </a:r>
                    </a:p>
                  </a:txBody>
                  <a:tcPr marL="45720" marR="45720"/>
                </a:tc>
                <a:tc gridSpan="2">
                  <a:txBody>
                    <a:bodyPr/>
                    <a:lstStyle/>
                    <a:p>
                      <a:r>
                        <a:rPr lang="en-US" sz="1200" kern="1200"/>
                        <a:t>Ganesh Thondikulam and team</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1445055214"/>
                  </a:ext>
                </a:extLst>
              </a:tr>
              <a:tr h="637818">
                <a:tc>
                  <a:txBody>
                    <a:bodyPr/>
                    <a:lstStyle/>
                    <a:p>
                      <a:r>
                        <a:rPr lang="en-US" sz="1200"/>
                        <a:t>A2.0 Program Team</a:t>
                      </a:r>
                    </a:p>
                  </a:txBody>
                  <a:tcPr marL="45720" marR="45720"/>
                </a:tc>
                <a:tc>
                  <a:txBody>
                    <a:bodyPr/>
                    <a:lstStyle/>
                    <a:p>
                      <a:r>
                        <a:rPr lang="en-US" sz="1200"/>
                        <a:t>Program team and foundation data team.</a:t>
                      </a:r>
                    </a:p>
                  </a:txBody>
                  <a:tcPr marL="45720" marR="45720"/>
                </a:tc>
                <a:tc gridSpan="2">
                  <a:txBody>
                    <a:bodyPr/>
                    <a:lstStyle/>
                    <a:p>
                      <a:r>
                        <a:rPr lang="en-US" sz="1200" kern="1200"/>
                        <a:t>Chris Guy</a:t>
                      </a:r>
                    </a:p>
                    <a:p>
                      <a:r>
                        <a:rPr lang="en-US" sz="1200" kern="1200"/>
                        <a:t>Claudine Martin</a:t>
                      </a:r>
                    </a:p>
                    <a:p>
                      <a:r>
                        <a:rPr lang="en-US" sz="1200" kern="1200"/>
                        <a:t>Steven Moss</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3903017896"/>
                  </a:ext>
                </a:extLst>
              </a:tr>
              <a:tr h="455584">
                <a:tc>
                  <a:txBody>
                    <a:bodyPr/>
                    <a:lstStyle/>
                    <a:p>
                      <a:r>
                        <a:rPr lang="en-US" sz="1200"/>
                        <a:t>Insight Team</a:t>
                      </a:r>
                    </a:p>
                  </a:txBody>
                  <a:tcPr marL="45720" marR="45720"/>
                </a:tc>
                <a:tc>
                  <a:txBody>
                    <a:bodyPr/>
                    <a:lstStyle/>
                    <a:p>
                      <a:r>
                        <a:rPr lang="en-US" sz="1200"/>
                        <a:t>Track in production.</a:t>
                      </a:r>
                    </a:p>
                  </a:txBody>
                  <a:tcPr marL="45720" marR="45720"/>
                </a:tc>
                <a:tc gridSpan="2">
                  <a:txBody>
                    <a:bodyPr/>
                    <a:lstStyle/>
                    <a:p>
                      <a:r>
                        <a:rPr lang="en-US" sz="1200" kern="1200"/>
                        <a:t>Andy Petersons</a:t>
                      </a:r>
                    </a:p>
                    <a:p>
                      <a:r>
                        <a:rPr lang="en-US" sz="1200" kern="1200"/>
                        <a:t>Brian Sikora</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1221354601"/>
                  </a:ext>
                </a:extLst>
              </a:tr>
              <a:tr h="273351">
                <a:tc>
                  <a:txBody>
                    <a:bodyPr/>
                    <a:lstStyle/>
                    <a:p>
                      <a:r>
                        <a:rPr lang="en-US" sz="1200"/>
                        <a:t>RADA Team</a:t>
                      </a:r>
                    </a:p>
                  </a:txBody>
                  <a:tcPr marL="45720" marR="45720"/>
                </a:tc>
                <a:tc>
                  <a:txBody>
                    <a:bodyPr/>
                    <a:lstStyle/>
                    <a:p>
                      <a:r>
                        <a:rPr lang="en-US" sz="1200"/>
                        <a:t>Track in production by EOY.</a:t>
                      </a:r>
                    </a:p>
                  </a:txBody>
                  <a:tcPr marL="45720" marR="45720"/>
                </a:tc>
                <a:tc gridSpan="2">
                  <a:txBody>
                    <a:bodyPr/>
                    <a:lstStyle/>
                    <a:p>
                      <a:r>
                        <a:rPr lang="en-US" sz="1200" kern="1200"/>
                        <a:t>Shannon Madsen</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2610066489"/>
                  </a:ext>
                </a:extLst>
              </a:tr>
              <a:tr h="637818">
                <a:tc>
                  <a:txBody>
                    <a:bodyPr/>
                    <a:lstStyle/>
                    <a:p>
                      <a:r>
                        <a:rPr lang="en-US" sz="1200"/>
                        <a:t>NCAP Team</a:t>
                      </a:r>
                    </a:p>
                  </a:txBody>
                  <a:tcPr marL="45720" marR="45720"/>
                </a:tc>
                <a:tc>
                  <a:txBody>
                    <a:bodyPr/>
                    <a:lstStyle/>
                    <a:p>
                      <a:r>
                        <a:rPr lang="en-US" sz="1200"/>
                        <a:t>Track under development.</a:t>
                      </a:r>
                    </a:p>
                  </a:txBody>
                  <a:tcPr marL="45720" marR="45720"/>
                </a:tc>
                <a:tc>
                  <a:txBody>
                    <a:bodyPr/>
                    <a:lstStyle/>
                    <a:p>
                      <a:r>
                        <a:rPr lang="en-US" sz="1200" kern="1200"/>
                        <a:t>Vivian Tan</a:t>
                      </a:r>
                    </a:p>
                    <a:p>
                      <a:r>
                        <a:rPr lang="en-US" sz="1200" kern="1200"/>
                        <a:t>Kathryn Clift</a:t>
                      </a:r>
                    </a:p>
                    <a:p>
                      <a:r>
                        <a:rPr lang="en-US" sz="1200" kern="1200"/>
                        <a:t>David Martin</a:t>
                      </a:r>
                      <a:endParaRPr lang="en-US" sz="1200" kern="1200">
                        <a:solidFill>
                          <a:schemeClr val="dk1"/>
                        </a:solidFill>
                        <a:latin typeface="+mn-lt"/>
                        <a:ea typeface="+mn-ea"/>
                        <a:cs typeface="+mn-cs"/>
                      </a:endParaRPr>
                    </a:p>
                  </a:txBody>
                  <a:tcPr marL="45720" marR="45720"/>
                </a:tc>
                <a:tc>
                  <a:txBody>
                    <a:bodyPr/>
                    <a:lstStyle/>
                    <a:p>
                      <a:r>
                        <a:rPr lang="en-US" sz="1200" kern="1200"/>
                        <a:t>Jessica Yamashita</a:t>
                      </a:r>
                    </a:p>
                    <a:p>
                      <a:r>
                        <a:rPr lang="en-US" sz="1200" kern="1200"/>
                        <a:t>Michael </a:t>
                      </a:r>
                      <a:r>
                        <a:rPr lang="en-US" sz="1200" kern="1200" err="1"/>
                        <a:t>Honsa</a:t>
                      </a:r>
                      <a:endParaRPr lang="en-US" sz="1200" kern="1200"/>
                    </a:p>
                    <a:p>
                      <a:r>
                        <a:rPr lang="en-US" sz="1200" kern="1200"/>
                        <a:t>Susan Coffey</a:t>
                      </a:r>
                      <a:endParaRPr lang="en-US" sz="1200" kern="1200">
                        <a:solidFill>
                          <a:schemeClr val="dk1"/>
                        </a:solidFill>
                        <a:latin typeface="+mn-lt"/>
                        <a:ea typeface="+mn-ea"/>
                        <a:cs typeface="+mn-cs"/>
                      </a:endParaRPr>
                    </a:p>
                  </a:txBody>
                  <a:tcPr marL="45720" marR="45720"/>
                </a:tc>
                <a:extLst>
                  <a:ext uri="{0D108BD9-81ED-4DB2-BD59-A6C34878D82A}">
                    <a16:rowId xmlns:a16="http://schemas.microsoft.com/office/drawing/2014/main" val="2609451847"/>
                  </a:ext>
                </a:extLst>
              </a:tr>
              <a:tr h="273351">
                <a:tc>
                  <a:txBody>
                    <a:bodyPr/>
                    <a:lstStyle/>
                    <a:p>
                      <a:r>
                        <a:rPr lang="en-US" sz="1200"/>
                        <a:t>RMA Team</a:t>
                      </a:r>
                    </a:p>
                  </a:txBody>
                  <a:tcPr marL="45720" marR="45720"/>
                </a:tc>
                <a:tc>
                  <a:txBody>
                    <a:bodyPr/>
                    <a:lstStyle/>
                    <a:p>
                      <a:r>
                        <a:rPr lang="en-US" sz="1200"/>
                        <a:t>Track under development.</a:t>
                      </a:r>
                    </a:p>
                  </a:txBody>
                  <a:tcPr marL="45720" marR="45720"/>
                </a:tc>
                <a:tc gridSpan="2">
                  <a:txBody>
                    <a:bodyPr/>
                    <a:lstStyle/>
                    <a:p>
                      <a:r>
                        <a:rPr lang="en-US" sz="1200" kern="1200"/>
                        <a:t>Erin Lamb</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808218093"/>
                  </a:ext>
                </a:extLst>
              </a:tr>
              <a:tr h="273351">
                <a:tc>
                  <a:txBody>
                    <a:bodyPr/>
                    <a:lstStyle/>
                    <a:p>
                      <a:r>
                        <a:rPr lang="en-US" sz="1200"/>
                        <a:t>Member Month</a:t>
                      </a:r>
                    </a:p>
                  </a:txBody>
                  <a:tcPr marL="45720" marR="45720"/>
                </a:tc>
                <a:tc>
                  <a:txBody>
                    <a:bodyPr/>
                    <a:lstStyle/>
                    <a:p>
                      <a:r>
                        <a:rPr lang="en-US" sz="1200"/>
                        <a:t>Track under development.</a:t>
                      </a:r>
                    </a:p>
                  </a:txBody>
                  <a:tcPr marL="45720" marR="45720"/>
                </a:tc>
                <a:tc gridSpan="2">
                  <a:txBody>
                    <a:bodyPr/>
                    <a:lstStyle/>
                    <a:p>
                      <a:r>
                        <a:rPr lang="en-US" sz="1200" kern="1200">
                          <a:solidFill>
                            <a:schemeClr val="dk1"/>
                          </a:solidFill>
                          <a:latin typeface="+mn-lt"/>
                          <a:ea typeface="+mn-ea"/>
                          <a:cs typeface="+mn-cs"/>
                        </a:rPr>
                        <a:t>Shady El-</a:t>
                      </a:r>
                      <a:r>
                        <a:rPr lang="en-US" sz="1200" kern="1200" err="1">
                          <a:solidFill>
                            <a:schemeClr val="dk1"/>
                          </a:solidFill>
                          <a:latin typeface="+mn-lt"/>
                          <a:ea typeface="+mn-ea"/>
                          <a:cs typeface="+mn-cs"/>
                        </a:rPr>
                        <a:t>Daoushy</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3092468873"/>
                  </a:ext>
                </a:extLst>
              </a:tr>
              <a:tr h="455584">
                <a:tc>
                  <a:txBody>
                    <a:bodyPr/>
                    <a:lstStyle/>
                    <a:p>
                      <a:r>
                        <a:rPr lang="en-US" sz="1200"/>
                        <a:t>Finance Team</a:t>
                      </a:r>
                    </a:p>
                  </a:txBody>
                  <a:tcPr marL="45720" marR="45720"/>
                </a:tc>
                <a:tc>
                  <a:txBody>
                    <a:bodyPr/>
                    <a:lstStyle/>
                    <a:p>
                      <a:r>
                        <a:rPr lang="en-US" sz="1200"/>
                        <a:t>Track in pipeline.</a:t>
                      </a:r>
                    </a:p>
                  </a:txBody>
                  <a:tcPr marL="45720" marR="45720"/>
                </a:tc>
                <a:tc gridSpan="2">
                  <a:txBody>
                    <a:bodyPr/>
                    <a:lstStyle/>
                    <a:p>
                      <a:r>
                        <a:rPr lang="en-US" sz="1200" kern="1200"/>
                        <a:t>Bill Sullivan</a:t>
                      </a:r>
                    </a:p>
                    <a:p>
                      <a:r>
                        <a:rPr lang="en-US" sz="1200" kern="1200"/>
                        <a:t>Amarjit </a:t>
                      </a:r>
                      <a:r>
                        <a:rPr lang="en-US" sz="1200" kern="1200" err="1"/>
                        <a:t>Hothi</a:t>
                      </a:r>
                      <a:endParaRPr lang="en-US" sz="1200" kern="1200">
                        <a:solidFill>
                          <a:schemeClr val="dk1"/>
                        </a:solidFill>
                        <a:latin typeface="+mn-lt"/>
                        <a:ea typeface="+mn-ea"/>
                        <a:cs typeface="+mn-cs"/>
                      </a:endParaRPr>
                    </a:p>
                  </a:txBody>
                  <a:tcPr marL="45720" marR="45720"/>
                </a:tc>
                <a:tc hMerge="1">
                  <a:txBody>
                    <a:bodyPr/>
                    <a:lstStyle/>
                    <a:p>
                      <a:endParaRPr lang="en-US"/>
                    </a:p>
                  </a:txBody>
                  <a:tcPr/>
                </a:tc>
                <a:extLst>
                  <a:ext uri="{0D108BD9-81ED-4DB2-BD59-A6C34878D82A}">
                    <a16:rowId xmlns:a16="http://schemas.microsoft.com/office/drawing/2014/main" val="1920339071"/>
                  </a:ext>
                </a:extLst>
              </a:tr>
            </a:tbl>
          </a:graphicData>
        </a:graphic>
      </p:graphicFrame>
      <p:graphicFrame>
        <p:nvGraphicFramePr>
          <p:cNvPr id="8" name="Table 7">
            <a:extLst>
              <a:ext uri="{FF2B5EF4-FFF2-40B4-BE49-F238E27FC236}">
                <a16:creationId xmlns:a16="http://schemas.microsoft.com/office/drawing/2014/main" id="{238B78F6-4805-4CE7-8839-A0919D8EAC0B}"/>
              </a:ext>
            </a:extLst>
          </p:cNvPr>
          <p:cNvGraphicFramePr>
            <a:graphicFrameLocks noGrp="1"/>
          </p:cNvGraphicFramePr>
          <p:nvPr>
            <p:extLst>
              <p:ext uri="{D42A27DB-BD31-4B8C-83A1-F6EECF244321}">
                <p14:modId xmlns:p14="http://schemas.microsoft.com/office/powerpoint/2010/main" val="764668913"/>
              </p:ext>
            </p:extLst>
          </p:nvPr>
        </p:nvGraphicFramePr>
        <p:xfrm>
          <a:off x="8976006" y="1982440"/>
          <a:ext cx="3215994" cy="4647124"/>
        </p:xfrm>
        <a:graphic>
          <a:graphicData uri="http://schemas.openxmlformats.org/drawingml/2006/table">
            <a:tbl>
              <a:tblPr firstRow="1" bandRow="1">
                <a:tableStyleId>{72833802-FEF1-4C79-8D5D-14CF1EAF98D9}</a:tableStyleId>
              </a:tblPr>
              <a:tblGrid>
                <a:gridCol w="3215994">
                  <a:extLst>
                    <a:ext uri="{9D8B030D-6E8A-4147-A177-3AD203B41FA5}">
                      <a16:colId xmlns:a16="http://schemas.microsoft.com/office/drawing/2014/main" val="4041105569"/>
                    </a:ext>
                  </a:extLst>
                </a:gridCol>
              </a:tblGrid>
              <a:tr h="274155">
                <a:tc>
                  <a:txBody>
                    <a:bodyPr/>
                    <a:lstStyle/>
                    <a:p>
                      <a:endParaRPr lang="en-US"/>
                    </a:p>
                  </a:txBody>
                  <a:tcPr marL="0" marR="0" marT="0" marB="0"/>
                </a:tc>
                <a:extLst>
                  <a:ext uri="{0D108BD9-81ED-4DB2-BD59-A6C34878D82A}">
                    <a16:rowId xmlns:a16="http://schemas.microsoft.com/office/drawing/2014/main" val="112166628"/>
                  </a:ext>
                </a:extLst>
              </a:tr>
              <a:tr h="4372804">
                <a:tc>
                  <a:txBody>
                    <a:bodyPr/>
                    <a:lstStyle/>
                    <a:p>
                      <a:r>
                        <a:rPr lang="en-US" sz="1400"/>
                        <a:t>In scope:</a:t>
                      </a:r>
                    </a:p>
                    <a:p>
                      <a:pPr marL="285750" indent="-285750">
                        <a:buFont typeface="Arial" panose="020B0604020202020204" pitchFamily="34" charset="0"/>
                        <a:buChar char="•"/>
                      </a:pPr>
                      <a:r>
                        <a:rPr lang="en-US" sz="1400"/>
                        <a:t>Architecture and patterns review based on provided documentation.</a:t>
                      </a:r>
                    </a:p>
                    <a:p>
                      <a:pPr marL="742950" lvl="1" indent="-285750">
                        <a:buFont typeface="Arial" panose="020B0604020202020204" pitchFamily="34" charset="0"/>
                        <a:buChar char="•"/>
                      </a:pPr>
                      <a:r>
                        <a:rPr lang="en-US" sz="1400"/>
                        <a:t>ADF</a:t>
                      </a:r>
                    </a:p>
                    <a:p>
                      <a:pPr marL="742950" lvl="1" indent="-285750">
                        <a:buFont typeface="Arial" panose="020B0604020202020204" pitchFamily="34" charset="0"/>
                        <a:buChar char="•"/>
                      </a:pPr>
                      <a:r>
                        <a:rPr lang="en-US" sz="1400"/>
                        <a:t>Limited tenant solution architecture reviews</a:t>
                      </a:r>
                    </a:p>
                    <a:p>
                      <a:pPr marL="285750" indent="-285750">
                        <a:buFont typeface="Arial" panose="020B0604020202020204" pitchFamily="34" charset="0"/>
                        <a:buChar char="•"/>
                      </a:pPr>
                      <a:r>
                        <a:rPr lang="en-US" sz="1400"/>
                        <a:t>Business case goals and objectives</a:t>
                      </a:r>
                    </a:p>
                    <a:p>
                      <a:pPr marL="285750" indent="-285750">
                        <a:buFont typeface="Arial" panose="020B0604020202020204" pitchFamily="34" charset="0"/>
                        <a:buChar char="•"/>
                      </a:pPr>
                      <a:r>
                        <a:rPr lang="en-US" sz="1400"/>
                        <a:t>High-level alternative analysis</a:t>
                      </a:r>
                    </a:p>
                    <a:p>
                      <a:pPr marL="285750" indent="-285750">
                        <a:buFont typeface="Arial" panose="020B0604020202020204" pitchFamily="34" charset="0"/>
                        <a:buChar char="•"/>
                      </a:pPr>
                      <a:r>
                        <a:rPr lang="en-US" sz="1400"/>
                        <a:t>Tenant feedback for functional review</a:t>
                      </a:r>
                    </a:p>
                    <a:p>
                      <a:pPr marL="285750" indent="-285750">
                        <a:buFont typeface="Arial" panose="020B0604020202020204" pitchFamily="34" charset="0"/>
                        <a:buChar char="•"/>
                      </a:pPr>
                      <a:endParaRPr lang="en-US" sz="1400"/>
                    </a:p>
                    <a:p>
                      <a:r>
                        <a:rPr lang="en-US" sz="1400"/>
                        <a:t>Out of scope:</a:t>
                      </a:r>
                    </a:p>
                    <a:p>
                      <a:pPr marL="285750" indent="-285750">
                        <a:buFont typeface="Arial" panose="020B0604020202020204" pitchFamily="34" charset="0"/>
                        <a:buChar char="•"/>
                      </a:pPr>
                      <a:r>
                        <a:rPr lang="en-US" sz="1400"/>
                        <a:t>Deep dive design and code analysis</a:t>
                      </a:r>
                    </a:p>
                    <a:p>
                      <a:pPr marL="285750" indent="-285750">
                        <a:buFont typeface="Arial" panose="020B0604020202020204" pitchFamily="34" charset="0"/>
                        <a:buChar char="•"/>
                      </a:pPr>
                      <a:r>
                        <a:rPr lang="en-US" sz="1400"/>
                        <a:t>Infrastructure configurations analysis</a:t>
                      </a:r>
                    </a:p>
                    <a:p>
                      <a:pPr marL="285750" indent="-285750">
                        <a:buFont typeface="Arial" panose="020B0604020202020204" pitchFamily="34" charset="0"/>
                        <a:buChar char="•"/>
                      </a:pPr>
                      <a:r>
                        <a:rPr lang="en-US" sz="1400"/>
                        <a:t>Implementation verification</a:t>
                      </a:r>
                    </a:p>
                    <a:p>
                      <a:pPr marL="285750" indent="-285750">
                        <a:buFont typeface="Arial" panose="020B0604020202020204" pitchFamily="34" charset="0"/>
                        <a:buChar char="•"/>
                      </a:pPr>
                      <a:r>
                        <a:rPr lang="en-US" sz="1400"/>
                        <a:t>Build consensus of recommendations across stakeholders</a:t>
                      </a:r>
                    </a:p>
                    <a:p>
                      <a:pPr marL="285750" indent="-285750">
                        <a:buFont typeface="Arial" panose="020B0604020202020204" pitchFamily="34" charset="0"/>
                        <a:buChar char="•"/>
                      </a:pPr>
                      <a:r>
                        <a:rPr lang="en-US" sz="1400"/>
                        <a:t>Evaluation and selection of proposed technology alternatives</a:t>
                      </a:r>
                    </a:p>
                    <a:p>
                      <a:pPr marL="285750" indent="-285750">
                        <a:buFont typeface="Arial" panose="020B0604020202020204" pitchFamily="34" charset="0"/>
                        <a:buChar char="•"/>
                      </a:pPr>
                      <a:r>
                        <a:rPr lang="en-US" sz="1400"/>
                        <a:t>Cost estimates of recommendations</a:t>
                      </a:r>
                    </a:p>
                  </a:txBody>
                  <a:tcPr/>
                </a:tc>
                <a:extLst>
                  <a:ext uri="{0D108BD9-81ED-4DB2-BD59-A6C34878D82A}">
                    <a16:rowId xmlns:a16="http://schemas.microsoft.com/office/drawing/2014/main" val="1019214134"/>
                  </a:ext>
                </a:extLst>
              </a:tr>
            </a:tbl>
          </a:graphicData>
        </a:graphic>
      </p:graphicFrame>
    </p:spTree>
    <p:custDataLst>
      <p:tags r:id="rId1"/>
    </p:custDataLst>
    <p:extLst>
      <p:ext uri="{BB962C8B-B14F-4D97-AF65-F5344CB8AC3E}">
        <p14:creationId xmlns:p14="http://schemas.microsoft.com/office/powerpoint/2010/main" val="12358317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8A0E9-C36D-4D83-AF76-66BECD30F190}"/>
              </a:ext>
            </a:extLst>
          </p:cNvPr>
          <p:cNvSpPr>
            <a:spLocks noGrp="1"/>
          </p:cNvSpPr>
          <p:nvPr>
            <p:ph type="title"/>
          </p:nvPr>
        </p:nvSpPr>
        <p:spPr/>
        <p:txBody>
          <a:bodyPr/>
          <a:lstStyle/>
          <a:p>
            <a:r>
              <a:rPr lang="en-US"/>
              <a:t>Data Management and Tools</a:t>
            </a:r>
          </a:p>
        </p:txBody>
      </p:sp>
      <p:sp>
        <p:nvSpPr>
          <p:cNvPr id="3" name="Footer Placeholder 2">
            <a:extLst>
              <a:ext uri="{FF2B5EF4-FFF2-40B4-BE49-F238E27FC236}">
                <a16:creationId xmlns:a16="http://schemas.microsoft.com/office/drawing/2014/main" id="{6763A02B-A972-41BC-8B18-B5AE56BC3D8D}"/>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9638E6C1-6005-4D86-ABC9-C4D2EB23E9A0}"/>
              </a:ext>
            </a:extLst>
          </p:cNvPr>
          <p:cNvGraphicFramePr>
            <a:graphicFrameLocks noGrp="1"/>
          </p:cNvGraphicFramePr>
          <p:nvPr>
            <p:extLst>
              <p:ext uri="{D42A27DB-BD31-4B8C-83A1-F6EECF244321}">
                <p14:modId xmlns:p14="http://schemas.microsoft.com/office/powerpoint/2010/main" val="4239057250"/>
              </p:ext>
            </p:extLst>
          </p:nvPr>
        </p:nvGraphicFramePr>
        <p:xfrm>
          <a:off x="1" y="1371600"/>
          <a:ext cx="12192001" cy="5252484"/>
        </p:xfrm>
        <a:graphic>
          <a:graphicData uri="http://schemas.openxmlformats.org/drawingml/2006/table">
            <a:tbl>
              <a:tblPr firstCol="1">
                <a:tableStyleId>{B301B821-A1FF-4177-AEE7-76D212191A09}</a:tableStyleId>
              </a:tblPr>
              <a:tblGrid>
                <a:gridCol w="2198823">
                  <a:extLst>
                    <a:ext uri="{9D8B030D-6E8A-4147-A177-3AD203B41FA5}">
                      <a16:colId xmlns:a16="http://schemas.microsoft.com/office/drawing/2014/main" val="658065681"/>
                    </a:ext>
                  </a:extLst>
                </a:gridCol>
                <a:gridCol w="4996589">
                  <a:extLst>
                    <a:ext uri="{9D8B030D-6E8A-4147-A177-3AD203B41FA5}">
                      <a16:colId xmlns:a16="http://schemas.microsoft.com/office/drawing/2014/main" val="1325706552"/>
                    </a:ext>
                  </a:extLst>
                </a:gridCol>
                <a:gridCol w="4996589">
                  <a:extLst>
                    <a:ext uri="{9D8B030D-6E8A-4147-A177-3AD203B41FA5}">
                      <a16:colId xmlns:a16="http://schemas.microsoft.com/office/drawing/2014/main" val="540756764"/>
                    </a:ext>
                  </a:extLst>
                </a:gridCol>
              </a:tblGrid>
              <a:tr h="306604">
                <a:tc rowSpan="2">
                  <a:txBody>
                    <a:bodyPr/>
                    <a:lstStyle/>
                    <a:p>
                      <a:pPr marL="233363" marR="0" indent="0">
                        <a:spcBef>
                          <a:spcPts val="0"/>
                        </a:spcBef>
                        <a:spcAft>
                          <a:spcPts val="0"/>
                        </a:spcAft>
                      </a:pPr>
                      <a:r>
                        <a:rPr lang="en-US" sz="1400">
                          <a:effectLst/>
                        </a:rPr>
                        <a:t>Automation and Orchestration</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lvl="0" indent="0" algn="l" defTabSz="914400" rtl="0" eaLnBrk="1" fontAlgn="auto" latinLnBrk="0" hangingPunct="1">
                        <a:lnSpc>
                          <a:spcPct val="105000"/>
                        </a:lnSpc>
                        <a:spcBef>
                          <a:spcPts val="0"/>
                        </a:spcBef>
                        <a:spcAft>
                          <a:spcPts val="0"/>
                        </a:spcAft>
                        <a:buClrTx/>
                        <a:buSzTx/>
                        <a:buFont typeface="Symbol" panose="05050102010706020507" pitchFamily="18" charset="2"/>
                        <a:buNone/>
                        <a:tabLst/>
                        <a:defRPr/>
                      </a:pPr>
                      <a:r>
                        <a:rPr lang="en-US" sz="1400">
                          <a:effectLst/>
                        </a:rPr>
                        <a:t>Implementation could probably be extended but appears to be missing capabilities for:</a:t>
                      </a:r>
                      <a:endParaRPr lang="en-US" sz="1600">
                        <a:effectLst/>
                      </a:endParaRPr>
                    </a:p>
                  </a:txBody>
                  <a:tcPr marL="45720" marR="45720"/>
                </a:tc>
                <a:tc hMerge="1">
                  <a:txBody>
                    <a:bodyPr/>
                    <a:lstStyle/>
                    <a:p>
                      <a:pPr marL="342900" marR="0" lvl="0" indent="-342900">
                        <a:lnSpc>
                          <a:spcPct val="105000"/>
                        </a:lnSpc>
                        <a:spcBef>
                          <a:spcPts val="0"/>
                        </a:spcBef>
                        <a:spcAft>
                          <a:spcPts val="800"/>
                        </a:spcAft>
                        <a:buFont typeface="Symbol" panose="05050102010706020507" pitchFamily="18" charset="2"/>
                        <a:buChar char=""/>
                      </a:pPr>
                      <a:endParaRPr lang="en-US" sz="1400">
                        <a:effectLst/>
                        <a:latin typeface="Calibri" panose="020F0502020204030204" pitchFamily="34" charset="0"/>
                        <a:ea typeface="PMingLiU" panose="02020500000000000000" pitchFamily="18" charset="-120"/>
                      </a:endParaRPr>
                    </a:p>
                  </a:txBody>
                  <a:tcPr marL="45720" marR="45720"/>
                </a:tc>
                <a:extLst>
                  <a:ext uri="{0D108BD9-81ED-4DB2-BD59-A6C34878D82A}">
                    <a16:rowId xmlns:a16="http://schemas.microsoft.com/office/drawing/2014/main" val="4199877033"/>
                  </a:ext>
                </a:extLst>
              </a:tr>
              <a:tr h="1651720">
                <a:tc vMerge="1">
                  <a:txBody>
                    <a:bodyPr/>
                    <a:lstStyle/>
                    <a:p>
                      <a:pPr marL="233363" marR="0" indent="0">
                        <a:spcBef>
                          <a:spcPts val="0"/>
                        </a:spcBef>
                        <a:spcAft>
                          <a:spcPts val="0"/>
                        </a:spcAft>
                      </a:pPr>
                      <a:endParaRPr lang="en-US" sz="1600">
                        <a:effectLst/>
                        <a:latin typeface="Calibri" panose="020F0502020204030204" pitchFamily="34" charset="0"/>
                        <a:ea typeface="PMingLiU" panose="02020500000000000000" pitchFamily="18" charset="-120"/>
                      </a:endParaRPr>
                    </a:p>
                  </a:txBody>
                  <a:tcPr marL="45720" marR="45720"/>
                </a:tc>
                <a:tc>
                  <a:txBody>
                    <a:bodyPr/>
                    <a:lstStyle/>
                    <a:p>
                      <a:pPr marL="342900" marR="0" lvl="0" indent="-342900">
                        <a:lnSpc>
                          <a:spcPct val="105000"/>
                        </a:lnSpc>
                        <a:spcBef>
                          <a:spcPts val="600"/>
                        </a:spcBef>
                        <a:spcAft>
                          <a:spcPts val="0"/>
                        </a:spcAft>
                        <a:buFont typeface="Symbol" panose="05050102010706020507" pitchFamily="18" charset="2"/>
                        <a:buChar char=""/>
                      </a:pPr>
                      <a:r>
                        <a:rPr lang="en-US" sz="1400">
                          <a:effectLst/>
                        </a:rPr>
                        <a:t>No/Low Code pipeline</a:t>
                      </a:r>
                    </a:p>
                    <a:p>
                      <a:pPr marL="342900" marR="0" lvl="0" indent="-342900">
                        <a:lnSpc>
                          <a:spcPct val="105000"/>
                        </a:lnSpc>
                        <a:spcBef>
                          <a:spcPts val="0"/>
                        </a:spcBef>
                        <a:spcAft>
                          <a:spcPts val="0"/>
                        </a:spcAft>
                        <a:buFont typeface="Symbol" panose="05050102010706020507" pitchFamily="18" charset="2"/>
                        <a:buChar char=""/>
                      </a:pPr>
                      <a:r>
                        <a:rPr lang="en-US" sz="1400">
                          <a:effectLst/>
                        </a:rPr>
                        <a:t>Flow templates</a:t>
                      </a:r>
                    </a:p>
                    <a:p>
                      <a:pPr marL="342900" marR="0" lvl="0" indent="-342900">
                        <a:lnSpc>
                          <a:spcPct val="105000"/>
                        </a:lnSpc>
                        <a:spcBef>
                          <a:spcPts val="0"/>
                        </a:spcBef>
                        <a:spcAft>
                          <a:spcPts val="0"/>
                        </a:spcAft>
                        <a:buFont typeface="Symbol" panose="05050102010706020507" pitchFamily="18" charset="2"/>
                        <a:buChar char=""/>
                      </a:pPr>
                      <a:r>
                        <a:rPr lang="en-US" sz="1400">
                          <a:effectLst/>
                        </a:rPr>
                        <a:t>Pre-built origins, destinations</a:t>
                      </a:r>
                    </a:p>
                    <a:p>
                      <a:pPr marL="342900" marR="0" lvl="0" indent="-342900">
                        <a:lnSpc>
                          <a:spcPct val="105000"/>
                        </a:lnSpc>
                        <a:spcBef>
                          <a:spcPts val="0"/>
                        </a:spcBef>
                        <a:spcAft>
                          <a:spcPts val="0"/>
                        </a:spcAft>
                        <a:buFont typeface="Symbol" panose="05050102010706020507" pitchFamily="18" charset="2"/>
                        <a:buChar char=""/>
                      </a:pPr>
                      <a:r>
                        <a:rPr lang="en-US" sz="1400">
                          <a:effectLst/>
                        </a:rPr>
                        <a:t>Pre-built template transformations</a:t>
                      </a:r>
                    </a:p>
                    <a:p>
                      <a:pPr marL="342900" marR="0" lvl="0" indent="-342900">
                        <a:lnSpc>
                          <a:spcPct val="105000"/>
                        </a:lnSpc>
                        <a:spcBef>
                          <a:spcPts val="0"/>
                        </a:spcBef>
                        <a:spcAft>
                          <a:spcPts val="0"/>
                        </a:spcAft>
                        <a:buFont typeface="Symbol" panose="05050102010706020507" pitchFamily="18" charset="2"/>
                        <a:buChar char=""/>
                      </a:pPr>
                      <a:r>
                        <a:rPr lang="en-US" sz="1400">
                          <a:effectLst/>
                        </a:rPr>
                        <a:t>Reusable pipelines</a:t>
                      </a:r>
                    </a:p>
                    <a:p>
                      <a:pPr marL="342900" marR="0" lvl="0" indent="-342900">
                        <a:lnSpc>
                          <a:spcPct val="105000"/>
                        </a:lnSpc>
                        <a:spcBef>
                          <a:spcPts val="0"/>
                        </a:spcBef>
                        <a:spcAft>
                          <a:spcPts val="0"/>
                        </a:spcAft>
                        <a:buFont typeface="Symbol" panose="05050102010706020507" pitchFamily="18" charset="2"/>
                        <a:buChar char=""/>
                      </a:pPr>
                      <a:r>
                        <a:rPr lang="en-US" sz="1400">
                          <a:effectLst/>
                        </a:rPr>
                        <a:t>Monitoring</a:t>
                      </a:r>
                    </a:p>
                    <a:p>
                      <a:pPr marL="342900" marR="0" lvl="0" indent="-342900">
                        <a:lnSpc>
                          <a:spcPct val="105000"/>
                        </a:lnSpc>
                        <a:spcBef>
                          <a:spcPts val="0"/>
                        </a:spcBef>
                        <a:spcAft>
                          <a:spcPts val="0"/>
                        </a:spcAft>
                        <a:buFont typeface="Symbol" panose="05050102010706020507" pitchFamily="18" charset="2"/>
                        <a:buChar char=""/>
                      </a:pPr>
                      <a:r>
                        <a:rPr lang="en-US" sz="1400">
                          <a:effectLst/>
                        </a:rPr>
                        <a:t>Topology of pipelines and interconnected pipelines</a:t>
                      </a:r>
                    </a:p>
                  </a:txBody>
                  <a:tcPr marL="45720" marR="45720"/>
                </a:tc>
                <a:tc>
                  <a:txBody>
                    <a:bodyPr/>
                    <a:lstStyle/>
                    <a:p>
                      <a:pPr marL="342900" marR="0" lvl="0" indent="-342900">
                        <a:lnSpc>
                          <a:spcPct val="105000"/>
                        </a:lnSpc>
                        <a:spcBef>
                          <a:spcPts val="0"/>
                        </a:spcBef>
                        <a:spcAft>
                          <a:spcPts val="0"/>
                        </a:spcAft>
                        <a:buFont typeface="Symbol" panose="05050102010706020507" pitchFamily="18" charset="2"/>
                        <a:buChar char=""/>
                      </a:pPr>
                      <a:r>
                        <a:rPr lang="en-US" sz="1400">
                          <a:effectLst/>
                        </a:rPr>
                        <a:t>SLA management, automated actions/alerts</a:t>
                      </a:r>
                    </a:p>
                    <a:p>
                      <a:pPr marL="342900" marR="0" lvl="0" indent="-342900">
                        <a:lnSpc>
                          <a:spcPct val="105000"/>
                        </a:lnSpc>
                        <a:spcBef>
                          <a:spcPts val="0"/>
                        </a:spcBef>
                        <a:spcAft>
                          <a:spcPts val="0"/>
                        </a:spcAft>
                        <a:buFont typeface="Symbol" panose="05050102010706020507" pitchFamily="18" charset="2"/>
                        <a:buChar char=""/>
                      </a:pPr>
                      <a:r>
                        <a:rPr lang="en-US" sz="1400">
                          <a:effectLst/>
                        </a:rPr>
                        <a:t>Add or upgrade Data Management tools</a:t>
                      </a:r>
                    </a:p>
                    <a:p>
                      <a:pPr marL="342900" marR="0" lvl="0" indent="-342900">
                        <a:lnSpc>
                          <a:spcPct val="105000"/>
                        </a:lnSpc>
                        <a:spcBef>
                          <a:spcPts val="0"/>
                        </a:spcBef>
                        <a:spcAft>
                          <a:spcPts val="0"/>
                        </a:spcAft>
                        <a:buFont typeface="Symbol" panose="05050102010706020507" pitchFamily="18" charset="2"/>
                        <a:buChar char=""/>
                      </a:pPr>
                      <a:r>
                        <a:rPr lang="en-US" sz="1400">
                          <a:effectLst/>
                        </a:rPr>
                        <a:t>Data drift detection and correction</a:t>
                      </a:r>
                    </a:p>
                    <a:p>
                      <a:pPr marL="342900" marR="0" lvl="0" indent="-342900">
                        <a:lnSpc>
                          <a:spcPct val="105000"/>
                        </a:lnSpc>
                        <a:spcBef>
                          <a:spcPts val="0"/>
                        </a:spcBef>
                        <a:spcAft>
                          <a:spcPts val="0"/>
                        </a:spcAft>
                        <a:buFont typeface="Symbol" panose="05050102010706020507" pitchFamily="18" charset="2"/>
                        <a:buChar char=""/>
                      </a:pPr>
                      <a:r>
                        <a:rPr lang="en-US" sz="1400">
                          <a:effectLst/>
                        </a:rPr>
                        <a:t>Performance testing and comparison across versions</a:t>
                      </a:r>
                    </a:p>
                    <a:p>
                      <a:pPr marL="342900" marR="0" lvl="0" indent="-342900">
                        <a:lnSpc>
                          <a:spcPct val="105000"/>
                        </a:lnSpc>
                        <a:spcBef>
                          <a:spcPts val="0"/>
                        </a:spcBef>
                        <a:spcAft>
                          <a:spcPts val="0"/>
                        </a:spcAft>
                        <a:buFont typeface="Symbol" panose="05050102010706020507" pitchFamily="18" charset="2"/>
                        <a:buChar char=""/>
                      </a:pPr>
                      <a:r>
                        <a:rPr lang="en-US" sz="1400">
                          <a:effectLst/>
                        </a:rPr>
                        <a:t>Design/Deploy/Operationalize support</a:t>
                      </a:r>
                    </a:p>
                    <a:p>
                      <a:pPr marL="342900" marR="0" lvl="0" indent="-342900">
                        <a:lnSpc>
                          <a:spcPct val="105000"/>
                        </a:lnSpc>
                        <a:spcBef>
                          <a:spcPts val="0"/>
                        </a:spcBef>
                        <a:spcAft>
                          <a:spcPts val="0"/>
                        </a:spcAft>
                        <a:buFont typeface="Symbol" panose="05050102010706020507" pitchFamily="18" charset="2"/>
                        <a:buChar char=""/>
                      </a:pPr>
                      <a:r>
                        <a:rPr lang="en-US" sz="1400">
                          <a:effectLst/>
                        </a:rPr>
                        <a:t>Connectors/Adaptors</a:t>
                      </a:r>
                    </a:p>
                    <a:p>
                      <a:pPr marL="342900" marR="0" lvl="0" indent="-342900">
                        <a:lnSpc>
                          <a:spcPct val="105000"/>
                        </a:lnSpc>
                        <a:spcBef>
                          <a:spcPts val="0"/>
                        </a:spcBef>
                        <a:spcAft>
                          <a:spcPts val="800"/>
                        </a:spcAft>
                        <a:buFont typeface="Symbol" panose="05050102010706020507" pitchFamily="18" charset="2"/>
                        <a:buChar char=""/>
                      </a:pPr>
                      <a:r>
                        <a:rPr lang="en-US" sz="1400">
                          <a:effectLst/>
                        </a:rPr>
                        <a:t>Data Protection – discover/secure sensitive data</a:t>
                      </a:r>
                      <a:endParaRPr lang="en-US" sz="1400">
                        <a:effectLst/>
                        <a:latin typeface="Calibri" panose="020F0502020204030204" pitchFamily="34" charset="0"/>
                        <a:ea typeface="PMingLiU" panose="02020500000000000000" pitchFamily="18" charset="-120"/>
                      </a:endParaRPr>
                    </a:p>
                  </a:txBody>
                  <a:tcPr marL="45720" marR="45720"/>
                </a:tc>
                <a:extLst>
                  <a:ext uri="{0D108BD9-81ED-4DB2-BD59-A6C34878D82A}">
                    <a16:rowId xmlns:a16="http://schemas.microsoft.com/office/drawing/2014/main" val="234741505"/>
                  </a:ext>
                </a:extLst>
              </a:tr>
              <a:tr h="305015">
                <a:tc>
                  <a:txBody>
                    <a:bodyPr/>
                    <a:lstStyle/>
                    <a:p>
                      <a:pPr marL="233363" marR="0" indent="0">
                        <a:spcBef>
                          <a:spcPts val="0"/>
                        </a:spcBef>
                        <a:spcAft>
                          <a:spcPts val="0"/>
                        </a:spcAft>
                      </a:pPr>
                      <a:r>
                        <a:rPr lang="en-US" sz="1400">
                          <a:effectLst/>
                        </a:rPr>
                        <a:t>Tagging</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a:effectLst/>
                        </a:rPr>
                        <a:t>Waterline and Atlas tagging tools have been integrated into the solution. </a:t>
                      </a:r>
                      <a:endParaRPr lang="en-US" sz="160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2486854889"/>
                  </a:ext>
                </a:extLst>
              </a:tr>
              <a:tr h="305015">
                <a:tc>
                  <a:txBody>
                    <a:bodyPr/>
                    <a:lstStyle/>
                    <a:p>
                      <a:pPr marL="233363" marR="0" indent="0">
                        <a:spcBef>
                          <a:spcPts val="0"/>
                        </a:spcBef>
                        <a:spcAft>
                          <a:spcPts val="0"/>
                        </a:spcAft>
                      </a:pPr>
                      <a:r>
                        <a:rPr lang="en-US" sz="1400">
                          <a:effectLst/>
                        </a:rPr>
                        <a:t>Adaptive Data Mastering</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b="1">
                          <a:effectLst/>
                        </a:rPr>
                        <a:t>TAMR</a:t>
                      </a:r>
                      <a:r>
                        <a:rPr lang="en-US" sz="1400" b="0">
                          <a:effectLst/>
                        </a:rPr>
                        <a:t> has been identified as an ADM tool.  However, it is not standard, is not fully operational, and has not been used in context of A20.</a:t>
                      </a:r>
                      <a:endParaRPr lang="en-US" sz="1600" b="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3029269692"/>
                  </a:ext>
                </a:extLst>
              </a:tr>
              <a:tr h="518525">
                <a:tc>
                  <a:txBody>
                    <a:bodyPr/>
                    <a:lstStyle/>
                    <a:p>
                      <a:pPr marL="233363" marR="0" indent="0">
                        <a:spcBef>
                          <a:spcPts val="0"/>
                        </a:spcBef>
                        <a:spcAft>
                          <a:spcPts val="0"/>
                        </a:spcAft>
                      </a:pPr>
                      <a:r>
                        <a:rPr lang="en-US" sz="1400">
                          <a:effectLst/>
                        </a:rPr>
                        <a:t>Data Quality</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b="1" err="1">
                          <a:effectLst/>
                        </a:rPr>
                        <a:t>Trifacta</a:t>
                      </a:r>
                      <a:r>
                        <a:rPr lang="en-US" sz="1400" b="1">
                          <a:effectLst/>
                        </a:rPr>
                        <a:t> and Informatica tools have been identified as standards for Data Quality.  A2.0 has had no requirements and did no integration with these tools therefore delivering no Data Quality capabilities.</a:t>
                      </a:r>
                      <a:endParaRPr lang="en-US" sz="1600" b="1">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2496282078"/>
                  </a:ext>
                </a:extLst>
              </a:tr>
              <a:tr h="305015">
                <a:tc>
                  <a:txBody>
                    <a:bodyPr/>
                    <a:lstStyle/>
                    <a:p>
                      <a:pPr marL="233363" marR="0" indent="0">
                        <a:spcBef>
                          <a:spcPts val="0"/>
                        </a:spcBef>
                        <a:spcAft>
                          <a:spcPts val="0"/>
                        </a:spcAft>
                      </a:pPr>
                      <a:r>
                        <a:rPr lang="en-US" sz="1400">
                          <a:effectLst/>
                        </a:rPr>
                        <a:t>Lineage</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a:effectLst/>
                        </a:rPr>
                        <a:t>Integration with Atlas for lineage purposes is a significant new capability for KP’s </a:t>
                      </a:r>
                      <a:r>
                        <a:rPr lang="en-US" sz="1400" err="1">
                          <a:effectLst/>
                        </a:rPr>
                        <a:t>DataOps</a:t>
                      </a:r>
                      <a:r>
                        <a:rPr lang="en-US" sz="1400">
                          <a:effectLst/>
                        </a:rPr>
                        <a:t>.</a:t>
                      </a:r>
                      <a:endParaRPr lang="en-US" sz="160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2767955251"/>
                  </a:ext>
                </a:extLst>
              </a:tr>
              <a:tr h="518525">
                <a:tc>
                  <a:txBody>
                    <a:bodyPr/>
                    <a:lstStyle/>
                    <a:p>
                      <a:pPr marL="233363" marR="0" indent="0">
                        <a:spcBef>
                          <a:spcPts val="0"/>
                        </a:spcBef>
                        <a:spcAft>
                          <a:spcPts val="0"/>
                        </a:spcAft>
                      </a:pPr>
                      <a:r>
                        <a:rPr lang="en-US" sz="1400">
                          <a:effectLst/>
                        </a:rPr>
                        <a:t>Data Preparation</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b="1">
                          <a:effectLst/>
                        </a:rPr>
                        <a:t>A2.0 has had no requirements for Data Preparation and did no integration with </a:t>
                      </a:r>
                      <a:r>
                        <a:rPr lang="en-US" sz="1400" b="1" err="1">
                          <a:effectLst/>
                        </a:rPr>
                        <a:t>Trifacta</a:t>
                      </a:r>
                      <a:r>
                        <a:rPr lang="en-US" sz="1400" b="1">
                          <a:effectLst/>
                        </a:rPr>
                        <a:t>; therefore, it is delivering no Data Preparation capabilities. </a:t>
                      </a:r>
                      <a:endParaRPr lang="en-US" sz="1600" b="1">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1174195883"/>
                  </a:ext>
                </a:extLst>
              </a:tr>
              <a:tr h="518525">
                <a:tc>
                  <a:txBody>
                    <a:bodyPr/>
                    <a:lstStyle/>
                    <a:p>
                      <a:pPr marL="233363" marR="0" indent="0">
                        <a:spcBef>
                          <a:spcPts val="0"/>
                        </a:spcBef>
                        <a:spcAft>
                          <a:spcPts val="0"/>
                        </a:spcAft>
                      </a:pPr>
                      <a:r>
                        <a:rPr lang="en-US" sz="1400">
                          <a:effectLst/>
                        </a:rPr>
                        <a:t>Governance</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b="1" dirty="0">
                          <a:effectLst/>
                        </a:rPr>
                        <a:t>Integration from </a:t>
                      </a:r>
                      <a:r>
                        <a:rPr lang="en-US" sz="1400" b="1" dirty="0" err="1">
                          <a:effectLst/>
                        </a:rPr>
                        <a:t>DataOps</a:t>
                      </a:r>
                      <a:r>
                        <a:rPr lang="en-US" sz="1400" b="1" dirty="0">
                          <a:effectLst/>
                        </a:rPr>
                        <a:t> back to </a:t>
                      </a:r>
                      <a:r>
                        <a:rPr lang="en-US" sz="1400" b="1" dirty="0" err="1">
                          <a:effectLst/>
                        </a:rPr>
                        <a:t>Collibra</a:t>
                      </a:r>
                      <a:r>
                        <a:rPr lang="en-US" sz="1400" b="1" dirty="0">
                          <a:effectLst/>
                        </a:rPr>
                        <a:t> was dropped from the scope of A2.0.  This will limit the visibility data stewards have to the use of their data on the SOI platform.</a:t>
                      </a:r>
                      <a:endParaRPr lang="en-US" sz="1600" b="1" dirty="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1495224314"/>
                  </a:ext>
                </a:extLst>
              </a:tr>
              <a:tr h="305015">
                <a:tc>
                  <a:txBody>
                    <a:bodyPr/>
                    <a:lstStyle/>
                    <a:p>
                      <a:pPr marL="233363" marR="0" indent="0">
                        <a:spcBef>
                          <a:spcPts val="0"/>
                        </a:spcBef>
                        <a:spcAft>
                          <a:spcPts val="0"/>
                        </a:spcAft>
                      </a:pPr>
                      <a:r>
                        <a:rPr lang="en-US" sz="1400">
                          <a:effectLst/>
                        </a:rPr>
                        <a:t>Security</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a:effectLst/>
                        </a:rPr>
                        <a:t>Integration with Ranger is a significant piece of engineering to support </a:t>
                      </a:r>
                      <a:r>
                        <a:rPr lang="en-US" sz="1400" err="1">
                          <a:effectLst/>
                        </a:rPr>
                        <a:t>DataOps</a:t>
                      </a:r>
                      <a:r>
                        <a:rPr lang="en-US" sz="1400">
                          <a:effectLst/>
                        </a:rPr>
                        <a:t>.</a:t>
                      </a:r>
                      <a:endParaRPr lang="en-US" sz="160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274362379"/>
                  </a:ext>
                </a:extLst>
              </a:tr>
              <a:tr h="518525">
                <a:tc>
                  <a:txBody>
                    <a:bodyPr/>
                    <a:lstStyle/>
                    <a:p>
                      <a:pPr marL="233363" marR="0" indent="0">
                        <a:spcBef>
                          <a:spcPts val="0"/>
                        </a:spcBef>
                        <a:spcAft>
                          <a:spcPts val="0"/>
                        </a:spcAft>
                      </a:pPr>
                      <a:r>
                        <a:rPr lang="en-US" sz="1400">
                          <a:effectLst/>
                        </a:rPr>
                        <a:t>Catalogue</a:t>
                      </a:r>
                      <a:endParaRPr lang="en-US" sz="1600">
                        <a:effectLst/>
                        <a:latin typeface="Calibri" panose="020F0502020204030204" pitchFamily="34" charset="0"/>
                        <a:ea typeface="PMingLiU" panose="02020500000000000000" pitchFamily="18" charset="-120"/>
                      </a:endParaRPr>
                    </a:p>
                  </a:txBody>
                  <a:tcPr marL="45720" marR="45720"/>
                </a:tc>
                <a:tc gridSpan="2">
                  <a:txBody>
                    <a:bodyPr/>
                    <a:lstStyle/>
                    <a:p>
                      <a:pPr marL="0" marR="0">
                        <a:spcBef>
                          <a:spcPts val="0"/>
                        </a:spcBef>
                        <a:spcAft>
                          <a:spcPts val="0"/>
                        </a:spcAft>
                      </a:pPr>
                      <a:r>
                        <a:rPr lang="en-US" sz="1400" dirty="0" err="1">
                          <a:effectLst/>
                        </a:rPr>
                        <a:t>Collibra</a:t>
                      </a:r>
                      <a:r>
                        <a:rPr lang="en-US" sz="1400" dirty="0">
                          <a:effectLst/>
                        </a:rPr>
                        <a:t> data definitions are extracted and consumed by Waterline for tagging.   However, integration from </a:t>
                      </a:r>
                      <a:r>
                        <a:rPr lang="en-US" sz="1400" dirty="0" err="1">
                          <a:effectLst/>
                        </a:rPr>
                        <a:t>DataOps</a:t>
                      </a:r>
                      <a:r>
                        <a:rPr lang="en-US" sz="1400" dirty="0">
                          <a:effectLst/>
                        </a:rPr>
                        <a:t> back to </a:t>
                      </a:r>
                      <a:r>
                        <a:rPr lang="en-US" sz="1400" dirty="0" err="1">
                          <a:effectLst/>
                        </a:rPr>
                        <a:t>Collibra</a:t>
                      </a:r>
                      <a:r>
                        <a:rPr lang="en-US" sz="1400" dirty="0">
                          <a:effectLst/>
                        </a:rPr>
                        <a:t> was dropped from the scope of A2.0.  This is a significant gap to meet Enterprise capabilities.</a:t>
                      </a:r>
                      <a:endParaRPr lang="en-US" sz="1600" dirty="0">
                        <a:effectLst/>
                        <a:latin typeface="Calibri" panose="020F0502020204030204" pitchFamily="34" charset="0"/>
                        <a:ea typeface="PMingLiU" panose="02020500000000000000" pitchFamily="18" charset="-120"/>
                      </a:endParaRPr>
                    </a:p>
                  </a:txBody>
                  <a:tcPr marL="45720" marR="45720"/>
                </a:tc>
                <a:tc hMerge="1">
                  <a:txBody>
                    <a:bodyPr/>
                    <a:lstStyle/>
                    <a:p>
                      <a:endParaRPr lang="en-US"/>
                    </a:p>
                  </a:txBody>
                  <a:tcPr/>
                </a:tc>
                <a:extLst>
                  <a:ext uri="{0D108BD9-81ED-4DB2-BD59-A6C34878D82A}">
                    <a16:rowId xmlns:a16="http://schemas.microsoft.com/office/drawing/2014/main" val="241574279"/>
                  </a:ext>
                </a:extLst>
              </a:tr>
            </a:tbl>
          </a:graphicData>
        </a:graphic>
      </p:graphicFrame>
      <p:sp>
        <p:nvSpPr>
          <p:cNvPr id="5" name="Rectangle 4">
            <a:extLst>
              <a:ext uri="{FF2B5EF4-FFF2-40B4-BE49-F238E27FC236}">
                <a16:creationId xmlns:a16="http://schemas.microsoft.com/office/drawing/2014/main" id="{27ACF0A3-19C4-4711-8BE2-8CC26A6BAD2D}"/>
              </a:ext>
            </a:extLst>
          </p:cNvPr>
          <p:cNvSpPr/>
          <p:nvPr/>
        </p:nvSpPr>
        <p:spPr>
          <a:xfrm>
            <a:off x="0" y="685800"/>
            <a:ext cx="12192000" cy="584775"/>
          </a:xfrm>
          <a:prstGeom prst="rect">
            <a:avLst/>
          </a:prstGeom>
        </p:spPr>
        <p:txBody>
          <a:bodyPr wrap="square">
            <a:spAutoFit/>
          </a:bodyPr>
          <a:lstStyle/>
          <a:p>
            <a:r>
              <a:rPr lang="en-US" sz="1600"/>
              <a:t>A2.0 has done significant work to operationalize data management tools with some automation.  However, setting up a new ingest can take up to two months.  Design-time automation of </a:t>
            </a:r>
            <a:r>
              <a:rPr lang="en-US" sz="1600" err="1"/>
              <a:t>DataOps</a:t>
            </a:r>
            <a:r>
              <a:rPr lang="en-US" sz="1600"/>
              <a:t> appears to require additional maturity.   </a:t>
            </a:r>
          </a:p>
        </p:txBody>
      </p:sp>
    </p:spTree>
    <p:custDataLst>
      <p:tags r:id="rId1"/>
    </p:custDataLst>
    <p:extLst>
      <p:ext uri="{BB962C8B-B14F-4D97-AF65-F5344CB8AC3E}">
        <p14:creationId xmlns:p14="http://schemas.microsoft.com/office/powerpoint/2010/main" val="17244884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E63C-8955-4976-80B6-05F903C71799}"/>
              </a:ext>
            </a:extLst>
          </p:cNvPr>
          <p:cNvSpPr>
            <a:spLocks noGrp="1"/>
          </p:cNvSpPr>
          <p:nvPr>
            <p:ph type="title"/>
          </p:nvPr>
        </p:nvSpPr>
        <p:spPr/>
        <p:txBody>
          <a:bodyPr/>
          <a:lstStyle/>
          <a:p>
            <a:r>
              <a:rPr lang="en-US"/>
              <a:t>DevOps and CI/CD</a:t>
            </a:r>
          </a:p>
        </p:txBody>
      </p:sp>
      <p:sp>
        <p:nvSpPr>
          <p:cNvPr id="3" name="Footer Placeholder 2">
            <a:extLst>
              <a:ext uri="{FF2B5EF4-FFF2-40B4-BE49-F238E27FC236}">
                <a16:creationId xmlns:a16="http://schemas.microsoft.com/office/drawing/2014/main" id="{FBD198FC-94BE-43DE-8151-A2B542A11E3A}"/>
              </a:ext>
            </a:extLst>
          </p:cNvPr>
          <p:cNvSpPr>
            <a:spLocks noGrp="1"/>
          </p:cNvSpPr>
          <p:nvPr>
            <p:ph type="ftr" sz="quarter" idx="3"/>
          </p:nvPr>
        </p:nvSpPr>
        <p:spPr/>
        <p:txBody>
          <a:bodyPr/>
          <a:lstStyle/>
          <a:p>
            <a:r>
              <a:rPr lang="en-US"/>
              <a:t>KP Architecture Review Board          © 2019 Kaiser Permanente          Confidential - Internal Use Only</a:t>
            </a:r>
          </a:p>
        </p:txBody>
      </p:sp>
      <p:pic>
        <p:nvPicPr>
          <p:cNvPr id="4" name="Picture 2">
            <a:extLst>
              <a:ext uri="{FF2B5EF4-FFF2-40B4-BE49-F238E27FC236}">
                <a16:creationId xmlns:a16="http://schemas.microsoft.com/office/drawing/2014/main" id="{2D174D3F-C3B4-4C17-A629-06D8947A0AE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8310"/>
          <a:stretch/>
        </p:blipFill>
        <p:spPr bwMode="auto">
          <a:xfrm>
            <a:off x="6946235" y="1514475"/>
            <a:ext cx="4700820" cy="428625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a:extLst>
              <a:ext uri="{FF2B5EF4-FFF2-40B4-BE49-F238E27FC236}">
                <a16:creationId xmlns:a16="http://schemas.microsoft.com/office/drawing/2014/main" id="{80DD7818-30AD-4808-9C3B-06D0A8A77F95}"/>
              </a:ext>
            </a:extLst>
          </p:cNvPr>
          <p:cNvSpPr>
            <a:spLocks noChangeArrowheads="1"/>
          </p:cNvSpPr>
          <p:nvPr/>
        </p:nvSpPr>
        <p:spPr bwMode="auto">
          <a:xfrm>
            <a:off x="447963" y="1510793"/>
            <a:ext cx="6289964"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000">
                <a:cs typeface="Segoe UI" panose="020B0502040204020203" pitchFamily="34" charset="0"/>
              </a:rPr>
              <a:t>Significant investment made to DevOps pipeline with over 45k lines of code.  Example configuration for tenant NCAP: </a:t>
            </a:r>
            <a:r>
              <a:rPr kumimoji="0" lang="en-US" altLang="en-US" sz="2000" b="0" i="0" u="none" strike="noStrike" cap="none" normalizeH="0" baseline="0">
                <a:ln>
                  <a:noFill/>
                </a:ln>
                <a:solidFill>
                  <a:schemeClr val="tx1"/>
                </a:solidFill>
                <a:effectLst/>
                <a:cs typeface="Segoe UI" panose="020B0502040204020203" pitchFamily="34" charset="0"/>
                <a:hlinkClick r:id="rId4" tooltip="https://stash.kp.org/projects/ncap"/>
              </a:rPr>
              <a:t>https://stash.kp.org/projects/NCAP</a:t>
            </a:r>
            <a:r>
              <a:rPr kumimoji="0" lang="en-US" altLang="en-US" sz="2000" b="0" i="0" u="none" strike="noStrike" cap="none" normalizeH="0" baseline="0">
                <a:ln>
                  <a:noFill/>
                </a:ln>
                <a:solidFill>
                  <a:schemeClr val="tx1"/>
                </a:solidFill>
                <a:effectLst/>
                <a:cs typeface="Segoe UI" panose="020B0502040204020203"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000">
                <a:cs typeface="Segoe UI" panose="020B0502040204020203" pitchFamily="34" charset="0"/>
              </a:rPr>
              <a:t>However, Data Engineering Toolkit does not seem to support CI/CD.  Used 3 sprints to deploy to tenant.</a:t>
            </a:r>
            <a:endParaRPr kumimoji="0" lang="en-US" altLang="en-US" sz="2000" b="0" i="0" u="none" strike="noStrike" cap="none" normalizeH="0" baseline="0">
              <a:ln>
                <a:noFill/>
              </a:ln>
              <a:solidFill>
                <a:schemeClr val="tx1"/>
              </a:solidFill>
              <a:effectLst/>
              <a:cs typeface="Segoe UI" panose="020B0502040204020203" pitchFamily="34" charset="0"/>
            </a:endParaRPr>
          </a:p>
        </p:txBody>
      </p:sp>
      <p:sp>
        <p:nvSpPr>
          <p:cNvPr id="6" name="Rectangle: Rounded Corners 5">
            <a:extLst>
              <a:ext uri="{FF2B5EF4-FFF2-40B4-BE49-F238E27FC236}">
                <a16:creationId xmlns:a16="http://schemas.microsoft.com/office/drawing/2014/main" id="{7A49AD93-17F0-4B69-BDEC-7D1F20A14F2D}"/>
              </a:ext>
            </a:extLst>
          </p:cNvPr>
          <p:cNvSpPr/>
          <p:nvPr/>
        </p:nvSpPr>
        <p:spPr>
          <a:xfrm>
            <a:off x="544945" y="3999658"/>
            <a:ext cx="6096000" cy="1804749"/>
          </a:xfrm>
          <a:prstGeom prst="roundRect">
            <a:avLst/>
          </a:prstGeom>
        </p:spPr>
        <p:style>
          <a:lnRef idx="2">
            <a:schemeClr val="accent5"/>
          </a:lnRef>
          <a:fillRef idx="1">
            <a:schemeClr val="lt1"/>
          </a:fillRef>
          <a:effectRef idx="0">
            <a:schemeClr val="accent5"/>
          </a:effectRef>
          <a:fontRef idx="minor">
            <a:schemeClr val="dk1"/>
          </a:fontRef>
        </p:style>
        <p:txBody>
          <a:bodyPr>
            <a:spAutoFit/>
          </a:bodyPr>
          <a:lstStyle/>
          <a:p>
            <a:pPr lvl="0" eaLnBrk="0" fontAlgn="base" hangingPunct="0">
              <a:spcBef>
                <a:spcPct val="0"/>
              </a:spcBef>
              <a:spcAft>
                <a:spcPct val="0"/>
              </a:spcAft>
            </a:pPr>
            <a:r>
              <a:rPr lang="en-US" altLang="en-US" sz="2000"/>
              <a:t>Findings</a:t>
            </a:r>
          </a:p>
          <a:p>
            <a:pPr marL="285750" indent="-285750" eaLnBrk="0" fontAlgn="base" hangingPunct="0">
              <a:spcBef>
                <a:spcPct val="0"/>
              </a:spcBef>
              <a:spcAft>
                <a:spcPct val="0"/>
              </a:spcAft>
              <a:buFont typeface="Arial" panose="020B0604020202020204" pitchFamily="34" charset="0"/>
              <a:buChar char="•"/>
            </a:pPr>
            <a:r>
              <a:rPr lang="en-US" altLang="en-US" sz="2000"/>
              <a:t>Cluster not being re-spun regularly to take advantage of software updates, indicating automation insufficiencies.</a:t>
            </a:r>
          </a:p>
          <a:p>
            <a:pPr marL="285750" indent="-285750" eaLnBrk="0" fontAlgn="base" hangingPunct="0">
              <a:spcBef>
                <a:spcPct val="0"/>
              </a:spcBef>
              <a:spcAft>
                <a:spcPct val="0"/>
              </a:spcAft>
              <a:buFont typeface="Arial" panose="020B0604020202020204" pitchFamily="34" charset="0"/>
              <a:buChar char="•"/>
            </a:pPr>
            <a:r>
              <a:rPr lang="en-US" altLang="en-US" sz="2000"/>
              <a:t>Continuous integration and testing not in place.</a:t>
            </a:r>
          </a:p>
        </p:txBody>
      </p:sp>
    </p:spTree>
    <p:custDataLst>
      <p:tags r:id="rId1"/>
    </p:custDataLst>
    <p:extLst>
      <p:ext uri="{BB962C8B-B14F-4D97-AF65-F5344CB8AC3E}">
        <p14:creationId xmlns:p14="http://schemas.microsoft.com/office/powerpoint/2010/main" val="717497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E63C-8955-4976-80B6-05F903C71799}"/>
              </a:ext>
            </a:extLst>
          </p:cNvPr>
          <p:cNvSpPr>
            <a:spLocks noGrp="1"/>
          </p:cNvSpPr>
          <p:nvPr>
            <p:ph type="title"/>
          </p:nvPr>
        </p:nvSpPr>
        <p:spPr/>
        <p:txBody>
          <a:bodyPr/>
          <a:lstStyle/>
          <a:p>
            <a:r>
              <a:rPr lang="en-US"/>
              <a:t>Code Complexity</a:t>
            </a:r>
          </a:p>
        </p:txBody>
      </p:sp>
      <p:sp>
        <p:nvSpPr>
          <p:cNvPr id="3" name="Footer Placeholder 2">
            <a:extLst>
              <a:ext uri="{FF2B5EF4-FFF2-40B4-BE49-F238E27FC236}">
                <a16:creationId xmlns:a16="http://schemas.microsoft.com/office/drawing/2014/main" id="{FBD198FC-94BE-43DE-8151-A2B542A11E3A}"/>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182B2404-FF03-4572-883A-A0104631B631}"/>
              </a:ext>
            </a:extLst>
          </p:cNvPr>
          <p:cNvGraphicFramePr>
            <a:graphicFrameLocks noGrp="1"/>
          </p:cNvGraphicFramePr>
          <p:nvPr>
            <p:extLst>
              <p:ext uri="{D42A27DB-BD31-4B8C-83A1-F6EECF244321}">
                <p14:modId xmlns:p14="http://schemas.microsoft.com/office/powerpoint/2010/main" val="3979661761"/>
              </p:ext>
            </p:extLst>
          </p:nvPr>
        </p:nvGraphicFramePr>
        <p:xfrm>
          <a:off x="1" y="1234440"/>
          <a:ext cx="12191999" cy="4846320"/>
        </p:xfrm>
        <a:graphic>
          <a:graphicData uri="http://schemas.openxmlformats.org/drawingml/2006/table">
            <a:tbl>
              <a:tblPr firstRow="1" lastRow="1">
                <a:tableStyleId>{1FECB4D8-DB02-4DC6-A0A2-4F2EBAE1DC90}</a:tableStyleId>
              </a:tblPr>
              <a:tblGrid>
                <a:gridCol w="1541720">
                  <a:extLst>
                    <a:ext uri="{9D8B030D-6E8A-4147-A177-3AD203B41FA5}">
                      <a16:colId xmlns:a16="http://schemas.microsoft.com/office/drawing/2014/main" val="702543947"/>
                    </a:ext>
                  </a:extLst>
                </a:gridCol>
                <a:gridCol w="3806456">
                  <a:extLst>
                    <a:ext uri="{9D8B030D-6E8A-4147-A177-3AD203B41FA5}">
                      <a16:colId xmlns:a16="http://schemas.microsoft.com/office/drawing/2014/main" val="693208650"/>
                    </a:ext>
                  </a:extLst>
                </a:gridCol>
                <a:gridCol w="3381153">
                  <a:extLst>
                    <a:ext uri="{9D8B030D-6E8A-4147-A177-3AD203B41FA5}">
                      <a16:colId xmlns:a16="http://schemas.microsoft.com/office/drawing/2014/main" val="2682325243"/>
                    </a:ext>
                  </a:extLst>
                </a:gridCol>
                <a:gridCol w="2573079">
                  <a:extLst>
                    <a:ext uri="{9D8B030D-6E8A-4147-A177-3AD203B41FA5}">
                      <a16:colId xmlns:a16="http://schemas.microsoft.com/office/drawing/2014/main" val="2579931761"/>
                    </a:ext>
                  </a:extLst>
                </a:gridCol>
                <a:gridCol w="889591">
                  <a:extLst>
                    <a:ext uri="{9D8B030D-6E8A-4147-A177-3AD203B41FA5}">
                      <a16:colId xmlns:a16="http://schemas.microsoft.com/office/drawing/2014/main" val="1953635192"/>
                    </a:ext>
                  </a:extLst>
                </a:gridCol>
              </a:tblGrid>
              <a:tr h="208825">
                <a:tc>
                  <a:txBody>
                    <a:bodyPr/>
                    <a:lstStyle/>
                    <a:p>
                      <a:pPr algn="l" fontAlgn="b"/>
                      <a:r>
                        <a:rPr lang="en-US" sz="1600" u="none" strike="noStrike">
                          <a:effectLst/>
                        </a:rPr>
                        <a:t>DevOps Sector</a:t>
                      </a:r>
                      <a:endParaRPr lang="en-US" sz="1600" b="1" i="0" u="none" strike="noStrike">
                        <a:solidFill>
                          <a:srgbClr val="000000"/>
                        </a:solidFill>
                        <a:effectLst/>
                        <a:latin typeface="Calibri" panose="020F0502020204030204" pitchFamily="34" charset="0"/>
                      </a:endParaRPr>
                    </a:p>
                  </a:txBody>
                  <a:tcPr/>
                </a:tc>
                <a:tc>
                  <a:txBody>
                    <a:bodyPr/>
                    <a:lstStyle/>
                    <a:p>
                      <a:pPr algn="l" fontAlgn="b"/>
                      <a:r>
                        <a:rPr lang="en-US" sz="1600" u="none" strike="noStrike">
                          <a:effectLst/>
                        </a:rPr>
                        <a:t>Description</a:t>
                      </a:r>
                      <a:endParaRPr lang="en-US" sz="1600" b="1" i="0" u="none" strike="noStrike">
                        <a:solidFill>
                          <a:srgbClr val="000000"/>
                        </a:solidFill>
                        <a:effectLst/>
                        <a:latin typeface="Calibri" panose="020F0502020204030204" pitchFamily="34" charset="0"/>
                      </a:endParaRPr>
                    </a:p>
                  </a:txBody>
                  <a:tcPr/>
                </a:tc>
                <a:tc>
                  <a:txBody>
                    <a:bodyPr/>
                    <a:lstStyle/>
                    <a:p>
                      <a:pPr algn="l" fontAlgn="b"/>
                      <a:r>
                        <a:rPr lang="en-US" sz="1600" u="none" strike="noStrike">
                          <a:effectLst/>
                        </a:rPr>
                        <a:t>Components/Utilities</a:t>
                      </a:r>
                      <a:endParaRPr lang="en-US" sz="1600" b="1" i="0" u="none" strike="noStrike">
                        <a:solidFill>
                          <a:srgbClr val="000000"/>
                        </a:solidFill>
                        <a:effectLst/>
                        <a:latin typeface="Calibri" panose="020F0502020204030204" pitchFamily="34" charset="0"/>
                      </a:endParaRPr>
                    </a:p>
                  </a:txBody>
                  <a:tcPr/>
                </a:tc>
                <a:tc>
                  <a:txBody>
                    <a:bodyPr/>
                    <a:lstStyle/>
                    <a:p>
                      <a:pPr algn="l" fontAlgn="b"/>
                      <a:r>
                        <a:rPr lang="en-US" sz="1600" u="none" strike="noStrike">
                          <a:effectLst/>
                        </a:rPr>
                        <a:t>Stack</a:t>
                      </a:r>
                      <a:endParaRPr lang="en-US" sz="1600" b="1" i="0" u="none" strike="noStrike">
                        <a:solidFill>
                          <a:srgbClr val="000000"/>
                        </a:solidFill>
                        <a:effectLst/>
                        <a:latin typeface="Calibri" panose="020F0502020204030204" pitchFamily="34" charset="0"/>
                      </a:endParaRPr>
                    </a:p>
                  </a:txBody>
                  <a:tcPr/>
                </a:tc>
                <a:tc>
                  <a:txBody>
                    <a:bodyPr/>
                    <a:lstStyle/>
                    <a:p>
                      <a:pPr algn="l" fontAlgn="b"/>
                      <a:r>
                        <a:rPr lang="en-US" sz="1600" u="none" strike="noStrike">
                          <a:effectLst/>
                        </a:rPr>
                        <a:t>Lines</a:t>
                      </a:r>
                      <a:endParaRPr lang="en-US" sz="1600" b="1"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1284792506"/>
                  </a:ext>
                </a:extLst>
              </a:tr>
              <a:tr h="265777">
                <a:tc rowSpan="2">
                  <a:txBody>
                    <a:bodyPr/>
                    <a:lstStyle/>
                    <a:p>
                      <a:pPr algn="l" fontAlgn="b"/>
                      <a:r>
                        <a:rPr lang="en-US" sz="1200" u="none" strike="noStrike">
                          <a:effectLst/>
                        </a:rPr>
                        <a:t>Azure Infrastructure</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ARM (Azure resource manager) Parameter files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Secure -&gt; Spark, Kafka, HBase, LLAP, Hadoop</a:t>
                      </a:r>
                      <a:br>
                        <a:rPr lang="en-US" sz="1200" u="none" strike="noStrike">
                          <a:effectLst/>
                        </a:rPr>
                      </a:br>
                      <a:r>
                        <a:rPr lang="en-US" sz="1200" u="none" strike="noStrike">
                          <a:effectLst/>
                        </a:rPr>
                        <a:t>Non-Secure -&gt; Spark, Kafka, HBase</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fi-FI" sz="1200" u="none" strike="noStrike">
                          <a:effectLst/>
                        </a:rPr>
                        <a:t>AZ CLI, Jenkins, Groovy, Json</a:t>
                      </a:r>
                      <a:endParaRPr lang="fi-FI"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1650</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1178011741"/>
                  </a:ext>
                </a:extLst>
              </a:tr>
              <a:tr h="265777">
                <a:tc vMerge="1">
                  <a:txBody>
                    <a:bodyPr/>
                    <a:lstStyle/>
                    <a:p>
                      <a:pPr algn="l" fontAlgn="b"/>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200" u="none" strike="noStrike">
                          <a:effectLst/>
                        </a:rPr>
                        <a:t>ARM (Azure resource manager)  Template files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Secure -&gt; Spark, Kafka, HBase, LLAP, Hadoop</a:t>
                      </a:r>
                      <a:br>
                        <a:rPr lang="en-US" sz="1200" u="none" strike="noStrike">
                          <a:effectLst/>
                        </a:rPr>
                      </a:br>
                      <a:r>
                        <a:rPr lang="en-US" sz="1200" u="none" strike="noStrike">
                          <a:effectLst/>
                        </a:rPr>
                        <a:t>Non-Secure -&gt; Spark, Kafka, HBase</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fi-FI" sz="1200" u="none" strike="noStrike">
                          <a:effectLst/>
                        </a:rPr>
                        <a:t>AZ CLI, Jenkins, Groovy, Json</a:t>
                      </a:r>
                      <a:endParaRPr lang="fi-FI"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3424</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42888883"/>
                  </a:ext>
                </a:extLst>
              </a:tr>
              <a:tr h="161365">
                <a:tc rowSpan="4">
                  <a:txBody>
                    <a:bodyPr/>
                    <a:lstStyle/>
                    <a:p>
                      <a:pPr algn="l" fontAlgn="b"/>
                      <a:r>
                        <a:rPr lang="en-US" sz="1200" u="none" strike="noStrike">
                          <a:effectLst/>
                        </a:rPr>
                        <a:t>Deployment Templates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DevOps build groovy files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DevOps build groovy files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Shell, Docker, Yaml</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3808</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1642118151"/>
                  </a:ext>
                </a:extLst>
              </a:tr>
              <a:tr h="161365">
                <a:tc vMerge="1">
                  <a:txBody>
                    <a:bodyPr/>
                    <a:lstStyle/>
                    <a:p>
                      <a:pPr algn="l" fontAlgn="b"/>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b"/>
                      <a:r>
                        <a:rPr lang="fr-FR" sz="1200" u="none" strike="noStrike">
                          <a:effectLst/>
                        </a:rPr>
                        <a:t>Jenkins files setup - Jenkins pipeline files</a:t>
                      </a:r>
                      <a:endParaRPr lang="fr-FR"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Jenkins files setup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Shell, Docker, Yaml</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435976</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223784928"/>
                  </a:ext>
                </a:extLst>
              </a:tr>
              <a:tr h="265777">
                <a:tc vMerge="1">
                  <a:txBody>
                    <a:bodyPr/>
                    <a:lstStyle/>
                    <a:p>
                      <a:pPr algn="l" fontAlgn="b"/>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200" u="none" strike="noStrike">
                          <a:effectLst/>
                        </a:rPr>
                        <a:t>Jenkins Shared Library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Common libraries used across the build and deployment process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Json, Yaml</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7737</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1558588831"/>
                  </a:ext>
                </a:extLst>
              </a:tr>
              <a:tr h="265777">
                <a:tc vMerge="1">
                  <a:txBody>
                    <a:bodyPr/>
                    <a:lstStyle/>
                    <a:p>
                      <a:pPr algn="l" fontAlgn="b"/>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200" u="none" strike="noStrike">
                          <a:effectLst/>
                        </a:rPr>
                        <a:t>Configuration files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Configuration files for framework - generic configuration files used in overall DevOps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Shell, Docker, Yaml</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3795</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3944900141"/>
                  </a:ext>
                </a:extLst>
              </a:tr>
              <a:tr h="265777">
                <a:tc>
                  <a:txBody>
                    <a:bodyPr/>
                    <a:lstStyle/>
                    <a:p>
                      <a:pPr algn="l" fontAlgn="b"/>
                      <a:r>
                        <a:rPr lang="en-US" sz="1200" u="none" strike="noStrike">
                          <a:effectLst/>
                        </a:rPr>
                        <a:t>Kubernetes Package Manager</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Helm templates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Helm templates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Helm, </a:t>
                      </a:r>
                      <a:r>
                        <a:rPr lang="en-US" sz="1200" u="none" strike="noStrike" err="1">
                          <a:effectLst/>
                        </a:rPr>
                        <a:t>Yaml</a:t>
                      </a:r>
                      <a:r>
                        <a:rPr lang="en-US" sz="1200" u="none" strike="noStrike">
                          <a:effectLst/>
                        </a:rPr>
                        <a:t>, Json, Docker, Shell, GO</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22945</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2537284352"/>
                  </a:ext>
                </a:extLst>
              </a:tr>
              <a:tr h="161365">
                <a:tc>
                  <a:txBody>
                    <a:bodyPr/>
                    <a:lstStyle/>
                    <a:p>
                      <a:pPr algn="l" fontAlgn="b"/>
                      <a:r>
                        <a:rPr lang="en-US" sz="1200" u="none" strike="noStrike">
                          <a:effectLst/>
                        </a:rPr>
                        <a:t>Containerization</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Docker-base images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Docker-base images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Docker, Shell, Python</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5125</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2754574000"/>
                  </a:ext>
                </a:extLst>
              </a:tr>
              <a:tr h="265777">
                <a:tc rowSpan="2">
                  <a:txBody>
                    <a:bodyPr/>
                    <a:lstStyle/>
                    <a:p>
                      <a:pPr algn="l" fontAlgn="b"/>
                      <a:r>
                        <a:rPr lang="en-US" sz="1200" u="none" strike="noStrike">
                          <a:effectLst/>
                        </a:rPr>
                        <a:t>DevOps Tools and Automation</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Custom Utilities: AKV Sync, ADLS Upload, Azure resources whitelisting,  cluster scaling</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Utilities custom </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Shell, Json, </a:t>
                      </a:r>
                      <a:r>
                        <a:rPr lang="en-US" sz="1200" u="none" strike="noStrike" err="1">
                          <a:effectLst/>
                        </a:rPr>
                        <a:t>Yaml</a:t>
                      </a:r>
                      <a:r>
                        <a:rPr lang="en-US" sz="1200" u="none" strike="noStrike">
                          <a:effectLst/>
                        </a:rPr>
                        <a:t>, AZ, Ansible</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2309</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4278399559"/>
                  </a:ext>
                </a:extLst>
              </a:tr>
              <a:tr h="265777">
                <a:tc vMerge="1">
                  <a:txBody>
                    <a:bodyPr/>
                    <a:lstStyle/>
                    <a:p>
                      <a:pPr algn="l" fontAlgn="b"/>
                      <a:endParaRPr lang="en-US" sz="11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200" u="none" strike="noStrike">
                          <a:effectLst/>
                        </a:rPr>
                        <a:t>Custom tools and automation: Data Engineer, SonarQube, </a:t>
                      </a:r>
                      <a:r>
                        <a:rPr lang="en-US" sz="1200" u="none" strike="noStrike" err="1">
                          <a:effectLst/>
                        </a:rPr>
                        <a:t>KeyVault</a:t>
                      </a:r>
                      <a:r>
                        <a:rPr lang="en-US" sz="1200" u="none" strike="noStrike">
                          <a:effectLst/>
                        </a:rPr>
                        <a:t> Comparison, Get AKV Secret, Ansible scripts for </a:t>
                      </a:r>
                      <a:r>
                        <a:rPr lang="en-US" sz="1200" u="none" strike="noStrike" err="1">
                          <a:effectLst/>
                        </a:rPr>
                        <a:t>HDinsight</a:t>
                      </a:r>
                      <a:r>
                        <a:rPr lang="en-US" sz="1200" u="none" strike="noStrike">
                          <a:effectLst/>
                        </a:rPr>
                        <a:t> clusters</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DevOps custom tools and automation</a:t>
                      </a:r>
                      <a:endParaRPr lang="en-US" sz="1200" b="0" i="0" u="none" strike="noStrike">
                        <a:solidFill>
                          <a:srgbClr val="000000"/>
                        </a:solidFill>
                        <a:effectLst/>
                        <a:latin typeface="Calibri" panose="020F0502020204030204" pitchFamily="34" charset="0"/>
                      </a:endParaRPr>
                    </a:p>
                  </a:txBody>
                  <a:tcPr/>
                </a:tc>
                <a:tc>
                  <a:txBody>
                    <a:bodyPr/>
                    <a:lstStyle/>
                    <a:p>
                      <a:pPr algn="l" fontAlgn="b"/>
                      <a:r>
                        <a:rPr lang="en-US" sz="1200" u="none" strike="noStrike">
                          <a:effectLst/>
                        </a:rPr>
                        <a:t>Groovy, Python, Shell, Json, </a:t>
                      </a:r>
                      <a:r>
                        <a:rPr lang="en-US" sz="1200" u="none" strike="noStrike" err="1">
                          <a:effectLst/>
                        </a:rPr>
                        <a:t>Yaml</a:t>
                      </a:r>
                      <a:r>
                        <a:rPr lang="en-US" sz="1200" u="none" strike="noStrike">
                          <a:effectLst/>
                        </a:rPr>
                        <a:t>, AZ, Ansible</a:t>
                      </a:r>
                      <a:endParaRPr lang="en-US" sz="1200" b="0" i="0" u="none" strike="noStrike">
                        <a:solidFill>
                          <a:srgbClr val="000000"/>
                        </a:solidFill>
                        <a:effectLst/>
                        <a:latin typeface="Calibri" panose="020F0502020204030204" pitchFamily="34" charset="0"/>
                      </a:endParaRPr>
                    </a:p>
                  </a:txBody>
                  <a:tcPr/>
                </a:tc>
                <a:tc>
                  <a:txBody>
                    <a:bodyPr/>
                    <a:lstStyle/>
                    <a:p>
                      <a:pPr algn="r" fontAlgn="b"/>
                      <a:r>
                        <a:rPr lang="en-US" sz="1200" u="none" strike="noStrike">
                          <a:effectLst/>
                        </a:rPr>
                        <a:t>24446</a:t>
                      </a:r>
                      <a:endParaRPr lang="en-US" sz="1200" b="0"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67883991"/>
                  </a:ext>
                </a:extLst>
              </a:tr>
              <a:tr h="189841">
                <a:tc>
                  <a:txBody>
                    <a:bodyPr/>
                    <a:lstStyle/>
                    <a:p>
                      <a:pPr algn="l" fontAlgn="b"/>
                      <a:r>
                        <a:rPr lang="en-US" sz="1400" u="none" strike="noStrike">
                          <a:effectLst/>
                        </a:rPr>
                        <a:t>Overall Total </a:t>
                      </a:r>
                      <a:endParaRPr lang="en-US" sz="1400" b="1" i="0" u="none" strike="noStrike">
                        <a:solidFill>
                          <a:srgbClr val="000000"/>
                        </a:solidFill>
                        <a:effectLst/>
                        <a:latin typeface="Calibri" panose="020F0502020204030204" pitchFamily="34" charset="0"/>
                      </a:endParaRPr>
                    </a:p>
                  </a:txBody>
                  <a:tcPr/>
                </a:tc>
                <a:tc>
                  <a:txBody>
                    <a:bodyPr/>
                    <a:lstStyle/>
                    <a:p>
                      <a:pPr algn="l"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a:tc>
                <a:tc>
                  <a:txBody>
                    <a:bodyPr/>
                    <a:lstStyle/>
                    <a:p>
                      <a:pPr algn="l" fontAlgn="b"/>
                      <a:r>
                        <a:rPr lang="en-US" sz="1400" u="none" strike="noStrike">
                          <a:effectLst/>
                        </a:rPr>
                        <a:t> </a:t>
                      </a:r>
                      <a:endParaRPr lang="en-US" sz="1400" b="1" i="0" u="none" strike="noStrike">
                        <a:solidFill>
                          <a:srgbClr val="000000"/>
                        </a:solidFill>
                        <a:effectLst/>
                        <a:latin typeface="Calibri" panose="020F0502020204030204" pitchFamily="34" charset="0"/>
                      </a:endParaRPr>
                    </a:p>
                  </a:txBody>
                  <a:tcPr/>
                </a:tc>
                <a:tc>
                  <a:txBody>
                    <a:bodyPr/>
                    <a:lstStyle/>
                    <a:p>
                      <a:pPr algn="l" fontAlgn="b"/>
                      <a:r>
                        <a:rPr lang="en-US" sz="1400" u="none" strike="noStrike">
                          <a:effectLst/>
                        </a:rPr>
                        <a:t> </a:t>
                      </a:r>
                      <a:endParaRPr lang="en-US" sz="1400" b="1" i="0" u="none" strike="noStrike">
                        <a:solidFill>
                          <a:srgbClr val="000000"/>
                        </a:solidFill>
                        <a:effectLst/>
                        <a:latin typeface="Calibri" panose="020F0502020204030204" pitchFamily="34" charset="0"/>
                      </a:endParaRPr>
                    </a:p>
                  </a:txBody>
                  <a:tcPr/>
                </a:tc>
                <a:tc>
                  <a:txBody>
                    <a:bodyPr/>
                    <a:lstStyle/>
                    <a:p>
                      <a:pPr algn="r" fontAlgn="b"/>
                      <a:r>
                        <a:rPr lang="en-US" sz="1400" u="none" strike="noStrike">
                          <a:effectLst/>
                        </a:rPr>
                        <a:t>511215</a:t>
                      </a:r>
                      <a:endParaRPr lang="en-US" sz="1400" b="1" i="0" u="none" strike="noStrike">
                        <a:solidFill>
                          <a:srgbClr val="000000"/>
                        </a:solidFill>
                        <a:effectLst/>
                        <a:latin typeface="Calibri" panose="020F0502020204030204" pitchFamily="34" charset="0"/>
                      </a:endParaRPr>
                    </a:p>
                  </a:txBody>
                  <a:tcPr/>
                </a:tc>
                <a:extLst>
                  <a:ext uri="{0D108BD9-81ED-4DB2-BD59-A6C34878D82A}">
                    <a16:rowId xmlns:a16="http://schemas.microsoft.com/office/drawing/2014/main" val="3734406666"/>
                  </a:ext>
                </a:extLst>
              </a:tr>
            </a:tbl>
          </a:graphicData>
        </a:graphic>
      </p:graphicFrame>
      <p:sp>
        <p:nvSpPr>
          <p:cNvPr id="5" name="TextBox 4">
            <a:extLst>
              <a:ext uri="{FF2B5EF4-FFF2-40B4-BE49-F238E27FC236}">
                <a16:creationId xmlns:a16="http://schemas.microsoft.com/office/drawing/2014/main" id="{C94A1F37-6DF2-4211-BCF2-0D446D9A7CAD}"/>
              </a:ext>
            </a:extLst>
          </p:cNvPr>
          <p:cNvSpPr txBox="1"/>
          <p:nvPr/>
        </p:nvSpPr>
        <p:spPr>
          <a:xfrm>
            <a:off x="9163350" y="6170414"/>
            <a:ext cx="3028650" cy="369332"/>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en-US"/>
              <a:t>DE Toolkit not included above.</a:t>
            </a:r>
          </a:p>
        </p:txBody>
      </p:sp>
    </p:spTree>
    <p:custDataLst>
      <p:tags r:id="rId1"/>
    </p:custDataLst>
    <p:extLst>
      <p:ext uri="{BB962C8B-B14F-4D97-AF65-F5344CB8AC3E}">
        <p14:creationId xmlns:p14="http://schemas.microsoft.com/office/powerpoint/2010/main" val="1795618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E63C-8955-4976-80B6-05F903C71799}"/>
              </a:ext>
            </a:extLst>
          </p:cNvPr>
          <p:cNvSpPr>
            <a:spLocks noGrp="1"/>
          </p:cNvSpPr>
          <p:nvPr>
            <p:ph type="title"/>
          </p:nvPr>
        </p:nvSpPr>
        <p:spPr/>
        <p:txBody>
          <a:bodyPr/>
          <a:lstStyle/>
          <a:p>
            <a:r>
              <a:rPr lang="en-US"/>
              <a:t>Performance and Capacity Planning</a:t>
            </a:r>
          </a:p>
        </p:txBody>
      </p:sp>
      <p:sp>
        <p:nvSpPr>
          <p:cNvPr id="3" name="Footer Placeholder 2">
            <a:extLst>
              <a:ext uri="{FF2B5EF4-FFF2-40B4-BE49-F238E27FC236}">
                <a16:creationId xmlns:a16="http://schemas.microsoft.com/office/drawing/2014/main" id="{FBD198FC-94BE-43DE-8151-A2B542A11E3A}"/>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6" name="Table 5">
            <a:extLst>
              <a:ext uri="{FF2B5EF4-FFF2-40B4-BE49-F238E27FC236}">
                <a16:creationId xmlns:a16="http://schemas.microsoft.com/office/drawing/2014/main" id="{C489AE68-18E1-4D39-9C25-E1BD673C43FD}"/>
              </a:ext>
            </a:extLst>
          </p:cNvPr>
          <p:cNvGraphicFramePr>
            <a:graphicFrameLocks noGrp="1"/>
          </p:cNvGraphicFramePr>
          <p:nvPr>
            <p:extLst>
              <p:ext uri="{D42A27DB-BD31-4B8C-83A1-F6EECF244321}">
                <p14:modId xmlns:p14="http://schemas.microsoft.com/office/powerpoint/2010/main" val="4191894931"/>
              </p:ext>
            </p:extLst>
          </p:nvPr>
        </p:nvGraphicFramePr>
        <p:xfrm>
          <a:off x="0" y="5892800"/>
          <a:ext cx="12192000" cy="7366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653966233"/>
                    </a:ext>
                  </a:extLst>
                </a:gridCol>
                <a:gridCol w="4064000">
                  <a:extLst>
                    <a:ext uri="{9D8B030D-6E8A-4147-A177-3AD203B41FA5}">
                      <a16:colId xmlns:a16="http://schemas.microsoft.com/office/drawing/2014/main" val="2849243004"/>
                    </a:ext>
                  </a:extLst>
                </a:gridCol>
                <a:gridCol w="4064000">
                  <a:extLst>
                    <a:ext uri="{9D8B030D-6E8A-4147-A177-3AD203B41FA5}">
                      <a16:colId xmlns:a16="http://schemas.microsoft.com/office/drawing/2014/main" val="1074222085"/>
                    </a:ext>
                  </a:extLst>
                </a:gridCol>
              </a:tblGrid>
              <a:tr h="368300">
                <a:tc>
                  <a:txBody>
                    <a:bodyPr/>
                    <a:lstStyle/>
                    <a:p>
                      <a:pPr algn="ctr"/>
                      <a:r>
                        <a:rPr lang="en-US"/>
                        <a:t>2019 Capacity</a:t>
                      </a:r>
                    </a:p>
                  </a:txBody>
                  <a:tcPr/>
                </a:tc>
                <a:tc>
                  <a:txBody>
                    <a:bodyPr/>
                    <a:lstStyle/>
                    <a:p>
                      <a:pPr algn="ctr"/>
                      <a:r>
                        <a:rPr lang="en-US"/>
                        <a:t>2020 Capacity Est.</a:t>
                      </a:r>
                    </a:p>
                  </a:txBody>
                  <a:tcPr/>
                </a:tc>
                <a:tc>
                  <a:txBody>
                    <a:bodyPr/>
                    <a:lstStyle/>
                    <a:p>
                      <a:pPr algn="ctr"/>
                      <a:r>
                        <a:rPr lang="en-US"/>
                        <a:t>2021 Capacity Est.</a:t>
                      </a:r>
                    </a:p>
                  </a:txBody>
                  <a:tcPr/>
                </a:tc>
                <a:extLst>
                  <a:ext uri="{0D108BD9-81ED-4DB2-BD59-A6C34878D82A}">
                    <a16:rowId xmlns:a16="http://schemas.microsoft.com/office/drawing/2014/main" val="3036803380"/>
                  </a:ext>
                </a:extLst>
              </a:tr>
              <a:tr h="368300">
                <a:tc>
                  <a:txBody>
                    <a:bodyPr/>
                    <a:lstStyle/>
                    <a:p>
                      <a:pPr algn="ctr"/>
                      <a:r>
                        <a:rPr lang="en-US"/>
                        <a:t>700 TB</a:t>
                      </a:r>
                    </a:p>
                  </a:txBody>
                  <a:tcPr/>
                </a:tc>
                <a:tc>
                  <a:txBody>
                    <a:bodyPr/>
                    <a:lstStyle/>
                    <a:p>
                      <a:pPr algn="ctr"/>
                      <a:r>
                        <a:rPr lang="en-US"/>
                        <a:t>1.2 PB</a:t>
                      </a:r>
                    </a:p>
                  </a:txBody>
                  <a:tcPr/>
                </a:tc>
                <a:tc>
                  <a:txBody>
                    <a:bodyPr/>
                    <a:lstStyle/>
                    <a:p>
                      <a:pPr algn="ctr"/>
                      <a:r>
                        <a:rPr lang="en-US"/>
                        <a:t>3PB</a:t>
                      </a:r>
                    </a:p>
                  </a:txBody>
                  <a:tcPr/>
                </a:tc>
                <a:extLst>
                  <a:ext uri="{0D108BD9-81ED-4DB2-BD59-A6C34878D82A}">
                    <a16:rowId xmlns:a16="http://schemas.microsoft.com/office/drawing/2014/main" val="702859053"/>
                  </a:ext>
                </a:extLst>
              </a:tr>
            </a:tbl>
          </a:graphicData>
        </a:graphic>
      </p:graphicFrame>
      <p:pic>
        <p:nvPicPr>
          <p:cNvPr id="4" name="Picture 3">
            <a:extLst>
              <a:ext uri="{FF2B5EF4-FFF2-40B4-BE49-F238E27FC236}">
                <a16:creationId xmlns:a16="http://schemas.microsoft.com/office/drawing/2014/main" id="{17D21087-C188-4810-B584-8F8CA9563490}"/>
              </a:ext>
            </a:extLst>
          </p:cNvPr>
          <p:cNvPicPr>
            <a:picLocks noChangeAspect="1"/>
          </p:cNvPicPr>
          <p:nvPr/>
        </p:nvPicPr>
        <p:blipFill>
          <a:blip r:embed="rId3"/>
          <a:stretch>
            <a:fillRect/>
          </a:stretch>
        </p:blipFill>
        <p:spPr>
          <a:xfrm>
            <a:off x="0" y="1151987"/>
            <a:ext cx="6991928" cy="4274626"/>
          </a:xfrm>
          <a:prstGeom prst="rect">
            <a:avLst/>
          </a:prstGeom>
        </p:spPr>
      </p:pic>
      <p:sp>
        <p:nvSpPr>
          <p:cNvPr id="7" name="TextBox 6">
            <a:extLst>
              <a:ext uri="{FF2B5EF4-FFF2-40B4-BE49-F238E27FC236}">
                <a16:creationId xmlns:a16="http://schemas.microsoft.com/office/drawing/2014/main" id="{1A25C5E2-3967-4088-9BDF-43AEF84FC8F3}"/>
              </a:ext>
            </a:extLst>
          </p:cNvPr>
          <p:cNvSpPr txBox="1"/>
          <p:nvPr/>
        </p:nvSpPr>
        <p:spPr>
          <a:xfrm>
            <a:off x="6991928" y="2274838"/>
            <a:ext cx="5200072" cy="2308324"/>
          </a:xfrm>
          <a:prstGeom prst="rect">
            <a:avLst/>
          </a:prstGeom>
          <a:noFill/>
        </p:spPr>
        <p:txBody>
          <a:bodyPr wrap="square" rtlCol="0">
            <a:spAutoFit/>
          </a:bodyPr>
          <a:lstStyle/>
          <a:p>
            <a:pPr marL="285750" indent="-285750">
              <a:buFont typeface="Arial" panose="020B0604020202020204" pitchFamily="34" charset="0"/>
              <a:buChar char="•"/>
            </a:pPr>
            <a:r>
              <a:rPr lang="en-US"/>
              <a:t>NW testing (left) shows comparable performance vs. Oracle Exadata.</a:t>
            </a:r>
          </a:p>
          <a:p>
            <a:pPr marL="285750" indent="-285750">
              <a:buFont typeface="Arial" panose="020B0604020202020204" pitchFamily="34" charset="0"/>
              <a:buChar char="•"/>
            </a:pPr>
            <a:r>
              <a:rPr lang="en-US"/>
              <a:t>However, Hive performance in other types of workloads (e.g. dimensional models) perform poorly or do not finish.</a:t>
            </a:r>
          </a:p>
          <a:p>
            <a:pPr marL="285750" indent="-285750">
              <a:buFont typeface="Arial" panose="020B0604020202020204" pitchFamily="34" charset="0"/>
              <a:buChar char="•"/>
            </a:pPr>
            <a:r>
              <a:rPr lang="en-US"/>
              <a:t>Tenant queries continue to need manual tuning, partitioning, and bucketing.  Hints and explain plans from DE Toolkit were not effective.</a:t>
            </a:r>
          </a:p>
        </p:txBody>
      </p:sp>
    </p:spTree>
    <p:custDataLst>
      <p:tags r:id="rId1"/>
    </p:custDataLst>
    <p:extLst>
      <p:ext uri="{BB962C8B-B14F-4D97-AF65-F5344CB8AC3E}">
        <p14:creationId xmlns:p14="http://schemas.microsoft.com/office/powerpoint/2010/main" val="26895465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735C8-F266-49A5-AEB6-8275BCB2D1AE}"/>
              </a:ext>
            </a:extLst>
          </p:cNvPr>
          <p:cNvSpPr>
            <a:spLocks noGrp="1"/>
          </p:cNvSpPr>
          <p:nvPr>
            <p:ph type="title"/>
          </p:nvPr>
        </p:nvSpPr>
        <p:spPr/>
        <p:txBody>
          <a:bodyPr>
            <a:normAutofit/>
          </a:bodyPr>
          <a:lstStyle/>
          <a:p>
            <a:r>
              <a:rPr lang="en-US">
                <a:latin typeface="+mn-lt"/>
                <a:cs typeface="Calibri" panose="020F0502020204030204" pitchFamily="34" charset="0"/>
              </a:rPr>
              <a:t>Support: ADF Environment Incidents and Service Task Status (YTD)</a:t>
            </a:r>
            <a:endParaRPr lang="en-US">
              <a:highlight>
                <a:srgbClr val="FFFF00"/>
              </a:highlight>
              <a:latin typeface="+mn-lt"/>
              <a:cs typeface="Calibri" panose="020F0502020204030204" pitchFamily="34" charset="0"/>
            </a:endParaRPr>
          </a:p>
        </p:txBody>
      </p:sp>
      <p:graphicFrame>
        <p:nvGraphicFramePr>
          <p:cNvPr id="10" name="Table 9">
            <a:extLst>
              <a:ext uri="{FF2B5EF4-FFF2-40B4-BE49-F238E27FC236}">
                <a16:creationId xmlns:a16="http://schemas.microsoft.com/office/drawing/2014/main" id="{C17B3A5D-D289-46FA-8157-398FF037CB1A}"/>
              </a:ext>
            </a:extLst>
          </p:cNvPr>
          <p:cNvGraphicFramePr>
            <a:graphicFrameLocks noGrp="1"/>
          </p:cNvGraphicFramePr>
          <p:nvPr/>
        </p:nvGraphicFramePr>
        <p:xfrm>
          <a:off x="1957141" y="4331395"/>
          <a:ext cx="3859648" cy="952880"/>
        </p:xfrm>
        <a:graphic>
          <a:graphicData uri="http://schemas.openxmlformats.org/drawingml/2006/table">
            <a:tbl>
              <a:tblPr firstRow="1" bandRow="1">
                <a:tableStyleId>{5C22544A-7EE6-4342-B048-85BDC9FD1C3A}</a:tableStyleId>
              </a:tblPr>
              <a:tblGrid>
                <a:gridCol w="3859648">
                  <a:extLst>
                    <a:ext uri="{9D8B030D-6E8A-4147-A177-3AD203B41FA5}">
                      <a16:colId xmlns:a16="http://schemas.microsoft.com/office/drawing/2014/main" val="3218604106"/>
                    </a:ext>
                  </a:extLst>
                </a:gridCol>
              </a:tblGrid>
              <a:tr h="952880">
                <a:tc>
                  <a:txBody>
                    <a:bodyPr/>
                    <a:lstStyle/>
                    <a:p>
                      <a:pPr marL="285750" indent="-285750">
                        <a:lnSpc>
                          <a:spcPct val="150000"/>
                        </a:lnSpc>
                        <a:buFont typeface="Wingdings" panose="05000000000000000000" pitchFamily="2" charset="2"/>
                        <a:buChar char="ü"/>
                      </a:pPr>
                      <a:r>
                        <a:rPr lang="en-US" sz="1200" b="0">
                          <a:solidFill>
                            <a:schemeClr val="tx1"/>
                          </a:solidFill>
                          <a:latin typeface="Calibri" panose="020F0502020204030204" pitchFamily="34" charset="0"/>
                          <a:cs typeface="Calibri" panose="020F0502020204030204" pitchFamily="34" charset="0"/>
                        </a:rPr>
                        <a:t>Incidents YTD-</a:t>
                      </a:r>
                      <a:r>
                        <a:rPr lang="en-US" sz="1200" b="1">
                          <a:solidFill>
                            <a:schemeClr val="tx1"/>
                          </a:solidFill>
                          <a:latin typeface="Calibri" panose="020F0502020204030204" pitchFamily="34" charset="0"/>
                          <a:cs typeface="Calibri" panose="020F0502020204030204" pitchFamily="34" charset="0"/>
                        </a:rPr>
                        <a:t>147</a:t>
                      </a:r>
                      <a:r>
                        <a:rPr lang="en-US" sz="1200" b="0">
                          <a:solidFill>
                            <a:schemeClr val="tx1"/>
                          </a:solidFill>
                          <a:latin typeface="Calibri" panose="020F0502020204030204" pitchFamily="34" charset="0"/>
                          <a:cs typeface="Calibri" panose="020F0502020204030204" pitchFamily="34" charset="0"/>
                        </a:rPr>
                        <a:t>, Resolved-</a:t>
                      </a:r>
                      <a:r>
                        <a:rPr lang="en-US" sz="1200" b="1">
                          <a:solidFill>
                            <a:schemeClr val="tx1"/>
                          </a:solidFill>
                          <a:latin typeface="Calibri" panose="020F0502020204030204" pitchFamily="34" charset="0"/>
                          <a:cs typeface="Calibri" panose="020F0502020204030204" pitchFamily="34" charset="0"/>
                        </a:rPr>
                        <a:t>144</a:t>
                      </a:r>
                      <a:r>
                        <a:rPr lang="en-US" sz="1200" b="0">
                          <a:solidFill>
                            <a:schemeClr val="tx1"/>
                          </a:solidFill>
                          <a:latin typeface="Calibri" panose="020F0502020204030204" pitchFamily="34" charset="0"/>
                          <a:cs typeface="Calibri" panose="020F0502020204030204" pitchFamily="34" charset="0"/>
                        </a:rPr>
                        <a:t>, In Progress- </a:t>
                      </a:r>
                      <a:r>
                        <a:rPr lang="en-US" sz="1200" b="1">
                          <a:solidFill>
                            <a:schemeClr val="tx1"/>
                          </a:solidFill>
                          <a:latin typeface="Calibri" panose="020F0502020204030204" pitchFamily="34" charset="0"/>
                          <a:cs typeface="Calibri" panose="020F0502020204030204" pitchFamily="34" charset="0"/>
                        </a:rPr>
                        <a:t>4</a:t>
                      </a:r>
                    </a:p>
                    <a:p>
                      <a:pPr marL="285750" indent="-285750">
                        <a:lnSpc>
                          <a:spcPct val="150000"/>
                        </a:lnSpc>
                        <a:buFont typeface="Wingdings" panose="05000000000000000000" pitchFamily="2" charset="2"/>
                        <a:buChar char="ü"/>
                      </a:pPr>
                      <a:r>
                        <a:rPr lang="en-US" sz="1200" b="0">
                          <a:solidFill>
                            <a:schemeClr val="tx1"/>
                          </a:solidFill>
                          <a:latin typeface="Calibri" panose="020F0502020204030204" pitchFamily="34" charset="0"/>
                          <a:cs typeface="Calibri" panose="020F0502020204030204" pitchFamily="34" charset="0"/>
                        </a:rPr>
                        <a:t>The open incidents are related to DE performance and are</a:t>
                      </a:r>
                      <a:r>
                        <a:rPr lang="en-US" sz="1200" b="0" baseline="0">
                          <a:solidFill>
                            <a:schemeClr val="tx1"/>
                          </a:solidFill>
                          <a:latin typeface="Calibri" panose="020F0502020204030204" pitchFamily="34" charset="0"/>
                          <a:cs typeface="Calibri" panose="020F0502020204030204" pitchFamily="34" charset="0"/>
                        </a:rPr>
                        <a:t> being worked on with NCAP team</a:t>
                      </a:r>
                      <a:endParaRPr lang="en-US" sz="1200" b="0">
                        <a:solidFill>
                          <a:schemeClr val="tx1"/>
                        </a:solidFill>
                        <a:latin typeface="Calibri" panose="020F0502020204030204" pitchFamily="34" charset="0"/>
                        <a:cs typeface="Calibri" panose="020F0502020204030204" pitchFamily="34" charset="0"/>
                      </a:endParaRPr>
                    </a:p>
                  </a:txBody>
                  <a:tcPr>
                    <a:solidFill>
                      <a:schemeClr val="accent1">
                        <a:lumMod val="20000"/>
                        <a:lumOff val="80000"/>
                      </a:schemeClr>
                    </a:solidFill>
                  </a:tcPr>
                </a:tc>
                <a:extLst>
                  <a:ext uri="{0D108BD9-81ED-4DB2-BD59-A6C34878D82A}">
                    <a16:rowId xmlns:a16="http://schemas.microsoft.com/office/drawing/2014/main" val="2016891865"/>
                  </a:ext>
                </a:extLst>
              </a:tr>
            </a:tbl>
          </a:graphicData>
        </a:graphic>
      </p:graphicFrame>
      <p:sp>
        <p:nvSpPr>
          <p:cNvPr id="9" name="Rectangle 8">
            <a:extLst>
              <a:ext uri="{FF2B5EF4-FFF2-40B4-BE49-F238E27FC236}">
                <a16:creationId xmlns:a16="http://schemas.microsoft.com/office/drawing/2014/main" id="{309F1BAA-D939-4834-9EBA-3BA5AA3D2D10}"/>
              </a:ext>
            </a:extLst>
          </p:cNvPr>
          <p:cNvSpPr/>
          <p:nvPr/>
        </p:nvSpPr>
        <p:spPr>
          <a:xfrm>
            <a:off x="6195112" y="4326749"/>
            <a:ext cx="3991336" cy="1081771"/>
          </a:xfrm>
          <a:prstGeom prst="rect">
            <a:avLst/>
          </a:prstGeom>
          <a:solidFill>
            <a:schemeClr val="accent5">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en-US" sz="1100">
                <a:latin typeface="Calibri" panose="020F0502020204030204" pitchFamily="34" charset="0"/>
                <a:cs typeface="Calibri" panose="020F0502020204030204" pitchFamily="34" charset="0"/>
              </a:rPr>
              <a:t>YTD -Tasks – </a:t>
            </a:r>
            <a:r>
              <a:rPr lang="en-US" sz="1100" b="1">
                <a:latin typeface="Calibri" panose="020F0502020204030204" pitchFamily="34" charset="0"/>
                <a:cs typeface="Calibri" panose="020F0502020204030204" pitchFamily="34" charset="0"/>
              </a:rPr>
              <a:t>805</a:t>
            </a:r>
            <a:r>
              <a:rPr lang="en-US" sz="1100">
                <a:latin typeface="Calibri" panose="020F0502020204030204" pitchFamily="34" charset="0"/>
                <a:cs typeface="Calibri" panose="020F0502020204030204" pitchFamily="34" charset="0"/>
              </a:rPr>
              <a:t>, Resolved – </a:t>
            </a:r>
            <a:r>
              <a:rPr lang="en-US" sz="1100" b="1">
                <a:latin typeface="Calibri" panose="020F0502020204030204" pitchFamily="34" charset="0"/>
                <a:cs typeface="Calibri" panose="020F0502020204030204" pitchFamily="34" charset="0"/>
              </a:rPr>
              <a:t>726</a:t>
            </a:r>
            <a:r>
              <a:rPr lang="en-US" sz="1100">
                <a:latin typeface="Calibri" panose="020F0502020204030204" pitchFamily="34" charset="0"/>
                <a:cs typeface="Calibri" panose="020F0502020204030204" pitchFamily="34" charset="0"/>
              </a:rPr>
              <a:t>, In Progress- </a:t>
            </a:r>
            <a:r>
              <a:rPr lang="en-US" sz="1100" b="1">
                <a:latin typeface="Calibri" panose="020F0502020204030204" pitchFamily="34" charset="0"/>
                <a:cs typeface="Calibri" panose="020F0502020204030204" pitchFamily="34" charset="0"/>
              </a:rPr>
              <a:t>79</a:t>
            </a:r>
          </a:p>
          <a:p>
            <a:pPr marL="285750" indent="-285750">
              <a:lnSpc>
                <a:spcPct val="150000"/>
              </a:lnSpc>
              <a:buFont typeface="Wingdings" panose="05000000000000000000" pitchFamily="2" charset="2"/>
              <a:buChar char="ü"/>
            </a:pPr>
            <a:r>
              <a:rPr lang="en-US" sz="1100">
                <a:latin typeface="Calibri" panose="020F0502020204030204" pitchFamily="34" charset="0"/>
                <a:cs typeface="Calibri" panose="020F0502020204030204" pitchFamily="34" charset="0"/>
              </a:rPr>
              <a:t>42% of open requests are related to access requests, 5% are related to deployment requests and 53% are related to non-prod issues and other requests</a:t>
            </a:r>
          </a:p>
        </p:txBody>
      </p:sp>
      <p:sp>
        <p:nvSpPr>
          <p:cNvPr id="6" name="Rectangle 5">
            <a:extLst>
              <a:ext uri="{FF2B5EF4-FFF2-40B4-BE49-F238E27FC236}">
                <a16:creationId xmlns:a16="http://schemas.microsoft.com/office/drawing/2014/main" id="{B381EF15-AA41-477A-A846-7CDEFE7A513A}"/>
              </a:ext>
            </a:extLst>
          </p:cNvPr>
          <p:cNvSpPr/>
          <p:nvPr/>
        </p:nvSpPr>
        <p:spPr>
          <a:xfrm>
            <a:off x="6250522" y="978030"/>
            <a:ext cx="1781578" cy="307777"/>
          </a:xfrm>
          <a:prstGeom prst="rect">
            <a:avLst/>
          </a:prstGeom>
        </p:spPr>
        <p:txBody>
          <a:bodyPr wrap="none">
            <a:spAutoFit/>
          </a:bodyPr>
          <a:lstStyle/>
          <a:p>
            <a:r>
              <a:rPr lang="en-US" sz="1400" b="1" u="sng">
                <a:latin typeface="Calibri" panose="020F0502020204030204" pitchFamily="34" charset="0"/>
                <a:cs typeface="Calibri" panose="020F0502020204030204" pitchFamily="34" charset="0"/>
              </a:rPr>
              <a:t>SERVICE TASK STATUS</a:t>
            </a:r>
          </a:p>
        </p:txBody>
      </p:sp>
      <p:sp>
        <p:nvSpPr>
          <p:cNvPr id="13" name="TextBox 12"/>
          <p:cNvSpPr txBox="1"/>
          <p:nvPr/>
        </p:nvSpPr>
        <p:spPr>
          <a:xfrm>
            <a:off x="6195113" y="5579074"/>
            <a:ext cx="4032089" cy="600164"/>
          </a:xfrm>
          <a:prstGeom prst="rect">
            <a:avLst/>
          </a:prstGeom>
          <a:noFill/>
        </p:spPr>
        <p:txBody>
          <a:bodyPr wrap="square" rtlCol="0">
            <a:spAutoFit/>
          </a:bodyPr>
          <a:lstStyle/>
          <a:p>
            <a:r>
              <a:rPr lang="en-US" sz="1100">
                <a:latin typeface="Calibri" panose="020F0502020204030204" pitchFamily="34" charset="0"/>
                <a:cs typeface="Calibri" panose="020F0502020204030204" pitchFamily="34" charset="0"/>
              </a:rPr>
              <a:t>Note: All non-prod requests are now being submitted as SNOW requests (as opposed to email or Jira requests as done in the past, hence there is an increase in SNOW requests in August) </a:t>
            </a:r>
          </a:p>
        </p:txBody>
      </p:sp>
      <p:sp>
        <p:nvSpPr>
          <p:cNvPr id="12" name="Rectangle 11">
            <a:extLst>
              <a:ext uri="{FF2B5EF4-FFF2-40B4-BE49-F238E27FC236}">
                <a16:creationId xmlns:a16="http://schemas.microsoft.com/office/drawing/2014/main" id="{1D1EF36F-0647-4738-ABB9-066EC7DCE4B1}"/>
              </a:ext>
            </a:extLst>
          </p:cNvPr>
          <p:cNvSpPr/>
          <p:nvPr/>
        </p:nvSpPr>
        <p:spPr>
          <a:xfrm>
            <a:off x="1747024" y="933616"/>
            <a:ext cx="1485278" cy="307777"/>
          </a:xfrm>
          <a:prstGeom prst="rect">
            <a:avLst/>
          </a:prstGeom>
        </p:spPr>
        <p:txBody>
          <a:bodyPr wrap="none">
            <a:spAutoFit/>
          </a:bodyPr>
          <a:lstStyle/>
          <a:p>
            <a:r>
              <a:rPr lang="en-US" sz="1400" b="1" u="sng">
                <a:latin typeface="Calibri" panose="020F0502020204030204" pitchFamily="34" charset="0"/>
                <a:cs typeface="Calibri" panose="020F0502020204030204" pitchFamily="34" charset="0"/>
              </a:rPr>
              <a:t>INCIDENT STATUS</a:t>
            </a:r>
          </a:p>
        </p:txBody>
      </p:sp>
      <p:pic>
        <p:nvPicPr>
          <p:cNvPr id="7" name="Picture 6">
            <a:extLst>
              <a:ext uri="{FF2B5EF4-FFF2-40B4-BE49-F238E27FC236}">
                <a16:creationId xmlns:a16="http://schemas.microsoft.com/office/drawing/2014/main" id="{1F331127-E54F-484C-BAD0-B3BEE1BC5512}"/>
              </a:ext>
            </a:extLst>
          </p:cNvPr>
          <p:cNvPicPr>
            <a:picLocks noChangeAspect="1"/>
          </p:cNvPicPr>
          <p:nvPr/>
        </p:nvPicPr>
        <p:blipFill>
          <a:blip r:embed="rId4"/>
          <a:stretch>
            <a:fillRect/>
          </a:stretch>
        </p:blipFill>
        <p:spPr>
          <a:xfrm>
            <a:off x="1679588" y="1539154"/>
            <a:ext cx="4398104" cy="2422836"/>
          </a:xfrm>
          <a:prstGeom prst="rect">
            <a:avLst/>
          </a:prstGeom>
        </p:spPr>
      </p:pic>
      <p:pic>
        <p:nvPicPr>
          <p:cNvPr id="8" name="Picture 7">
            <a:extLst>
              <a:ext uri="{FF2B5EF4-FFF2-40B4-BE49-F238E27FC236}">
                <a16:creationId xmlns:a16="http://schemas.microsoft.com/office/drawing/2014/main" id="{94EDE73C-F94F-4058-B779-C20BFE2943F2}"/>
              </a:ext>
            </a:extLst>
          </p:cNvPr>
          <p:cNvPicPr>
            <a:picLocks noChangeAspect="1"/>
          </p:cNvPicPr>
          <p:nvPr/>
        </p:nvPicPr>
        <p:blipFill>
          <a:blip r:embed="rId5"/>
          <a:stretch>
            <a:fillRect/>
          </a:stretch>
        </p:blipFill>
        <p:spPr>
          <a:xfrm>
            <a:off x="6195113" y="1653406"/>
            <a:ext cx="4313722" cy="2308585"/>
          </a:xfrm>
          <a:prstGeom prst="rect">
            <a:avLst/>
          </a:prstGeom>
        </p:spPr>
      </p:pic>
      <p:sp>
        <p:nvSpPr>
          <p:cNvPr id="11" name="Footer Placeholder 2">
            <a:extLst>
              <a:ext uri="{FF2B5EF4-FFF2-40B4-BE49-F238E27FC236}">
                <a16:creationId xmlns:a16="http://schemas.microsoft.com/office/drawing/2014/main" id="{EA75EA9D-A4E3-417F-B942-6092A671DE85}"/>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14915985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2A13E-2885-43AC-996B-6328F59CD197}"/>
              </a:ext>
            </a:extLst>
          </p:cNvPr>
          <p:cNvSpPr>
            <a:spLocks noGrp="1"/>
          </p:cNvSpPr>
          <p:nvPr>
            <p:ph type="title"/>
          </p:nvPr>
        </p:nvSpPr>
        <p:spPr/>
        <p:txBody>
          <a:bodyPr>
            <a:normAutofit/>
          </a:bodyPr>
          <a:lstStyle/>
          <a:p>
            <a:r>
              <a:rPr lang="en-US"/>
              <a:t>Support: High-Priority Microsoft Issues 10/11/2019 to 10/17/2019</a:t>
            </a:r>
          </a:p>
        </p:txBody>
      </p:sp>
      <p:sp>
        <p:nvSpPr>
          <p:cNvPr id="3" name="Footer Placeholder 2">
            <a:extLst>
              <a:ext uri="{FF2B5EF4-FFF2-40B4-BE49-F238E27FC236}">
                <a16:creationId xmlns:a16="http://schemas.microsoft.com/office/drawing/2014/main" id="{3F5B6C88-CDB0-4636-8CA9-E216298DEDBE}"/>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5" name="Table 4">
            <a:extLst>
              <a:ext uri="{FF2B5EF4-FFF2-40B4-BE49-F238E27FC236}">
                <a16:creationId xmlns:a16="http://schemas.microsoft.com/office/drawing/2014/main" id="{09209861-CB1D-4140-BEBC-F141EEFC660A}"/>
              </a:ext>
            </a:extLst>
          </p:cNvPr>
          <p:cNvGraphicFramePr>
            <a:graphicFrameLocks noGrp="1"/>
          </p:cNvGraphicFramePr>
          <p:nvPr>
            <p:extLst>
              <p:ext uri="{D42A27DB-BD31-4B8C-83A1-F6EECF244321}">
                <p14:modId xmlns:p14="http://schemas.microsoft.com/office/powerpoint/2010/main" val="2532769911"/>
              </p:ext>
            </p:extLst>
          </p:nvPr>
        </p:nvGraphicFramePr>
        <p:xfrm>
          <a:off x="0" y="685800"/>
          <a:ext cx="12192001" cy="2011680"/>
        </p:xfrm>
        <a:graphic>
          <a:graphicData uri="http://schemas.openxmlformats.org/drawingml/2006/table">
            <a:tbl>
              <a:tblPr/>
              <a:tblGrid>
                <a:gridCol w="612769">
                  <a:extLst>
                    <a:ext uri="{9D8B030D-6E8A-4147-A177-3AD203B41FA5}">
                      <a16:colId xmlns:a16="http://schemas.microsoft.com/office/drawing/2014/main" val="4145405438"/>
                    </a:ext>
                  </a:extLst>
                </a:gridCol>
                <a:gridCol w="1074374">
                  <a:extLst>
                    <a:ext uri="{9D8B030D-6E8A-4147-A177-3AD203B41FA5}">
                      <a16:colId xmlns:a16="http://schemas.microsoft.com/office/drawing/2014/main" val="49896899"/>
                    </a:ext>
                  </a:extLst>
                </a:gridCol>
                <a:gridCol w="2641350">
                  <a:extLst>
                    <a:ext uri="{9D8B030D-6E8A-4147-A177-3AD203B41FA5}">
                      <a16:colId xmlns:a16="http://schemas.microsoft.com/office/drawing/2014/main" val="2436731595"/>
                    </a:ext>
                  </a:extLst>
                </a:gridCol>
                <a:gridCol w="1339390">
                  <a:extLst>
                    <a:ext uri="{9D8B030D-6E8A-4147-A177-3AD203B41FA5}">
                      <a16:colId xmlns:a16="http://schemas.microsoft.com/office/drawing/2014/main" val="1307429173"/>
                    </a:ext>
                  </a:extLst>
                </a:gridCol>
                <a:gridCol w="4677810">
                  <a:extLst>
                    <a:ext uri="{9D8B030D-6E8A-4147-A177-3AD203B41FA5}">
                      <a16:colId xmlns:a16="http://schemas.microsoft.com/office/drawing/2014/main" val="488015551"/>
                    </a:ext>
                  </a:extLst>
                </a:gridCol>
                <a:gridCol w="967788">
                  <a:extLst>
                    <a:ext uri="{9D8B030D-6E8A-4147-A177-3AD203B41FA5}">
                      <a16:colId xmlns:a16="http://schemas.microsoft.com/office/drawing/2014/main" val="685684148"/>
                    </a:ext>
                  </a:extLst>
                </a:gridCol>
                <a:gridCol w="878520">
                  <a:extLst>
                    <a:ext uri="{9D8B030D-6E8A-4147-A177-3AD203B41FA5}">
                      <a16:colId xmlns:a16="http://schemas.microsoft.com/office/drawing/2014/main" val="462688026"/>
                    </a:ext>
                  </a:extLst>
                </a:gridCol>
              </a:tblGrid>
              <a:tr h="230775">
                <a:tc>
                  <a:txBody>
                    <a:bodyPr/>
                    <a:lstStyle/>
                    <a:p>
                      <a:pPr algn="ctr" rtl="0" fontAlgn="ctr"/>
                      <a:r>
                        <a:rPr lang="en-US" sz="1200" b="1" i="0" u="none" strike="noStrike" err="1">
                          <a:solidFill>
                            <a:srgbClr val="000000"/>
                          </a:solidFill>
                          <a:effectLst/>
                          <a:latin typeface="Calibri" panose="020F0502020204030204" pitchFamily="34" charset="0"/>
                        </a:rPr>
                        <a:t>S.No</a:t>
                      </a:r>
                      <a:endParaRPr lang="en-US" sz="1200" b="1" i="0" u="none" strike="noStrike">
                        <a:solidFill>
                          <a:srgbClr val="000000"/>
                        </a:solidFill>
                        <a:effectLst/>
                        <a:latin typeface="Calibri" panose="020F0502020204030204" pitchFamily="34" charset="0"/>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ctr" rtl="0" fontAlgn="ctr"/>
                      <a:r>
                        <a:rPr lang="en-US" sz="1200" b="1" i="0" u="none" strike="noStrike">
                          <a:solidFill>
                            <a:srgbClr val="000000"/>
                          </a:solidFill>
                          <a:effectLst/>
                          <a:latin typeface="Calibri" panose="020F0502020204030204" pitchFamily="34" charset="0"/>
                        </a:rPr>
                        <a:t>Reported on</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rtl="0" fontAlgn="ctr"/>
                      <a:r>
                        <a:rPr lang="en-US" sz="1200" b="1" i="0" u="none" strike="noStrike">
                          <a:solidFill>
                            <a:srgbClr val="000000"/>
                          </a:solidFill>
                          <a:effectLst/>
                          <a:latin typeface="Calibri" panose="020F0502020204030204" pitchFamily="34" charset="0"/>
                        </a:rPr>
                        <a:t>Issues Reported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ctr" rtl="0" fontAlgn="ctr"/>
                      <a:r>
                        <a:rPr lang="en-US" sz="1200" b="1" i="0" u="none" strike="noStrike">
                          <a:solidFill>
                            <a:srgbClr val="000000"/>
                          </a:solidFill>
                          <a:effectLst/>
                          <a:latin typeface="Calibri" panose="020F0502020204030204" pitchFamily="34" charset="0"/>
                        </a:rPr>
                        <a:t>Environment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rtl="0" fontAlgn="ctr"/>
                      <a:r>
                        <a:rPr lang="en-US" sz="1200" b="1" i="0" u="none" strike="noStrike">
                          <a:solidFill>
                            <a:srgbClr val="000000"/>
                          </a:solidFill>
                          <a:effectLst/>
                          <a:latin typeface="Calibri" panose="020F0502020204030204" pitchFamily="34" charset="0"/>
                        </a:rPr>
                        <a:t>  Resolution</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ctr" rtl="0" fontAlgn="ctr"/>
                      <a:r>
                        <a:rPr lang="en-US" sz="1200" b="1" i="0" u="none" strike="noStrike">
                          <a:solidFill>
                            <a:srgbClr val="000000"/>
                          </a:solidFill>
                          <a:effectLst/>
                          <a:latin typeface="Calibri" panose="020F0502020204030204" pitchFamily="34" charset="0"/>
                        </a:rPr>
                        <a:t>Duration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(In min)</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rtl="0" fontAlgn="ctr"/>
                      <a:r>
                        <a:rPr lang="en-US" sz="1200" b="1" i="0" u="none" strike="noStrike">
                          <a:solidFill>
                            <a:srgbClr val="000000"/>
                          </a:solidFill>
                          <a:effectLst/>
                          <a:latin typeface="Calibri" panose="020F0502020204030204" pitchFamily="34" charset="0"/>
                        </a:rPr>
                        <a:t>Status</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extLst>
                  <a:ext uri="{0D108BD9-81ED-4DB2-BD59-A6C34878D82A}">
                    <a16:rowId xmlns:a16="http://schemas.microsoft.com/office/drawing/2014/main" val="2081003400"/>
                  </a:ext>
                </a:extLst>
              </a:tr>
              <a:tr h="230775">
                <a:tc>
                  <a:txBody>
                    <a:bodyPr/>
                    <a:lstStyle/>
                    <a:p>
                      <a:pPr algn="ctr" rtl="0" fontAlgn="ctr"/>
                      <a:r>
                        <a:rPr lang="en-US" sz="1200" b="0" i="0" u="none" strike="noStrike">
                          <a:solidFill>
                            <a:srgbClr val="000000"/>
                          </a:solidFill>
                          <a:effectLst/>
                          <a:latin typeface="Calibri" panose="020F0502020204030204" pitchFamily="34" charset="0"/>
                        </a:rPr>
                        <a:t>1</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200" b="0" i="0" u="none" strike="noStrike">
                          <a:solidFill>
                            <a:srgbClr val="000000"/>
                          </a:solidFill>
                          <a:effectLst/>
                          <a:latin typeface="Calibri" panose="020F0502020204030204" pitchFamily="34" charset="0"/>
                        </a:rPr>
                        <a:t>10/11/2019</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Ambari Hive View is down in PROD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200" b="0" i="0" u="none" strike="noStrike">
                          <a:solidFill>
                            <a:srgbClr val="000000"/>
                          </a:solidFill>
                          <a:effectLst/>
                          <a:latin typeface="Calibri" panose="020F0502020204030204" pitchFamily="34" charset="0"/>
                        </a:rPr>
                        <a:t>PROD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Clusters are hung, Rebooted the clusters with the help of MSFT. RCA is in progress.</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200" b="0" i="0" u="none" strike="noStrike">
                          <a:solidFill>
                            <a:srgbClr val="000000"/>
                          </a:solidFill>
                          <a:effectLst/>
                          <a:latin typeface="Calibri" panose="020F0502020204030204" pitchFamily="34" charset="0"/>
                        </a:rPr>
                        <a:t>120</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Resolved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942085316"/>
                  </a:ext>
                </a:extLst>
              </a:tr>
              <a:tr h="230775">
                <a:tc>
                  <a:txBody>
                    <a:bodyPr/>
                    <a:lstStyle/>
                    <a:p>
                      <a:pPr algn="ctr" rtl="0" fontAlgn="ctr"/>
                      <a:r>
                        <a:rPr lang="en-US" sz="1200" b="0" i="0" u="none" strike="noStrike">
                          <a:solidFill>
                            <a:srgbClr val="000000"/>
                          </a:solidFill>
                          <a:effectLst/>
                          <a:latin typeface="Calibri" panose="020F0502020204030204" pitchFamily="34" charset="0"/>
                        </a:rPr>
                        <a:t>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200" b="0" i="0" u="none" strike="noStrike">
                          <a:solidFill>
                            <a:srgbClr val="000000"/>
                          </a:solidFill>
                          <a:effectLst/>
                          <a:latin typeface="Calibri" panose="020F0502020204030204" pitchFamily="34" charset="0"/>
                        </a:rPr>
                        <a:t>10/11/2019</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Ambari Hive View is down in PROD SUP</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457200" rtl="0" eaLnBrk="1" fontAlgn="ctr" latinLnBrk="0" hangingPunct="1"/>
                      <a:r>
                        <a:rPr lang="en-US" sz="1200" b="0" i="0" u="none" strike="noStrike" kern="1200">
                          <a:solidFill>
                            <a:srgbClr val="000000"/>
                          </a:solidFill>
                          <a:effectLst/>
                          <a:latin typeface="Calibri" panose="020F0502020204030204" pitchFamily="34" charset="0"/>
                          <a:ea typeface="+mn-ea"/>
                          <a:cs typeface="+mn-cs"/>
                        </a:rPr>
                        <a:t>PROD SUP</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Clusters are hung, Rebooted the clusters with the help of MSFT. RCA is in progress.</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200" b="0" i="0" u="none" strike="noStrike">
                          <a:solidFill>
                            <a:srgbClr val="000000"/>
                          </a:solidFill>
                          <a:effectLst/>
                          <a:latin typeface="Calibri" panose="020F0502020204030204" pitchFamily="34" charset="0"/>
                        </a:rPr>
                        <a:t>300</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000000"/>
                          </a:solidFill>
                          <a:effectLst/>
                          <a:latin typeface="Calibri" panose="020F0502020204030204" pitchFamily="34" charset="0"/>
                        </a:rPr>
                        <a:t>Resolved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036364961"/>
                  </a:ext>
                </a:extLst>
              </a:tr>
              <a:tr h="323085">
                <a:tc>
                  <a:txBody>
                    <a:bodyPr/>
                    <a:lstStyle/>
                    <a:p>
                      <a:pPr algn="ctr" rtl="0" fontAlgn="ctr"/>
                      <a:r>
                        <a:rPr lang="en-US" sz="1200" b="0" i="0" u="none" strike="noStrike">
                          <a:solidFill>
                            <a:srgbClr val="000000"/>
                          </a:solidFill>
                          <a:effectLst/>
                          <a:latin typeface="Calibri" panose="020F0502020204030204" pitchFamily="34" charset="0"/>
                        </a:rPr>
                        <a:t>3</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US" sz="1200" b="0" i="0" u="none" strike="noStrike" kern="1200">
                          <a:solidFill>
                            <a:srgbClr val="000000"/>
                          </a:solidFill>
                          <a:effectLst/>
                          <a:latin typeface="Calibri" panose="020F0502020204030204" pitchFamily="34" charset="0"/>
                          <a:ea typeface="+mn-ea"/>
                          <a:cs typeface="+mn-cs"/>
                        </a:rPr>
                        <a:t>10/17/2019</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C2C2C"/>
                          </a:solidFill>
                          <a:effectLst/>
                          <a:uLnTx/>
                          <a:uFillTx/>
                          <a:latin typeface="Calibri" panose="020F0502020204030204" pitchFamily="34" charset="0"/>
                          <a:ea typeface="+mn-ea"/>
                          <a:cs typeface="+mn-cs"/>
                        </a:rPr>
                        <a:t>Data Loss in FD Sandbox/DEV environment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en-US" sz="1200">
                          <a:latin typeface="Calibri" panose="020F0502020204030204" pitchFamily="34" charset="0"/>
                          <a:cs typeface="Calibri" panose="020F0502020204030204" pitchFamily="34" charset="0"/>
                        </a:rPr>
                        <a:t>FD Sandbox</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C2C2C"/>
                          </a:solidFill>
                          <a:effectLst/>
                          <a:uLnTx/>
                          <a:uFillTx/>
                          <a:latin typeface="Calibri" panose="020F0502020204030204" pitchFamily="34" charset="0"/>
                          <a:ea typeface="+mn-ea"/>
                          <a:cs typeface="+mn-cs"/>
                        </a:rPr>
                        <a:t>In FD Sand box, users started complaining about their data loss. Upon investigation, found that data files are missing from the cluster. Restored the data from backup with the help of Microsoft.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en-US" sz="1200">
                          <a:latin typeface="Calibri" panose="020F0502020204030204" pitchFamily="34" charset="0"/>
                          <a:cs typeface="Calibri" panose="020F0502020204030204" pitchFamily="34" charset="0"/>
                        </a:rPr>
                        <a:t>600</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Resolved</a:t>
                      </a:r>
                      <a:endParaRPr lang="en-US" sz="1200"/>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012237385"/>
                  </a:ext>
                </a:extLst>
              </a:tr>
            </a:tbl>
          </a:graphicData>
        </a:graphic>
      </p:graphicFrame>
      <p:graphicFrame>
        <p:nvGraphicFramePr>
          <p:cNvPr id="6" name="Table 5">
            <a:extLst>
              <a:ext uri="{FF2B5EF4-FFF2-40B4-BE49-F238E27FC236}">
                <a16:creationId xmlns:a16="http://schemas.microsoft.com/office/drawing/2014/main" id="{73FF275D-6EAD-40D6-9309-EA12E5176B57}"/>
              </a:ext>
            </a:extLst>
          </p:cNvPr>
          <p:cNvGraphicFramePr>
            <a:graphicFrameLocks noGrp="1"/>
          </p:cNvGraphicFramePr>
          <p:nvPr>
            <p:extLst>
              <p:ext uri="{D42A27DB-BD31-4B8C-83A1-F6EECF244321}">
                <p14:modId xmlns:p14="http://schemas.microsoft.com/office/powerpoint/2010/main" val="724245078"/>
              </p:ext>
            </p:extLst>
          </p:nvPr>
        </p:nvGraphicFramePr>
        <p:xfrm>
          <a:off x="0" y="2700773"/>
          <a:ext cx="12192000" cy="3928630"/>
        </p:xfrm>
        <a:graphic>
          <a:graphicData uri="http://schemas.openxmlformats.org/drawingml/2006/table">
            <a:tbl>
              <a:tblPr firstRow="1">
                <a:tableStyleId>{9DCAF9ED-07DC-4A11-8D7F-57B35C25682E}</a:tableStyleId>
              </a:tblPr>
              <a:tblGrid>
                <a:gridCol w="1403168">
                  <a:extLst>
                    <a:ext uri="{9D8B030D-6E8A-4147-A177-3AD203B41FA5}">
                      <a16:colId xmlns:a16="http://schemas.microsoft.com/office/drawing/2014/main" val="2323475218"/>
                    </a:ext>
                  </a:extLst>
                </a:gridCol>
                <a:gridCol w="6927586">
                  <a:extLst>
                    <a:ext uri="{9D8B030D-6E8A-4147-A177-3AD203B41FA5}">
                      <a16:colId xmlns:a16="http://schemas.microsoft.com/office/drawing/2014/main" val="2875337069"/>
                    </a:ext>
                  </a:extLst>
                </a:gridCol>
                <a:gridCol w="2057255">
                  <a:extLst>
                    <a:ext uri="{9D8B030D-6E8A-4147-A177-3AD203B41FA5}">
                      <a16:colId xmlns:a16="http://schemas.microsoft.com/office/drawing/2014/main" val="3866685363"/>
                    </a:ext>
                  </a:extLst>
                </a:gridCol>
                <a:gridCol w="1803991">
                  <a:extLst>
                    <a:ext uri="{9D8B030D-6E8A-4147-A177-3AD203B41FA5}">
                      <a16:colId xmlns:a16="http://schemas.microsoft.com/office/drawing/2014/main" val="777507479"/>
                    </a:ext>
                  </a:extLst>
                </a:gridCol>
              </a:tblGrid>
              <a:tr h="206770">
                <a:tc>
                  <a:txBody>
                    <a:bodyPr/>
                    <a:lstStyle/>
                    <a:p>
                      <a:pPr algn="l" fontAlgn="b"/>
                      <a:r>
                        <a:rPr lang="en-US" sz="1050" u="none" strike="noStrike">
                          <a:effectLst/>
                        </a:rPr>
                        <a:t>Case Number (Urgent)</a:t>
                      </a:r>
                      <a:endParaRPr lang="en-US" sz="1050" b="0" i="0" u="none" strike="noStrike">
                        <a:solidFill>
                          <a:srgbClr val="FFFFFF"/>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Case Description</a:t>
                      </a:r>
                      <a:endParaRPr lang="en-US" sz="1050" b="0" i="0" u="none" strike="noStrike">
                        <a:solidFill>
                          <a:srgbClr val="FFFFFF"/>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Case Status</a:t>
                      </a:r>
                      <a:endParaRPr lang="en-US" sz="1050" b="0" i="0" u="none" strike="noStrike">
                        <a:solidFill>
                          <a:srgbClr val="FFFFFF"/>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Date Created</a:t>
                      </a:r>
                      <a:endParaRPr lang="en-US" sz="1050" b="0" i="0" u="none" strike="noStrike">
                        <a:solidFill>
                          <a:srgbClr val="FFFFFF"/>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082230839"/>
                  </a:ext>
                </a:extLst>
              </a:tr>
              <a:tr h="206770">
                <a:tc>
                  <a:txBody>
                    <a:bodyPr/>
                    <a:lstStyle/>
                    <a:p>
                      <a:pPr algn="l" fontAlgn="b"/>
                      <a:r>
                        <a:rPr lang="en-US" sz="1050" u="none" strike="noStrike">
                          <a:effectLst/>
                        </a:rPr>
                        <a:t>119041723002638</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Unable to browse folder contents using azure data explorer</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17-Apr-2019 21:56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331593308"/>
                  </a:ext>
                </a:extLst>
              </a:tr>
              <a:tr h="206770">
                <a:tc>
                  <a:txBody>
                    <a:bodyPr/>
                    <a:lstStyle/>
                    <a:p>
                      <a:pPr algn="l" fontAlgn="b"/>
                      <a:r>
                        <a:rPr lang="en-US" sz="1050" u="none" strike="noStrike">
                          <a:effectLst/>
                        </a:rPr>
                        <a:t>119043025002158</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scaling cluster via </a:t>
                      </a:r>
                      <a:r>
                        <a:rPr lang="en-US" sz="1050" u="none" strike="noStrike" err="1">
                          <a:effectLst/>
                        </a:rPr>
                        <a:t>az</a:t>
                      </a:r>
                      <a:r>
                        <a:rPr lang="en-US" sz="1050" u="none" strike="noStrike">
                          <a:effectLst/>
                        </a:rPr>
                        <a:t> cli results in cli error however portal shows successful and logs don't show success or failure</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30-Apr-2019 23:04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515967727"/>
                  </a:ext>
                </a:extLst>
              </a:tr>
              <a:tr h="206770">
                <a:tc>
                  <a:txBody>
                    <a:bodyPr/>
                    <a:lstStyle/>
                    <a:p>
                      <a:pPr algn="l" fontAlgn="b"/>
                      <a:r>
                        <a:rPr lang="en-US" sz="1050" u="none" strike="noStrike">
                          <a:effectLst/>
                        </a:rPr>
                        <a:t>119041126002896</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Hiverserver 2 is down</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11-Apr-2019 22:50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2034211071"/>
                  </a:ext>
                </a:extLst>
              </a:tr>
              <a:tr h="206770">
                <a:tc>
                  <a:txBody>
                    <a:bodyPr/>
                    <a:lstStyle/>
                    <a:p>
                      <a:pPr algn="l" fontAlgn="b"/>
                      <a:r>
                        <a:rPr lang="en-US" sz="1050" u="none" strike="noStrike">
                          <a:effectLst/>
                        </a:rPr>
                        <a:t>119041523002415</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Best practices for querying Azure AD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15-Apr-2019 18:41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595347209"/>
                  </a:ext>
                </a:extLst>
              </a:tr>
              <a:tr h="206770">
                <a:tc>
                  <a:txBody>
                    <a:bodyPr/>
                    <a:lstStyle/>
                    <a:p>
                      <a:pPr algn="l" fontAlgn="b"/>
                      <a:r>
                        <a:rPr lang="en-US" sz="1050" u="none" strike="noStrike">
                          <a:effectLst/>
                        </a:rPr>
                        <a:t>119041126002531</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Heartbeat Lost on the services</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11-Apr-2019 19:14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22259333"/>
                  </a:ext>
                </a:extLst>
              </a:tr>
              <a:tr h="206770">
                <a:tc>
                  <a:txBody>
                    <a:bodyPr/>
                    <a:lstStyle/>
                    <a:p>
                      <a:pPr algn="l" fontAlgn="b"/>
                      <a:r>
                        <a:rPr lang="en-US" sz="1050" u="none" strike="noStrike">
                          <a:effectLst/>
                        </a:rPr>
                        <a:t>119041122002435</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PREM | SEV B 24X7 | Azure HD Insights</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11-Apr-2019 19:25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2828310369"/>
                  </a:ext>
                </a:extLst>
              </a:tr>
              <a:tr h="206770">
                <a:tc>
                  <a:txBody>
                    <a:bodyPr/>
                    <a:lstStyle/>
                    <a:p>
                      <a:pPr algn="l" fontAlgn="b"/>
                      <a:r>
                        <a:rPr lang="en-US" sz="1050" u="none" strike="noStrike">
                          <a:effectLst/>
                        </a:rPr>
                        <a:t>119052326003154</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Receiving errors when deploying updates, need help troubleshooting</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23-May-2019 21:21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382671878"/>
                  </a:ext>
                </a:extLst>
              </a:tr>
              <a:tr h="206770">
                <a:tc>
                  <a:txBody>
                    <a:bodyPr/>
                    <a:lstStyle/>
                    <a:p>
                      <a:pPr algn="l" fontAlgn="b"/>
                      <a:r>
                        <a:rPr lang="en-US" sz="1050" u="none" strike="noStrike">
                          <a:effectLst/>
                        </a:rPr>
                        <a:t>119061021001981</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az login --use-device-code error: 400 and server response: {'error':'invalid_request','error_description':'AADSTS220050</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10-Jun-2019 21:50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57940514"/>
                  </a:ext>
                </a:extLst>
              </a:tr>
              <a:tr h="206770">
                <a:tc>
                  <a:txBody>
                    <a:bodyPr/>
                    <a:lstStyle/>
                    <a:p>
                      <a:pPr algn="l" fontAlgn="b"/>
                      <a:r>
                        <a:rPr lang="en-US" sz="1050" u="none" strike="noStrike">
                          <a:effectLst/>
                        </a:rPr>
                        <a:t>119061421002052</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OMSAgentForLinux can't be deployed successfully on azcloudxnp009 </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14-Jun-2019 19:03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177427689"/>
                  </a:ext>
                </a:extLst>
              </a:tr>
              <a:tr h="206770">
                <a:tc>
                  <a:txBody>
                    <a:bodyPr/>
                    <a:lstStyle/>
                    <a:p>
                      <a:pPr algn="l" fontAlgn="b"/>
                      <a:r>
                        <a:rPr lang="en-US" sz="1050" u="none" strike="noStrike">
                          <a:effectLst/>
                        </a:rPr>
                        <a:t>119063021000055</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Unexpected Create or Update Virtual Machine activity</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30-Jun-2019 03:22 AM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067921414"/>
                  </a:ext>
                </a:extLst>
              </a:tr>
              <a:tr h="206770">
                <a:tc>
                  <a:txBody>
                    <a:bodyPr/>
                    <a:lstStyle/>
                    <a:p>
                      <a:pPr algn="l" fontAlgn="b"/>
                      <a:r>
                        <a:rPr lang="en-US" sz="1050" u="none" strike="noStrike">
                          <a:effectLst/>
                        </a:rPr>
                        <a:t>119071621003219</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azcloudxp003 shows failed to start, isn't patching</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16-Jul-2019 22:07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267133712"/>
                  </a:ext>
                </a:extLst>
              </a:tr>
              <a:tr h="206770">
                <a:tc>
                  <a:txBody>
                    <a:bodyPr/>
                    <a:lstStyle/>
                    <a:p>
                      <a:pPr algn="l" fontAlgn="b"/>
                      <a:r>
                        <a:rPr lang="en-US" sz="1050" u="none" strike="noStrike">
                          <a:effectLst/>
                        </a:rPr>
                        <a:t>119080521001962</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ER Alert rule creation fails</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05-Aug-2019 19:13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1569279071"/>
                  </a:ext>
                </a:extLst>
              </a:tr>
              <a:tr h="206770">
                <a:tc>
                  <a:txBody>
                    <a:bodyPr/>
                    <a:lstStyle/>
                    <a:p>
                      <a:pPr algn="l" fontAlgn="b"/>
                      <a:r>
                        <a:rPr lang="en-US" sz="1050" u="none" strike="noStrike">
                          <a:effectLst/>
                        </a:rPr>
                        <a:t>119080821002189</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device login URL not working https://www.microsoft.com/devicelogin</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08-Aug-2019 20:45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617571243"/>
                  </a:ext>
                </a:extLst>
              </a:tr>
              <a:tr h="206770">
                <a:tc>
                  <a:txBody>
                    <a:bodyPr/>
                    <a:lstStyle/>
                    <a:p>
                      <a:pPr algn="l" fontAlgn="b"/>
                      <a:r>
                        <a:rPr lang="en-US" sz="1050" u="none" strike="noStrike">
                          <a:effectLst/>
                        </a:rPr>
                        <a:t>119081021000075</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Quota request for HDInsight</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10-Aug-2019 00:31 AM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2646048361"/>
                  </a:ext>
                </a:extLst>
              </a:tr>
              <a:tr h="206770">
                <a:tc>
                  <a:txBody>
                    <a:bodyPr/>
                    <a:lstStyle/>
                    <a:p>
                      <a:pPr algn="l" fontAlgn="b"/>
                      <a:r>
                        <a:rPr lang="en-US" sz="1050" u="none" strike="noStrike">
                          <a:effectLst/>
                        </a:rPr>
                        <a:t>119081321000198</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Can't upgrade the cluster due to missing LOGs service</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13-Aug-2019 01:32 AM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2188231171"/>
                  </a:ext>
                </a:extLst>
              </a:tr>
              <a:tr h="206770">
                <a:tc>
                  <a:txBody>
                    <a:bodyPr/>
                    <a:lstStyle/>
                    <a:p>
                      <a:pPr algn="l" fontAlgn="b"/>
                      <a:r>
                        <a:rPr lang="en-US" sz="1050" u="none" strike="noStrike">
                          <a:effectLst/>
                        </a:rPr>
                        <a:t>119092521001408</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pt-BR" sz="1050" u="none" strike="noStrike">
                          <a:effectLst/>
                        </a:rPr>
                        <a:t>NSG Rules Via Azure Terraform Module</a:t>
                      </a:r>
                      <a:endParaRPr lang="pt-BR"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Closed</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25-Sep-2019 16:37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578846968"/>
                  </a:ext>
                </a:extLst>
              </a:tr>
              <a:tr h="206770">
                <a:tc>
                  <a:txBody>
                    <a:bodyPr/>
                    <a:lstStyle/>
                    <a:p>
                      <a:pPr algn="l" fontAlgn="b"/>
                      <a:r>
                        <a:rPr lang="en-US" sz="1050" u="none" strike="noStrike">
                          <a:effectLst/>
                        </a:rPr>
                        <a:t>119100421002469</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NMP Alets are not working</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Troubleshooting</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04-Oct-2019 22:25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152510411"/>
                  </a:ext>
                </a:extLst>
              </a:tr>
              <a:tr h="206770">
                <a:tc>
                  <a:txBody>
                    <a:bodyPr/>
                    <a:lstStyle/>
                    <a:p>
                      <a:pPr algn="l" fontAlgn="b"/>
                      <a:r>
                        <a:rPr lang="en-US" sz="1050" u="none" strike="noStrike">
                          <a:effectLst/>
                        </a:rPr>
                        <a:t>119102121001799</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hditesting &amp; win2012-ad are unavailable for update management</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a:t>
                      </a:r>
                      <a:endParaRPr lang="en-US" sz="1050" b="0" i="0" u="none" strike="noStrike">
                        <a:solidFill>
                          <a:srgbClr val="000000"/>
                        </a:solidFill>
                        <a:effectLst/>
                        <a:latin typeface="Calibri" panose="020F0502020204030204" pitchFamily="34" charset="0"/>
                      </a:endParaRPr>
                    </a:p>
                  </a:txBody>
                  <a:tcPr marL="18288" marR="18288" marT="18288" marB="18288" anchor="b"/>
                </a:tc>
                <a:tc>
                  <a:txBody>
                    <a:bodyPr/>
                    <a:lstStyle/>
                    <a:p>
                      <a:pPr algn="l" fontAlgn="b"/>
                      <a:r>
                        <a:rPr lang="en-US" sz="1050" u="none" strike="noStrike">
                          <a:effectLst/>
                        </a:rPr>
                        <a:t>21-Oct-2019 18:58 PM</a:t>
                      </a:r>
                      <a:endParaRPr lang="en-US" sz="1050" b="0" i="0" u="none" strike="noStrike">
                        <a:solidFill>
                          <a:srgbClr val="000000"/>
                        </a:solidFill>
                        <a:effectLst/>
                        <a:latin typeface="Calibri" panose="020F0502020204030204" pitchFamily="34" charset="0"/>
                      </a:endParaRPr>
                    </a:p>
                  </a:txBody>
                  <a:tcPr marL="18288" marR="18288" marT="18288" marB="18288" anchor="b"/>
                </a:tc>
                <a:extLst>
                  <a:ext uri="{0D108BD9-81ED-4DB2-BD59-A6C34878D82A}">
                    <a16:rowId xmlns:a16="http://schemas.microsoft.com/office/drawing/2014/main" val="3305233226"/>
                  </a:ext>
                </a:extLst>
              </a:tr>
            </a:tbl>
          </a:graphicData>
        </a:graphic>
      </p:graphicFrame>
    </p:spTree>
    <p:custDataLst>
      <p:tags r:id="rId1"/>
    </p:custDataLst>
    <p:extLst>
      <p:ext uri="{BB962C8B-B14F-4D97-AF65-F5344CB8AC3E}">
        <p14:creationId xmlns:p14="http://schemas.microsoft.com/office/powerpoint/2010/main" val="9620448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atin typeface="+mn-lt"/>
              </a:rPr>
              <a:t>Support: ADF Environment Availability 10/11/2019 to 10/17/2019</a:t>
            </a:r>
          </a:p>
        </p:txBody>
      </p:sp>
      <p:sp>
        <p:nvSpPr>
          <p:cNvPr id="4" name="Content Placeholder 6"/>
          <p:cNvSpPr txBox="1">
            <a:spLocks/>
          </p:cNvSpPr>
          <p:nvPr/>
        </p:nvSpPr>
        <p:spPr>
          <a:xfrm>
            <a:off x="1676396" y="817680"/>
            <a:ext cx="8783787" cy="5583120"/>
          </a:xfrm>
          <a:prstGeom prst="rect">
            <a:avLst/>
          </a:prstGeom>
        </p:spPr>
        <p:txBody>
          <a:bodyPr/>
          <a:lstStyle>
            <a:lvl1pPr marL="285750" indent="-285750" algn="l" rtl="0" eaLnBrk="0" fontAlgn="base" hangingPunct="0">
              <a:lnSpc>
                <a:spcPct val="95000"/>
              </a:lnSpc>
              <a:spcBef>
                <a:spcPct val="35000"/>
              </a:spcBef>
              <a:spcAft>
                <a:spcPct val="0"/>
              </a:spcAft>
              <a:buClr>
                <a:schemeClr val="hlink"/>
              </a:buClr>
              <a:buFont typeface="Wingdings" panose="05000000000000000000" pitchFamily="2" charset="2"/>
              <a:buChar char="§"/>
              <a:defRPr sz="2400">
                <a:solidFill>
                  <a:schemeClr val="tx1"/>
                </a:solidFill>
                <a:latin typeface="+mn-lt"/>
                <a:ea typeface="MS PGothic" panose="020B0600070205080204" pitchFamily="34" charset="-128"/>
                <a:cs typeface="+mn-cs"/>
              </a:defRPr>
            </a:lvl1pPr>
            <a:lvl2pPr marL="742950" indent="-285750" algn="l" rtl="0" eaLnBrk="0" fontAlgn="base" hangingPunct="0">
              <a:lnSpc>
                <a:spcPct val="95000"/>
              </a:lnSpc>
              <a:spcBef>
                <a:spcPct val="35000"/>
              </a:spcBef>
              <a:spcAft>
                <a:spcPct val="0"/>
              </a:spcAft>
              <a:buClr>
                <a:schemeClr val="hlink"/>
              </a:buClr>
              <a:buFont typeface="Arial" panose="020B0604020202020204" pitchFamily="34" charset="0"/>
              <a:buChar char="–"/>
              <a:defRPr sz="2000">
                <a:solidFill>
                  <a:schemeClr val="tx1"/>
                </a:solidFill>
                <a:latin typeface="+mn-lt"/>
                <a:ea typeface="Arial" charset="0"/>
                <a:cs typeface="+mn-cs"/>
              </a:defRPr>
            </a:lvl2pPr>
            <a:lvl3pPr marL="1143000" indent="-228600" algn="l" rtl="0" eaLnBrk="0" fontAlgn="base" hangingPunct="0">
              <a:lnSpc>
                <a:spcPct val="95000"/>
              </a:lnSpc>
              <a:spcBef>
                <a:spcPct val="35000"/>
              </a:spcBef>
              <a:spcAft>
                <a:spcPct val="0"/>
              </a:spcAft>
              <a:buClr>
                <a:schemeClr val="hlink"/>
              </a:buClr>
              <a:buFont typeface="Wingdings" panose="05000000000000000000" pitchFamily="2" charset="2"/>
              <a:buChar char="§"/>
              <a:defRPr>
                <a:solidFill>
                  <a:schemeClr val="tx1"/>
                </a:solidFill>
                <a:latin typeface="+mn-lt"/>
                <a:ea typeface="Arial" charset="0"/>
                <a:cs typeface="+mn-cs"/>
              </a:defRPr>
            </a:lvl3pPr>
            <a:lvl4pPr marL="1600200" indent="-228600" algn="l" rtl="0" eaLnBrk="0" fontAlgn="base" hangingPunct="0">
              <a:lnSpc>
                <a:spcPct val="95000"/>
              </a:lnSpc>
              <a:spcBef>
                <a:spcPct val="35000"/>
              </a:spcBef>
              <a:spcAft>
                <a:spcPct val="0"/>
              </a:spcAft>
              <a:buClr>
                <a:schemeClr val="hlink"/>
              </a:buClr>
              <a:buChar char="–"/>
              <a:defRPr sz="1600">
                <a:solidFill>
                  <a:schemeClr val="tx1"/>
                </a:solidFill>
                <a:latin typeface="+mn-lt"/>
                <a:ea typeface="Arial" charset="0"/>
                <a:cs typeface="+mn-cs"/>
              </a:defRPr>
            </a:lvl4pPr>
            <a:lvl5pPr marL="2057400" indent="-228600" algn="l" rtl="0" eaLnBrk="0" fontAlgn="base" hangingPunct="0">
              <a:lnSpc>
                <a:spcPct val="95000"/>
              </a:lnSpc>
              <a:spcBef>
                <a:spcPct val="35000"/>
              </a:spcBef>
              <a:spcAft>
                <a:spcPct val="0"/>
              </a:spcAft>
              <a:buClr>
                <a:schemeClr val="hlink"/>
              </a:buClr>
              <a:buChar char="»"/>
              <a:defRPr sz="1600">
                <a:solidFill>
                  <a:schemeClr val="tx1"/>
                </a:solidFill>
                <a:latin typeface="+mn-lt"/>
                <a:ea typeface="Arial" charset="0"/>
                <a:cs typeface="+mn-cs"/>
              </a:defRPr>
            </a:lvl5pPr>
            <a:lvl6pPr marL="25146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6pPr>
            <a:lvl7pPr marL="29718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7pPr>
            <a:lvl8pPr marL="34290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8pPr>
            <a:lvl9pPr marL="38862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9pPr>
          </a:lstStyle>
          <a:p>
            <a:pPr>
              <a:buFont typeface="Wingdings" panose="05000000000000000000" pitchFamily="2" charset="2"/>
              <a:buChar char="ü"/>
            </a:pPr>
            <a:endParaRPr lang="en-US" sz="1400">
              <a:latin typeface="Calibri" panose="020F0502020204030204" pitchFamily="34" charset="0"/>
              <a:cs typeface="Calibri" panose="020F0502020204030204" pitchFamily="34" charset="0"/>
            </a:endParaRPr>
          </a:p>
          <a:p>
            <a:pPr marL="0" indent="0">
              <a:buNone/>
            </a:pPr>
            <a:endParaRPr lang="en-US" sz="1400">
              <a:latin typeface="Calibri" panose="020F0502020204030204" pitchFamily="34" charset="0"/>
              <a:cs typeface="Calibri" panose="020F0502020204030204" pitchFamily="34" charset="0"/>
            </a:endParaRPr>
          </a:p>
          <a:p>
            <a:pPr marL="0" indent="0">
              <a:buNone/>
            </a:pPr>
            <a:endParaRPr lang="en-US" sz="1400" b="1" u="sng">
              <a:latin typeface="Calibri" panose="020F0502020204030204" pitchFamily="34" charset="0"/>
              <a:cs typeface="Calibri" panose="020F0502020204030204" pitchFamily="34" charset="0"/>
            </a:endParaRPr>
          </a:p>
        </p:txBody>
      </p:sp>
      <p:graphicFrame>
        <p:nvGraphicFramePr>
          <p:cNvPr id="21" name="Table 20">
            <a:extLst>
              <a:ext uri="{FF2B5EF4-FFF2-40B4-BE49-F238E27FC236}">
                <a16:creationId xmlns:a16="http://schemas.microsoft.com/office/drawing/2014/main" id="{7E79C80A-B188-4880-9526-F7717274625D}"/>
              </a:ext>
            </a:extLst>
          </p:cNvPr>
          <p:cNvGraphicFramePr>
            <a:graphicFrameLocks noGrp="1"/>
          </p:cNvGraphicFramePr>
          <p:nvPr>
            <p:extLst>
              <p:ext uri="{D42A27DB-BD31-4B8C-83A1-F6EECF244321}">
                <p14:modId xmlns:p14="http://schemas.microsoft.com/office/powerpoint/2010/main" val="260587777"/>
              </p:ext>
            </p:extLst>
          </p:nvPr>
        </p:nvGraphicFramePr>
        <p:xfrm>
          <a:off x="6520054" y="1268813"/>
          <a:ext cx="4303889" cy="1983359"/>
        </p:xfrm>
        <a:graphic>
          <a:graphicData uri="http://schemas.openxmlformats.org/drawingml/2006/table">
            <a:tbl>
              <a:tblPr firstRow="1" bandRow="1">
                <a:tableStyleId>{5C22544A-7EE6-4342-B048-85BDC9FD1C3A}</a:tableStyleId>
              </a:tblPr>
              <a:tblGrid>
                <a:gridCol w="4303889">
                  <a:extLst>
                    <a:ext uri="{9D8B030D-6E8A-4147-A177-3AD203B41FA5}">
                      <a16:colId xmlns:a16="http://schemas.microsoft.com/office/drawing/2014/main" val="3218604106"/>
                    </a:ext>
                  </a:extLst>
                </a:gridCol>
              </a:tblGrid>
              <a:tr h="982019">
                <a:tc>
                  <a:txBody>
                    <a:bodyPr/>
                    <a:lstStyle/>
                    <a:p>
                      <a:pPr marL="285750" indent="-285750">
                        <a:lnSpc>
                          <a:spcPct val="150000"/>
                        </a:lnSpc>
                        <a:buFont typeface="Wingdings" panose="05000000000000000000" pitchFamily="2" charset="2"/>
                        <a:buChar char="ü"/>
                      </a:pPr>
                      <a:r>
                        <a:rPr lang="en-US" sz="1200" b="1">
                          <a:solidFill>
                            <a:schemeClr val="tx1"/>
                          </a:solidFill>
                          <a:latin typeface="Calibri" panose="020F0502020204030204" pitchFamily="34" charset="0"/>
                          <a:cs typeface="Calibri" panose="020F0502020204030204" pitchFamily="34" charset="0"/>
                        </a:rPr>
                        <a:t>DE Tool in FD-QA/UAT</a:t>
                      </a:r>
                      <a:r>
                        <a:rPr lang="en-US" sz="1200" b="0">
                          <a:solidFill>
                            <a:schemeClr val="tx1"/>
                          </a:solidFill>
                          <a:latin typeface="Calibri" panose="020F0502020204030204" pitchFamily="34" charset="0"/>
                          <a:cs typeface="Calibri" panose="020F0502020204030204" pitchFamily="34" charset="0"/>
                        </a:rPr>
                        <a:t> environments was 100% available for users</a:t>
                      </a:r>
                      <a:endParaRPr lang="en-US" sz="1200" b="1">
                        <a:solidFill>
                          <a:schemeClr val="tx1"/>
                        </a:solidFill>
                        <a:latin typeface="Calibri" panose="020F0502020204030204" pitchFamily="34" charset="0"/>
                        <a:cs typeface="Calibri" panose="020F0502020204030204" pitchFamily="34" charset="0"/>
                      </a:endParaRPr>
                    </a:p>
                    <a:p>
                      <a:pPr marL="285750" indent="-285750">
                        <a:lnSpc>
                          <a:spcPct val="150000"/>
                        </a:lnSpc>
                        <a:buFont typeface="Wingdings" panose="05000000000000000000" pitchFamily="2" charset="2"/>
                        <a:buChar char="ü"/>
                      </a:pPr>
                      <a:r>
                        <a:rPr lang="en-US" sz="1200" b="1">
                          <a:solidFill>
                            <a:schemeClr val="tx1"/>
                          </a:solidFill>
                          <a:latin typeface="Calibri" panose="020F0502020204030204" pitchFamily="34" charset="0"/>
                          <a:cs typeface="Calibri" panose="020F0502020204030204" pitchFamily="34" charset="0"/>
                        </a:rPr>
                        <a:t>DE tool in FD DEV/Sandbox – </a:t>
                      </a:r>
                      <a:r>
                        <a:rPr lang="en-US" sz="1200" b="0">
                          <a:solidFill>
                            <a:schemeClr val="tx1"/>
                          </a:solidFill>
                          <a:latin typeface="Calibri" panose="020F0502020204030204" pitchFamily="34" charset="0"/>
                          <a:cs typeface="Calibri" panose="020F0502020204030204" pitchFamily="34" charset="0"/>
                        </a:rPr>
                        <a:t>Had issues due to missing data. Restored the data files from storage backup</a:t>
                      </a:r>
                    </a:p>
                    <a:p>
                      <a:pPr marL="285750" indent="-285750">
                        <a:lnSpc>
                          <a:spcPct val="150000"/>
                        </a:lnSpc>
                        <a:buFont typeface="Wingdings" panose="05000000000000000000" pitchFamily="2" charset="2"/>
                        <a:buChar char="ü"/>
                      </a:pPr>
                      <a:r>
                        <a:rPr lang="en-US" sz="1200" b="1">
                          <a:solidFill>
                            <a:schemeClr val="tx1"/>
                          </a:solidFill>
                          <a:latin typeface="Calibri" panose="020F0502020204030204" pitchFamily="34" charset="0"/>
                          <a:cs typeface="Calibri" panose="020F0502020204030204" pitchFamily="34" charset="0"/>
                        </a:rPr>
                        <a:t>PROD &amp; PROD SUP</a:t>
                      </a:r>
                      <a:r>
                        <a:rPr lang="en-US" sz="1200" b="0">
                          <a:solidFill>
                            <a:schemeClr val="tx1"/>
                          </a:solidFill>
                          <a:latin typeface="Calibri" panose="020F0502020204030204" pitchFamily="34" charset="0"/>
                          <a:cs typeface="Calibri" panose="020F0502020204030204" pitchFamily="34" charset="0"/>
                        </a:rPr>
                        <a:t>– Hive Availability was impacted since the cluster services are hung. Restarted the services with the help of MSFT has helped to fix the issue. RCA is in progress</a:t>
                      </a:r>
                    </a:p>
                  </a:txBody>
                  <a:tcPr>
                    <a:solidFill>
                      <a:schemeClr val="accent1">
                        <a:lumMod val="20000"/>
                        <a:lumOff val="80000"/>
                      </a:schemeClr>
                    </a:solidFill>
                  </a:tcPr>
                </a:tc>
                <a:extLst>
                  <a:ext uri="{0D108BD9-81ED-4DB2-BD59-A6C34878D82A}">
                    <a16:rowId xmlns:a16="http://schemas.microsoft.com/office/drawing/2014/main" val="2016891865"/>
                  </a:ext>
                </a:extLst>
              </a:tr>
            </a:tbl>
          </a:graphicData>
        </a:graphic>
      </p:graphicFrame>
      <p:graphicFrame>
        <p:nvGraphicFramePr>
          <p:cNvPr id="16" name="Table 15">
            <a:extLst>
              <a:ext uri="{FF2B5EF4-FFF2-40B4-BE49-F238E27FC236}">
                <a16:creationId xmlns:a16="http://schemas.microsoft.com/office/drawing/2014/main" id="{D3C3D2A6-3F11-4EE9-A532-73C75C6CD431}"/>
              </a:ext>
            </a:extLst>
          </p:cNvPr>
          <p:cNvGraphicFramePr>
            <a:graphicFrameLocks noGrp="1"/>
          </p:cNvGraphicFramePr>
          <p:nvPr>
            <p:extLst>
              <p:ext uri="{D42A27DB-BD31-4B8C-83A1-F6EECF244321}">
                <p14:modId xmlns:p14="http://schemas.microsoft.com/office/powerpoint/2010/main" val="4276845803"/>
              </p:ext>
            </p:extLst>
          </p:nvPr>
        </p:nvGraphicFramePr>
        <p:xfrm>
          <a:off x="6538507" y="3480772"/>
          <a:ext cx="4266982" cy="2511552"/>
        </p:xfrm>
        <a:graphic>
          <a:graphicData uri="http://schemas.openxmlformats.org/drawingml/2006/table">
            <a:tbl>
              <a:tblPr firstRow="1" bandRow="1">
                <a:tableStyleId>{5C22544A-7EE6-4342-B048-85BDC9FD1C3A}</a:tableStyleId>
              </a:tblPr>
              <a:tblGrid>
                <a:gridCol w="4266982">
                  <a:extLst>
                    <a:ext uri="{9D8B030D-6E8A-4147-A177-3AD203B41FA5}">
                      <a16:colId xmlns:a16="http://schemas.microsoft.com/office/drawing/2014/main" val="3218604106"/>
                    </a:ext>
                  </a:extLst>
                </a:gridCol>
              </a:tblGrid>
              <a:tr h="2268420">
                <a:tc>
                  <a:txBody>
                    <a:bodyPr/>
                    <a:lstStyle/>
                    <a:p>
                      <a:pPr marL="285750" indent="-285750" algn="l" defTabSz="457200" rtl="0" eaLnBrk="1" latinLnBrk="0" hangingPunct="1">
                        <a:lnSpc>
                          <a:spcPct val="150000"/>
                        </a:lnSpc>
                        <a:buFont typeface="Wingdings" panose="05000000000000000000" pitchFamily="2" charset="2"/>
                        <a:buChar char="ü"/>
                      </a:pPr>
                      <a:r>
                        <a:rPr lang="en-US" sz="1200" b="1" u="sng" kern="1200">
                          <a:solidFill>
                            <a:schemeClr val="tx1"/>
                          </a:solidFill>
                          <a:latin typeface="Calibri" panose="020F0502020204030204" pitchFamily="34" charset="0"/>
                          <a:ea typeface="+mn-ea"/>
                          <a:cs typeface="Calibri" panose="020F0502020204030204" pitchFamily="34" charset="0"/>
                        </a:rPr>
                        <a:t>Agreed service time (AST)</a:t>
                      </a:r>
                    </a:p>
                    <a:p>
                      <a:pPr marL="742950" lvl="1" indent="-285750" algn="l" defTabSz="457200" rtl="0" eaLnBrk="1" latinLnBrk="0" hangingPunct="1">
                        <a:lnSpc>
                          <a:spcPct val="150000"/>
                        </a:lnSpc>
                        <a:buFont typeface="Wingdings" panose="05000000000000000000" pitchFamily="2" charset="2"/>
                        <a:buChar char="ü"/>
                      </a:pPr>
                      <a:r>
                        <a:rPr lang="en-US" sz="1200" b="1" kern="1200">
                          <a:solidFill>
                            <a:schemeClr val="tx1"/>
                          </a:solidFill>
                          <a:latin typeface="Calibri" panose="020F0502020204030204" pitchFamily="34" charset="0"/>
                          <a:ea typeface="+mn-ea"/>
                          <a:cs typeface="Calibri" panose="020F0502020204030204" pitchFamily="34" charset="0"/>
                        </a:rPr>
                        <a:t>No of Hours between Sunday 9 PM PST and Friday 6 PM PST = 117</a:t>
                      </a:r>
                    </a:p>
                    <a:p>
                      <a:pPr marL="742950" lvl="1" indent="-285750" algn="l" defTabSz="457200" rtl="0" eaLnBrk="1" latinLnBrk="0" hangingPunct="1">
                        <a:lnSpc>
                          <a:spcPct val="150000"/>
                        </a:lnSpc>
                        <a:buFont typeface="Wingdings" panose="05000000000000000000" pitchFamily="2" charset="2"/>
                        <a:buChar char="ü"/>
                      </a:pPr>
                      <a:r>
                        <a:rPr lang="en-US" sz="1200" b="1" kern="1200">
                          <a:solidFill>
                            <a:schemeClr val="tx1"/>
                          </a:solidFill>
                          <a:latin typeface="Calibri" panose="020F0502020204030204" pitchFamily="34" charset="0"/>
                          <a:ea typeface="+mn-ea"/>
                          <a:cs typeface="Calibri" panose="020F0502020204030204" pitchFamily="34" charset="0"/>
                        </a:rPr>
                        <a:t>No of Hours  for maintenance/planned downtime between 6 PM-9 PM M-Th = 12 </a:t>
                      </a:r>
                    </a:p>
                    <a:p>
                      <a:pPr marL="742950" lvl="1" indent="-285750" algn="l" defTabSz="457200" rtl="0" eaLnBrk="1" latinLnBrk="0" hangingPunct="1">
                        <a:lnSpc>
                          <a:spcPct val="150000"/>
                        </a:lnSpc>
                        <a:buFont typeface="Wingdings" panose="05000000000000000000" pitchFamily="2" charset="2"/>
                        <a:buChar char="ü"/>
                      </a:pPr>
                      <a:r>
                        <a:rPr lang="en-US" sz="1200" b="1" kern="1200">
                          <a:solidFill>
                            <a:schemeClr val="tx1"/>
                          </a:solidFill>
                          <a:latin typeface="Calibri" panose="020F0502020204030204" pitchFamily="34" charset="0"/>
                          <a:ea typeface="+mn-ea"/>
                          <a:cs typeface="Calibri" panose="020F0502020204030204" pitchFamily="34" charset="0"/>
                        </a:rPr>
                        <a:t>AST = 117-12 = 105 Hours</a:t>
                      </a:r>
                    </a:p>
                    <a:p>
                      <a:pPr marL="0" marR="0">
                        <a:lnSpc>
                          <a:spcPct val="107000"/>
                        </a:lnSpc>
                        <a:spcBef>
                          <a:spcPts val="0"/>
                        </a:spcBef>
                        <a:spcAft>
                          <a:spcPts val="0"/>
                        </a:spcAft>
                      </a:pPr>
                      <a:endParaRPr lang="en-US" sz="1200" b="1">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b="1">
                          <a:effectLst/>
                          <a:latin typeface="Calibri" panose="020F0502020204030204" pitchFamily="34" charset="0"/>
                          <a:ea typeface="Calibri" panose="020F0502020204030204" pitchFamily="34" charset="0"/>
                          <a:cs typeface="Times New Roman" panose="02020603050405020304" pitchFamily="18" charset="0"/>
                        </a:rPr>
                        <a:t>                                         </a:t>
                      </a:r>
                      <a:r>
                        <a:rPr lang="en-US"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AST - DT</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 Availability =  ------------- * 100%</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AST</a:t>
                      </a:r>
                      <a:endParaRPr lang="en-US" sz="1200" b="1" kern="1200">
                        <a:solidFill>
                          <a:schemeClr val="tx1"/>
                        </a:solidFill>
                        <a:latin typeface="Calibri" panose="020F0502020204030204" pitchFamily="34" charset="0"/>
                        <a:ea typeface="+mn-ea"/>
                        <a:cs typeface="Calibri" panose="020F0502020204030204" pitchFamily="34" charset="0"/>
                      </a:endParaRPr>
                    </a:p>
                  </a:txBody>
                  <a:tcPr>
                    <a:solidFill>
                      <a:schemeClr val="accent1">
                        <a:lumMod val="20000"/>
                        <a:lumOff val="80000"/>
                      </a:schemeClr>
                    </a:solidFill>
                  </a:tcPr>
                </a:tc>
                <a:extLst>
                  <a:ext uri="{0D108BD9-81ED-4DB2-BD59-A6C34878D82A}">
                    <a16:rowId xmlns:a16="http://schemas.microsoft.com/office/drawing/2014/main" val="2016891865"/>
                  </a:ext>
                </a:extLst>
              </a:tr>
            </a:tbl>
          </a:graphicData>
        </a:graphic>
      </p:graphicFrame>
      <p:graphicFrame>
        <p:nvGraphicFramePr>
          <p:cNvPr id="12" name="Table 11">
            <a:extLst>
              <a:ext uri="{FF2B5EF4-FFF2-40B4-BE49-F238E27FC236}">
                <a16:creationId xmlns:a16="http://schemas.microsoft.com/office/drawing/2014/main" id="{C2D13D01-BE76-44C0-8368-13E972910320}"/>
              </a:ext>
            </a:extLst>
          </p:cNvPr>
          <p:cNvGraphicFramePr>
            <a:graphicFrameLocks noGrp="1"/>
          </p:cNvGraphicFramePr>
          <p:nvPr>
            <p:extLst>
              <p:ext uri="{D42A27DB-BD31-4B8C-83A1-F6EECF244321}">
                <p14:modId xmlns:p14="http://schemas.microsoft.com/office/powerpoint/2010/main" val="1638582654"/>
              </p:ext>
            </p:extLst>
          </p:nvPr>
        </p:nvGraphicFramePr>
        <p:xfrm>
          <a:off x="1823097" y="1274350"/>
          <a:ext cx="4601744" cy="1311316"/>
        </p:xfrm>
        <a:graphic>
          <a:graphicData uri="http://schemas.openxmlformats.org/drawingml/2006/table">
            <a:tbl>
              <a:tblPr/>
              <a:tblGrid>
                <a:gridCol w="579565">
                  <a:extLst>
                    <a:ext uri="{9D8B030D-6E8A-4147-A177-3AD203B41FA5}">
                      <a16:colId xmlns:a16="http://schemas.microsoft.com/office/drawing/2014/main" val="1032824081"/>
                    </a:ext>
                  </a:extLst>
                </a:gridCol>
                <a:gridCol w="1031625">
                  <a:extLst>
                    <a:ext uri="{9D8B030D-6E8A-4147-A177-3AD203B41FA5}">
                      <a16:colId xmlns:a16="http://schemas.microsoft.com/office/drawing/2014/main" val="1296983107"/>
                    </a:ext>
                  </a:extLst>
                </a:gridCol>
                <a:gridCol w="1101173">
                  <a:extLst>
                    <a:ext uri="{9D8B030D-6E8A-4147-A177-3AD203B41FA5}">
                      <a16:colId xmlns:a16="http://schemas.microsoft.com/office/drawing/2014/main" val="3261048334"/>
                    </a:ext>
                  </a:extLst>
                </a:gridCol>
                <a:gridCol w="1193903">
                  <a:extLst>
                    <a:ext uri="{9D8B030D-6E8A-4147-A177-3AD203B41FA5}">
                      <a16:colId xmlns:a16="http://schemas.microsoft.com/office/drawing/2014/main" val="3617137056"/>
                    </a:ext>
                  </a:extLst>
                </a:gridCol>
                <a:gridCol w="695478">
                  <a:extLst>
                    <a:ext uri="{9D8B030D-6E8A-4147-A177-3AD203B41FA5}">
                      <a16:colId xmlns:a16="http://schemas.microsoft.com/office/drawing/2014/main" val="1906533615"/>
                    </a:ext>
                  </a:extLst>
                </a:gridCol>
              </a:tblGrid>
              <a:tr h="165640">
                <a:tc gridSpan="5">
                  <a:txBody>
                    <a:bodyPr/>
                    <a:lstStyle/>
                    <a:p>
                      <a:pPr algn="ctr" fontAlgn="b"/>
                      <a:r>
                        <a:rPr lang="en-US" sz="1000" b="1" i="0" u="none" strike="noStrike">
                          <a:solidFill>
                            <a:srgbClr val="000000"/>
                          </a:solidFill>
                          <a:effectLst/>
                          <a:latin typeface="Calibri" panose="020F0502020204030204" pitchFamily="34" charset="0"/>
                        </a:rPr>
                        <a:t>DATA ENGINEER</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94873453"/>
                  </a:ext>
                </a:extLst>
              </a:tr>
              <a:tr h="317476">
                <a:tc>
                  <a:txBody>
                    <a:bodyPr/>
                    <a:lstStyle/>
                    <a:p>
                      <a:pPr algn="ctr" fontAlgn="ctr"/>
                      <a:r>
                        <a:rPr lang="en-US" sz="1000" b="1" i="0" u="none" strike="noStrike">
                          <a:solidFill>
                            <a:srgbClr val="000000"/>
                          </a:solidFill>
                          <a:effectLst/>
                          <a:latin typeface="Calibri" panose="020F0502020204030204" pitchFamily="34" charset="0"/>
                        </a:rPr>
                        <a:t>Env</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Agreed Service Time (AST) in Hrs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DownTime (Within AST) in Hrs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t"/>
                      <a:r>
                        <a:rPr lang="en-US" sz="1000" b="1" i="0" u="none" strike="noStrike">
                          <a:solidFill>
                            <a:srgbClr val="000000"/>
                          </a:solidFill>
                          <a:effectLst/>
                          <a:latin typeface="Calibri" panose="020F0502020204030204" pitchFamily="34" charset="0"/>
                        </a:rPr>
                        <a:t>DownTime </a:t>
                      </a:r>
                      <a:br>
                        <a:rPr lang="en-US" sz="1000" b="1" i="0" u="none" strike="noStrike">
                          <a:solidFill>
                            <a:srgbClr val="000000"/>
                          </a:solidFill>
                          <a:effectLst/>
                          <a:latin typeface="Calibri" panose="020F0502020204030204" pitchFamily="34" charset="0"/>
                        </a:rPr>
                      </a:br>
                      <a:r>
                        <a:rPr lang="en-US" sz="1000" b="1" i="0" u="none" strike="noStrike">
                          <a:solidFill>
                            <a:srgbClr val="000000"/>
                          </a:solidFill>
                          <a:effectLst/>
                          <a:latin typeface="Calibri" panose="020F0502020204030204" pitchFamily="34" charset="0"/>
                        </a:rPr>
                        <a:t>(Outside AST) in Hrs</a:t>
                      </a: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 Available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973979059"/>
                  </a:ext>
                </a:extLst>
              </a:tr>
              <a:tr h="165640">
                <a:tc>
                  <a:txBody>
                    <a:bodyPr/>
                    <a:lstStyle/>
                    <a:p>
                      <a:pPr algn="ctr" fontAlgn="b"/>
                      <a:r>
                        <a:rPr lang="en-US" sz="1000" b="0" i="0" u="none" strike="noStrike">
                          <a:solidFill>
                            <a:srgbClr val="000000"/>
                          </a:solidFill>
                          <a:effectLst/>
                          <a:latin typeface="Calibri" panose="020F0502020204030204" pitchFamily="34" charset="0"/>
                        </a:rPr>
                        <a:t>DEV</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65131986"/>
                  </a:ext>
                </a:extLst>
              </a:tr>
              <a:tr h="165640">
                <a:tc>
                  <a:txBody>
                    <a:bodyPr/>
                    <a:lstStyle/>
                    <a:p>
                      <a:pPr algn="ctr" fontAlgn="b"/>
                      <a:r>
                        <a:rPr lang="en-US" sz="1000" b="0" i="0" u="none" strike="noStrike">
                          <a:solidFill>
                            <a:srgbClr val="000000"/>
                          </a:solidFill>
                          <a:effectLst/>
                          <a:latin typeface="Calibri" panose="020F0502020204030204" pitchFamily="34" charset="0"/>
                        </a:rPr>
                        <a:t>QA</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0029454"/>
                  </a:ext>
                </a:extLst>
              </a:tr>
              <a:tr h="165640">
                <a:tc>
                  <a:txBody>
                    <a:bodyPr/>
                    <a:lstStyle/>
                    <a:p>
                      <a:pPr algn="ctr" fontAlgn="b"/>
                      <a:r>
                        <a:rPr lang="en-US" sz="1000" b="0" i="0" u="none" strike="noStrike">
                          <a:solidFill>
                            <a:srgbClr val="000000"/>
                          </a:solidFill>
                          <a:effectLst/>
                          <a:latin typeface="Calibri" panose="020F0502020204030204" pitchFamily="34" charset="0"/>
                        </a:rPr>
                        <a:t>UAT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7162579"/>
                  </a:ext>
                </a:extLst>
              </a:tr>
              <a:tr h="165640">
                <a:tc>
                  <a:txBody>
                    <a:bodyPr/>
                    <a:lstStyle/>
                    <a:p>
                      <a:pPr algn="ctr" fontAlgn="b"/>
                      <a:r>
                        <a:rPr lang="en-US" sz="1000" b="0" i="0" u="none" strike="noStrike">
                          <a:solidFill>
                            <a:srgbClr val="000000"/>
                          </a:solidFill>
                          <a:effectLst/>
                          <a:latin typeface="Calibri" panose="020F0502020204030204" pitchFamily="34" charset="0"/>
                        </a:rPr>
                        <a:t>PROD SUP</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0123145"/>
                  </a:ext>
                </a:extLst>
              </a:tr>
              <a:tr h="165640">
                <a:tc>
                  <a:txBody>
                    <a:bodyPr/>
                    <a:lstStyle/>
                    <a:p>
                      <a:pPr algn="ctr" fontAlgn="b"/>
                      <a:r>
                        <a:rPr lang="en-US" sz="1000" b="0" i="0" u="none" strike="noStrike">
                          <a:solidFill>
                            <a:srgbClr val="000000"/>
                          </a:solidFill>
                          <a:effectLst/>
                          <a:latin typeface="Calibri" panose="020F0502020204030204" pitchFamily="34" charset="0"/>
                        </a:rPr>
                        <a:t>PROD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8246153"/>
                  </a:ext>
                </a:extLst>
              </a:tr>
            </a:tbl>
          </a:graphicData>
        </a:graphic>
      </p:graphicFrame>
      <p:graphicFrame>
        <p:nvGraphicFramePr>
          <p:cNvPr id="14" name="Table 13">
            <a:extLst>
              <a:ext uri="{FF2B5EF4-FFF2-40B4-BE49-F238E27FC236}">
                <a16:creationId xmlns:a16="http://schemas.microsoft.com/office/drawing/2014/main" id="{E6D91E7E-D174-4521-AA11-7176597E4B9C}"/>
              </a:ext>
            </a:extLst>
          </p:cNvPr>
          <p:cNvGraphicFramePr>
            <a:graphicFrameLocks noGrp="1"/>
          </p:cNvGraphicFramePr>
          <p:nvPr>
            <p:extLst>
              <p:ext uri="{D42A27DB-BD31-4B8C-83A1-F6EECF244321}">
                <p14:modId xmlns:p14="http://schemas.microsoft.com/office/powerpoint/2010/main" val="2951208104"/>
              </p:ext>
            </p:extLst>
          </p:nvPr>
        </p:nvGraphicFramePr>
        <p:xfrm>
          <a:off x="1826587" y="2814266"/>
          <a:ext cx="4598254" cy="1272540"/>
        </p:xfrm>
        <a:graphic>
          <a:graphicData uri="http://schemas.openxmlformats.org/drawingml/2006/table">
            <a:tbl>
              <a:tblPr/>
              <a:tblGrid>
                <a:gridCol w="579125">
                  <a:extLst>
                    <a:ext uri="{9D8B030D-6E8A-4147-A177-3AD203B41FA5}">
                      <a16:colId xmlns:a16="http://schemas.microsoft.com/office/drawing/2014/main" val="3177511574"/>
                    </a:ext>
                  </a:extLst>
                </a:gridCol>
                <a:gridCol w="1030843">
                  <a:extLst>
                    <a:ext uri="{9D8B030D-6E8A-4147-A177-3AD203B41FA5}">
                      <a16:colId xmlns:a16="http://schemas.microsoft.com/office/drawing/2014/main" val="2805029230"/>
                    </a:ext>
                  </a:extLst>
                </a:gridCol>
                <a:gridCol w="1100338">
                  <a:extLst>
                    <a:ext uri="{9D8B030D-6E8A-4147-A177-3AD203B41FA5}">
                      <a16:colId xmlns:a16="http://schemas.microsoft.com/office/drawing/2014/main" val="2201595803"/>
                    </a:ext>
                  </a:extLst>
                </a:gridCol>
                <a:gridCol w="1192998">
                  <a:extLst>
                    <a:ext uri="{9D8B030D-6E8A-4147-A177-3AD203B41FA5}">
                      <a16:colId xmlns:a16="http://schemas.microsoft.com/office/drawing/2014/main" val="2701578735"/>
                    </a:ext>
                  </a:extLst>
                </a:gridCol>
                <a:gridCol w="694950">
                  <a:extLst>
                    <a:ext uri="{9D8B030D-6E8A-4147-A177-3AD203B41FA5}">
                      <a16:colId xmlns:a16="http://schemas.microsoft.com/office/drawing/2014/main" val="357641568"/>
                    </a:ext>
                  </a:extLst>
                </a:gridCol>
              </a:tblGrid>
              <a:tr h="127673">
                <a:tc gridSpan="5">
                  <a:txBody>
                    <a:bodyPr/>
                    <a:lstStyle/>
                    <a:p>
                      <a:pPr algn="ctr" fontAlgn="b"/>
                      <a:r>
                        <a:rPr lang="en-US" sz="1000" b="1" i="0" u="none" strike="noStrike">
                          <a:solidFill>
                            <a:srgbClr val="000000"/>
                          </a:solidFill>
                          <a:effectLst/>
                          <a:latin typeface="Calibri" panose="020F0502020204030204" pitchFamily="34" charset="0"/>
                        </a:rPr>
                        <a:t>AMBARI</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71908794"/>
                  </a:ext>
                </a:extLst>
              </a:tr>
              <a:tr h="244706">
                <a:tc>
                  <a:txBody>
                    <a:bodyPr/>
                    <a:lstStyle/>
                    <a:p>
                      <a:pPr algn="ctr" fontAlgn="ctr"/>
                      <a:r>
                        <a:rPr lang="en-US" sz="1000" b="1" i="0" u="none" strike="noStrike">
                          <a:solidFill>
                            <a:srgbClr val="000000"/>
                          </a:solidFill>
                          <a:effectLst/>
                          <a:latin typeface="Calibri" panose="020F0502020204030204" pitchFamily="34" charset="0"/>
                        </a:rPr>
                        <a:t>Env</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Agreed Service Time (AST) in Hrs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DownTime (Within AST) in Hrs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t"/>
                      <a:r>
                        <a:rPr lang="en-US" sz="1000" b="1" i="0" u="none" strike="noStrike">
                          <a:solidFill>
                            <a:srgbClr val="000000"/>
                          </a:solidFill>
                          <a:effectLst/>
                          <a:latin typeface="Calibri" panose="020F0502020204030204" pitchFamily="34" charset="0"/>
                        </a:rPr>
                        <a:t>DownTime </a:t>
                      </a:r>
                      <a:br>
                        <a:rPr lang="en-US" sz="1000" b="1" i="0" u="none" strike="noStrike">
                          <a:solidFill>
                            <a:srgbClr val="000000"/>
                          </a:solidFill>
                          <a:effectLst/>
                          <a:latin typeface="Calibri" panose="020F0502020204030204" pitchFamily="34" charset="0"/>
                        </a:rPr>
                      </a:br>
                      <a:r>
                        <a:rPr lang="en-US" sz="1000" b="1" i="0" u="none" strike="noStrike">
                          <a:solidFill>
                            <a:srgbClr val="000000"/>
                          </a:solidFill>
                          <a:effectLst/>
                          <a:latin typeface="Calibri" panose="020F0502020204030204" pitchFamily="34" charset="0"/>
                        </a:rPr>
                        <a:t>(Outside AST) in Hrs</a:t>
                      </a: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ctr"/>
                      <a:r>
                        <a:rPr lang="en-US" sz="1000" b="1" i="0" u="none" strike="noStrike">
                          <a:solidFill>
                            <a:srgbClr val="000000"/>
                          </a:solidFill>
                          <a:effectLst/>
                          <a:latin typeface="Calibri" panose="020F0502020204030204" pitchFamily="34" charset="0"/>
                        </a:rPr>
                        <a:t>% Available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612396398"/>
                  </a:ext>
                </a:extLst>
              </a:tr>
              <a:tr h="127673">
                <a:tc>
                  <a:txBody>
                    <a:bodyPr/>
                    <a:lstStyle/>
                    <a:p>
                      <a:pPr algn="ctr" fontAlgn="b"/>
                      <a:r>
                        <a:rPr lang="en-US" sz="1000" b="0" i="0" u="none" strike="noStrike">
                          <a:solidFill>
                            <a:srgbClr val="000000"/>
                          </a:solidFill>
                          <a:effectLst/>
                          <a:latin typeface="Calibri" panose="020F0502020204030204" pitchFamily="34" charset="0"/>
                        </a:rPr>
                        <a:t>DEV</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0692929"/>
                  </a:ext>
                </a:extLst>
              </a:tr>
              <a:tr h="127673">
                <a:tc>
                  <a:txBody>
                    <a:bodyPr/>
                    <a:lstStyle/>
                    <a:p>
                      <a:pPr algn="ctr" fontAlgn="b"/>
                      <a:r>
                        <a:rPr lang="en-US" sz="1000" b="0" i="0" u="none" strike="noStrike">
                          <a:solidFill>
                            <a:srgbClr val="000000"/>
                          </a:solidFill>
                          <a:effectLst/>
                          <a:latin typeface="Calibri" panose="020F0502020204030204" pitchFamily="34" charset="0"/>
                        </a:rPr>
                        <a:t>QA</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14951135"/>
                  </a:ext>
                </a:extLst>
              </a:tr>
              <a:tr h="127673">
                <a:tc>
                  <a:txBody>
                    <a:bodyPr/>
                    <a:lstStyle/>
                    <a:p>
                      <a:pPr algn="ctr" fontAlgn="b"/>
                      <a:r>
                        <a:rPr lang="en-US" sz="1000" b="0" i="0" u="none" strike="noStrike">
                          <a:solidFill>
                            <a:srgbClr val="000000"/>
                          </a:solidFill>
                          <a:effectLst/>
                          <a:latin typeface="Calibri" panose="020F0502020204030204" pitchFamily="34" charset="0"/>
                        </a:rPr>
                        <a:t>UAT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47816379"/>
                  </a:ext>
                </a:extLst>
              </a:tr>
              <a:tr h="127673">
                <a:tc>
                  <a:txBody>
                    <a:bodyPr/>
                    <a:lstStyle/>
                    <a:p>
                      <a:pPr algn="ctr" fontAlgn="b"/>
                      <a:r>
                        <a:rPr lang="en-US" sz="1000" b="0" i="0" u="none" strike="noStrike">
                          <a:solidFill>
                            <a:srgbClr val="000000"/>
                          </a:solidFill>
                          <a:effectLst/>
                          <a:latin typeface="Calibri" panose="020F0502020204030204" pitchFamily="34" charset="0"/>
                        </a:rPr>
                        <a:t>PROD SUP</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1123784"/>
                  </a:ext>
                </a:extLst>
              </a:tr>
              <a:tr h="127673">
                <a:tc>
                  <a:txBody>
                    <a:bodyPr/>
                    <a:lstStyle/>
                    <a:p>
                      <a:pPr algn="ctr" fontAlgn="b"/>
                      <a:r>
                        <a:rPr lang="en-US" sz="1000" b="0" i="0" u="none" strike="noStrike">
                          <a:solidFill>
                            <a:srgbClr val="000000"/>
                          </a:solidFill>
                          <a:effectLst/>
                          <a:latin typeface="Calibri" panose="020F0502020204030204" pitchFamily="34" charset="0"/>
                        </a:rPr>
                        <a:t>PROD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069426"/>
                  </a:ext>
                </a:extLst>
              </a:tr>
            </a:tbl>
          </a:graphicData>
        </a:graphic>
      </p:graphicFrame>
      <p:sp>
        <p:nvSpPr>
          <p:cNvPr id="9" name="Footer Placeholder 2">
            <a:extLst>
              <a:ext uri="{FF2B5EF4-FFF2-40B4-BE49-F238E27FC236}">
                <a16:creationId xmlns:a16="http://schemas.microsoft.com/office/drawing/2014/main" id="{79C4D2BE-A06F-49A7-94F9-8FBE38F10E27}"/>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10" name="Table 9">
            <a:extLst>
              <a:ext uri="{FF2B5EF4-FFF2-40B4-BE49-F238E27FC236}">
                <a16:creationId xmlns:a16="http://schemas.microsoft.com/office/drawing/2014/main" id="{2F075DEB-D871-4DC5-AEC0-282E6F7F7E04}"/>
              </a:ext>
            </a:extLst>
          </p:cNvPr>
          <p:cNvGraphicFramePr>
            <a:graphicFrameLocks noGrp="1"/>
          </p:cNvGraphicFramePr>
          <p:nvPr>
            <p:extLst>
              <p:ext uri="{D42A27DB-BD31-4B8C-83A1-F6EECF244321}">
                <p14:modId xmlns:p14="http://schemas.microsoft.com/office/powerpoint/2010/main" val="1756141559"/>
              </p:ext>
            </p:extLst>
          </p:nvPr>
        </p:nvGraphicFramePr>
        <p:xfrm>
          <a:off x="1823097" y="4427684"/>
          <a:ext cx="4601744" cy="1564640"/>
        </p:xfrm>
        <a:graphic>
          <a:graphicData uri="http://schemas.openxmlformats.org/drawingml/2006/table">
            <a:tbl>
              <a:tblPr firstRow="1" bandRow="1">
                <a:tableStyleId>{5C22544A-7EE6-4342-B048-85BDC9FD1C3A}</a:tableStyleId>
              </a:tblPr>
              <a:tblGrid>
                <a:gridCol w="1218896">
                  <a:extLst>
                    <a:ext uri="{9D8B030D-6E8A-4147-A177-3AD203B41FA5}">
                      <a16:colId xmlns:a16="http://schemas.microsoft.com/office/drawing/2014/main" val="1970006773"/>
                    </a:ext>
                  </a:extLst>
                </a:gridCol>
                <a:gridCol w="3382848">
                  <a:extLst>
                    <a:ext uri="{9D8B030D-6E8A-4147-A177-3AD203B41FA5}">
                      <a16:colId xmlns:a16="http://schemas.microsoft.com/office/drawing/2014/main" val="1489431224"/>
                    </a:ext>
                  </a:extLst>
                </a:gridCol>
              </a:tblGrid>
              <a:tr h="289737">
                <a:tc>
                  <a:txBody>
                    <a:bodyPr/>
                    <a:lstStyle/>
                    <a:p>
                      <a:r>
                        <a:rPr lang="en-US" sz="1400"/>
                        <a:t>Support Team</a:t>
                      </a:r>
                    </a:p>
                  </a:txBody>
                  <a:tcPr/>
                </a:tc>
                <a:tc>
                  <a:txBody>
                    <a:bodyPr/>
                    <a:lstStyle/>
                    <a:p>
                      <a:r>
                        <a:rPr lang="en-US" sz="1400"/>
                        <a:t>Comment</a:t>
                      </a:r>
                    </a:p>
                  </a:txBody>
                  <a:tcPr/>
                </a:tc>
                <a:extLst>
                  <a:ext uri="{0D108BD9-81ED-4DB2-BD59-A6C34878D82A}">
                    <a16:rowId xmlns:a16="http://schemas.microsoft.com/office/drawing/2014/main" val="1817976166"/>
                  </a:ext>
                </a:extLst>
              </a:tr>
              <a:tr h="370840">
                <a:tc>
                  <a:txBody>
                    <a:bodyPr/>
                    <a:lstStyle/>
                    <a:p>
                      <a:r>
                        <a:rPr lang="en-US" sz="1400"/>
                        <a:t>ADF Team</a:t>
                      </a:r>
                    </a:p>
                  </a:txBody>
                  <a:tcPr/>
                </a:tc>
                <a:tc>
                  <a:txBody>
                    <a:bodyPr/>
                    <a:lstStyle/>
                    <a:p>
                      <a:r>
                        <a:rPr lang="en-US" sz="1400"/>
                        <a:t>Recent availability 90% or better.</a:t>
                      </a:r>
                    </a:p>
                  </a:txBody>
                  <a:tcPr/>
                </a:tc>
                <a:extLst>
                  <a:ext uri="{0D108BD9-81ED-4DB2-BD59-A6C34878D82A}">
                    <a16:rowId xmlns:a16="http://schemas.microsoft.com/office/drawing/2014/main" val="740431420"/>
                  </a:ext>
                </a:extLst>
              </a:tr>
              <a:tr h="370840">
                <a:tc>
                  <a:txBody>
                    <a:bodyPr/>
                    <a:lstStyle/>
                    <a:p>
                      <a:r>
                        <a:rPr lang="en-US" sz="1400"/>
                        <a:t>Microsoft</a:t>
                      </a:r>
                    </a:p>
                  </a:txBody>
                  <a:tcPr/>
                </a:tc>
                <a:tc>
                  <a:txBody>
                    <a:bodyPr/>
                    <a:lstStyle/>
                    <a:p>
                      <a:r>
                        <a:rPr lang="en-US" sz="1400"/>
                        <a:t>80% tickets are due to Azure skills gap.</a:t>
                      </a:r>
                    </a:p>
                  </a:txBody>
                  <a:tcPr/>
                </a:tc>
                <a:extLst>
                  <a:ext uri="{0D108BD9-81ED-4DB2-BD59-A6C34878D82A}">
                    <a16:rowId xmlns:a16="http://schemas.microsoft.com/office/drawing/2014/main" val="1827749767"/>
                  </a:ext>
                </a:extLst>
              </a:tr>
              <a:tr h="370840">
                <a:tc>
                  <a:txBody>
                    <a:bodyPr/>
                    <a:lstStyle/>
                    <a:p>
                      <a:r>
                        <a:rPr lang="en-US" sz="1400"/>
                        <a:t>Tenant Tracks</a:t>
                      </a:r>
                    </a:p>
                  </a:txBody>
                  <a:tcPr/>
                </a:tc>
                <a:tc>
                  <a:txBody>
                    <a:bodyPr/>
                    <a:lstStyle/>
                    <a:p>
                      <a:r>
                        <a:rPr lang="en-US" sz="1400"/>
                        <a:t>Cluster could be down for two days.</a:t>
                      </a:r>
                    </a:p>
                    <a:p>
                      <a:r>
                        <a:rPr lang="en-US" sz="1400"/>
                        <a:t>Queries run 2-3 hours then fail.</a:t>
                      </a:r>
                    </a:p>
                  </a:txBody>
                  <a:tcPr/>
                </a:tc>
                <a:extLst>
                  <a:ext uri="{0D108BD9-81ED-4DB2-BD59-A6C34878D82A}">
                    <a16:rowId xmlns:a16="http://schemas.microsoft.com/office/drawing/2014/main" val="2508385748"/>
                  </a:ext>
                </a:extLst>
              </a:tr>
            </a:tbl>
          </a:graphicData>
        </a:graphic>
      </p:graphicFrame>
    </p:spTree>
    <p:custDataLst>
      <p:tags r:id="rId1"/>
    </p:custDataLst>
    <p:extLst>
      <p:ext uri="{BB962C8B-B14F-4D97-AF65-F5344CB8AC3E}">
        <p14:creationId xmlns:p14="http://schemas.microsoft.com/office/powerpoint/2010/main" val="9426245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latin typeface="+mn-lt"/>
              </a:rPr>
              <a:t>Support: Open Microsoft Incidents </a:t>
            </a:r>
            <a:r>
              <a:rPr lang="en-US">
                <a:latin typeface="+mn-lt"/>
              </a:rPr>
              <a:t>as of 10/17/2019</a:t>
            </a:r>
            <a:endParaRPr lang="en-US" sz="2800">
              <a:latin typeface="+mn-lt"/>
            </a:endParaRPr>
          </a:p>
        </p:txBody>
      </p:sp>
      <p:sp>
        <p:nvSpPr>
          <p:cNvPr id="4" name="Content Placeholder 6"/>
          <p:cNvSpPr txBox="1">
            <a:spLocks/>
          </p:cNvSpPr>
          <p:nvPr/>
        </p:nvSpPr>
        <p:spPr>
          <a:xfrm>
            <a:off x="955159" y="989387"/>
            <a:ext cx="8529381" cy="255857"/>
          </a:xfrm>
          <a:prstGeom prst="rect">
            <a:avLst/>
          </a:prstGeom>
        </p:spPr>
        <p:txBody>
          <a:bodyPr/>
          <a:lstStyle>
            <a:lvl1pPr marL="285750" indent="-285750" algn="l" rtl="0" eaLnBrk="0" fontAlgn="base" hangingPunct="0">
              <a:lnSpc>
                <a:spcPct val="95000"/>
              </a:lnSpc>
              <a:spcBef>
                <a:spcPct val="35000"/>
              </a:spcBef>
              <a:spcAft>
                <a:spcPct val="0"/>
              </a:spcAft>
              <a:buClr>
                <a:schemeClr val="hlink"/>
              </a:buClr>
              <a:buFont typeface="Wingdings" panose="05000000000000000000" pitchFamily="2" charset="2"/>
              <a:buChar char="§"/>
              <a:defRPr sz="2400">
                <a:solidFill>
                  <a:schemeClr val="tx1"/>
                </a:solidFill>
                <a:latin typeface="+mn-lt"/>
                <a:ea typeface="MS PGothic" panose="020B0600070205080204" pitchFamily="34" charset="-128"/>
                <a:cs typeface="+mn-cs"/>
              </a:defRPr>
            </a:lvl1pPr>
            <a:lvl2pPr marL="742950" indent="-285750" algn="l" rtl="0" eaLnBrk="0" fontAlgn="base" hangingPunct="0">
              <a:lnSpc>
                <a:spcPct val="95000"/>
              </a:lnSpc>
              <a:spcBef>
                <a:spcPct val="35000"/>
              </a:spcBef>
              <a:spcAft>
                <a:spcPct val="0"/>
              </a:spcAft>
              <a:buClr>
                <a:schemeClr val="hlink"/>
              </a:buClr>
              <a:buFont typeface="Arial" panose="020B0604020202020204" pitchFamily="34" charset="0"/>
              <a:buChar char="–"/>
              <a:defRPr sz="2000">
                <a:solidFill>
                  <a:schemeClr val="tx1"/>
                </a:solidFill>
                <a:latin typeface="+mn-lt"/>
                <a:ea typeface="Arial" charset="0"/>
                <a:cs typeface="+mn-cs"/>
              </a:defRPr>
            </a:lvl2pPr>
            <a:lvl3pPr marL="1143000" indent="-228600" algn="l" rtl="0" eaLnBrk="0" fontAlgn="base" hangingPunct="0">
              <a:lnSpc>
                <a:spcPct val="95000"/>
              </a:lnSpc>
              <a:spcBef>
                <a:spcPct val="35000"/>
              </a:spcBef>
              <a:spcAft>
                <a:spcPct val="0"/>
              </a:spcAft>
              <a:buClr>
                <a:schemeClr val="hlink"/>
              </a:buClr>
              <a:buFont typeface="Wingdings" panose="05000000000000000000" pitchFamily="2" charset="2"/>
              <a:buChar char="§"/>
              <a:defRPr>
                <a:solidFill>
                  <a:schemeClr val="tx1"/>
                </a:solidFill>
                <a:latin typeface="+mn-lt"/>
                <a:ea typeface="Arial" charset="0"/>
                <a:cs typeface="+mn-cs"/>
              </a:defRPr>
            </a:lvl3pPr>
            <a:lvl4pPr marL="1600200" indent="-228600" algn="l" rtl="0" eaLnBrk="0" fontAlgn="base" hangingPunct="0">
              <a:lnSpc>
                <a:spcPct val="95000"/>
              </a:lnSpc>
              <a:spcBef>
                <a:spcPct val="35000"/>
              </a:spcBef>
              <a:spcAft>
                <a:spcPct val="0"/>
              </a:spcAft>
              <a:buClr>
                <a:schemeClr val="hlink"/>
              </a:buClr>
              <a:buChar char="–"/>
              <a:defRPr sz="1600">
                <a:solidFill>
                  <a:schemeClr val="tx1"/>
                </a:solidFill>
                <a:latin typeface="+mn-lt"/>
                <a:ea typeface="Arial" charset="0"/>
                <a:cs typeface="+mn-cs"/>
              </a:defRPr>
            </a:lvl4pPr>
            <a:lvl5pPr marL="2057400" indent="-228600" algn="l" rtl="0" eaLnBrk="0" fontAlgn="base" hangingPunct="0">
              <a:lnSpc>
                <a:spcPct val="95000"/>
              </a:lnSpc>
              <a:spcBef>
                <a:spcPct val="35000"/>
              </a:spcBef>
              <a:spcAft>
                <a:spcPct val="0"/>
              </a:spcAft>
              <a:buClr>
                <a:schemeClr val="hlink"/>
              </a:buClr>
              <a:buChar char="»"/>
              <a:defRPr sz="1600">
                <a:solidFill>
                  <a:schemeClr val="tx1"/>
                </a:solidFill>
                <a:latin typeface="+mn-lt"/>
                <a:ea typeface="Arial" charset="0"/>
                <a:cs typeface="+mn-cs"/>
              </a:defRPr>
            </a:lvl5pPr>
            <a:lvl6pPr marL="25146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6pPr>
            <a:lvl7pPr marL="29718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7pPr>
            <a:lvl8pPr marL="34290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8pPr>
            <a:lvl9pPr marL="3886200" indent="-228600" algn="l" rtl="0" fontAlgn="base">
              <a:lnSpc>
                <a:spcPct val="95000"/>
              </a:lnSpc>
              <a:spcBef>
                <a:spcPct val="35000"/>
              </a:spcBef>
              <a:spcAft>
                <a:spcPct val="0"/>
              </a:spcAft>
              <a:buClr>
                <a:schemeClr val="hlink"/>
              </a:buClr>
              <a:buChar char="»"/>
              <a:defRPr sz="1600">
                <a:solidFill>
                  <a:schemeClr val="tx1"/>
                </a:solidFill>
                <a:latin typeface="+mn-lt"/>
                <a:ea typeface="Arial" charset="0"/>
                <a:cs typeface="+mn-cs"/>
              </a:defRPr>
            </a:lvl9pPr>
          </a:lstStyle>
          <a:p>
            <a:pPr>
              <a:buFont typeface="Wingdings" panose="05000000000000000000" pitchFamily="2" charset="2"/>
              <a:buChar char="Ø"/>
            </a:pPr>
            <a:r>
              <a:rPr lang="en-US" sz="1400" b="1">
                <a:latin typeface="Calibri" panose="020F0502020204030204" pitchFamily="34" charset="0"/>
                <a:cs typeface="Calibri" panose="020F0502020204030204" pitchFamily="34" charset="0"/>
              </a:rPr>
              <a:t>5 Microsoft tickets are pending for resolution / RCA – Follow Up In Progress</a:t>
            </a:r>
          </a:p>
        </p:txBody>
      </p:sp>
      <p:graphicFrame>
        <p:nvGraphicFramePr>
          <p:cNvPr id="7" name="Table 6">
            <a:extLst>
              <a:ext uri="{FF2B5EF4-FFF2-40B4-BE49-F238E27FC236}">
                <a16:creationId xmlns:a16="http://schemas.microsoft.com/office/drawing/2014/main" id="{D3F7B63D-DA54-4B4A-9E17-43EFC070FB95}"/>
              </a:ext>
            </a:extLst>
          </p:cNvPr>
          <p:cNvGraphicFramePr>
            <a:graphicFrameLocks noGrp="1"/>
          </p:cNvGraphicFramePr>
          <p:nvPr>
            <p:extLst>
              <p:ext uri="{D42A27DB-BD31-4B8C-83A1-F6EECF244321}">
                <p14:modId xmlns:p14="http://schemas.microsoft.com/office/powerpoint/2010/main" val="3707494819"/>
              </p:ext>
            </p:extLst>
          </p:nvPr>
        </p:nvGraphicFramePr>
        <p:xfrm>
          <a:off x="955159" y="1475851"/>
          <a:ext cx="10281682" cy="4392762"/>
        </p:xfrm>
        <a:graphic>
          <a:graphicData uri="http://schemas.openxmlformats.org/drawingml/2006/table">
            <a:tbl>
              <a:tblPr/>
              <a:tblGrid>
                <a:gridCol w="1316254">
                  <a:extLst>
                    <a:ext uri="{9D8B030D-6E8A-4147-A177-3AD203B41FA5}">
                      <a16:colId xmlns:a16="http://schemas.microsoft.com/office/drawing/2014/main" val="2199060432"/>
                    </a:ext>
                  </a:extLst>
                </a:gridCol>
                <a:gridCol w="2346906">
                  <a:extLst>
                    <a:ext uri="{9D8B030D-6E8A-4147-A177-3AD203B41FA5}">
                      <a16:colId xmlns:a16="http://schemas.microsoft.com/office/drawing/2014/main" val="1464705734"/>
                    </a:ext>
                  </a:extLst>
                </a:gridCol>
                <a:gridCol w="1057880">
                  <a:extLst>
                    <a:ext uri="{9D8B030D-6E8A-4147-A177-3AD203B41FA5}">
                      <a16:colId xmlns:a16="http://schemas.microsoft.com/office/drawing/2014/main" val="2039751104"/>
                    </a:ext>
                  </a:extLst>
                </a:gridCol>
                <a:gridCol w="4343729">
                  <a:extLst>
                    <a:ext uri="{9D8B030D-6E8A-4147-A177-3AD203B41FA5}">
                      <a16:colId xmlns:a16="http://schemas.microsoft.com/office/drawing/2014/main" val="960215571"/>
                    </a:ext>
                  </a:extLst>
                </a:gridCol>
                <a:gridCol w="1216913">
                  <a:extLst>
                    <a:ext uri="{9D8B030D-6E8A-4147-A177-3AD203B41FA5}">
                      <a16:colId xmlns:a16="http://schemas.microsoft.com/office/drawing/2014/main" val="3001165863"/>
                    </a:ext>
                  </a:extLst>
                </a:gridCol>
              </a:tblGrid>
              <a:tr h="259687">
                <a:tc gridSpan="5">
                  <a:txBody>
                    <a:bodyPr/>
                    <a:lstStyle/>
                    <a:p>
                      <a:pPr algn="ctr" rtl="0" fontAlgn="ctr"/>
                      <a:r>
                        <a:rPr lang="en-US" sz="1200" b="1" i="0" u="none" strike="noStrike">
                          <a:solidFill>
                            <a:srgbClr val="000000"/>
                          </a:solidFill>
                          <a:effectLst/>
                          <a:latin typeface="Calibri" panose="020F0502020204030204" pitchFamily="34" charset="0"/>
                        </a:rPr>
                        <a:t>MICROSOFT OPEN ISSUES</a:t>
                      </a:r>
                    </a:p>
                  </a:txBody>
                  <a:tcPr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6003259"/>
                  </a:ext>
                </a:extLst>
              </a:tr>
              <a:tr h="259687">
                <a:tc>
                  <a:txBody>
                    <a:bodyPr/>
                    <a:lstStyle/>
                    <a:p>
                      <a:pPr algn="l" rtl="0" fontAlgn="ctr"/>
                      <a:r>
                        <a:rPr lang="en-US" sz="1200" b="1" i="0" u="none" strike="noStrike">
                          <a:solidFill>
                            <a:srgbClr val="FFFFFF"/>
                          </a:solidFill>
                          <a:effectLst/>
                          <a:latin typeface="Calibri" panose="020F0502020204030204" pitchFamily="34" charset="0"/>
                        </a:rPr>
                        <a:t>Case Number</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9ADA"/>
                    </a:solidFill>
                  </a:tcPr>
                </a:tc>
                <a:tc>
                  <a:txBody>
                    <a:bodyPr/>
                    <a:lstStyle/>
                    <a:p>
                      <a:pPr algn="l" rtl="0" fontAlgn="ctr"/>
                      <a:r>
                        <a:rPr lang="en-US" sz="1200" b="1" i="0" u="none" strike="noStrike">
                          <a:solidFill>
                            <a:srgbClr val="FFFFFF"/>
                          </a:solidFill>
                          <a:effectLst/>
                          <a:latin typeface="Calibri" panose="020F0502020204030204" pitchFamily="34" charset="0"/>
                        </a:rPr>
                        <a:t>Incident Description</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9ADA"/>
                    </a:solidFill>
                  </a:tcPr>
                </a:tc>
                <a:tc>
                  <a:txBody>
                    <a:bodyPr/>
                    <a:lstStyle/>
                    <a:p>
                      <a:pPr algn="l" rtl="0" fontAlgn="ctr"/>
                      <a:r>
                        <a:rPr lang="en-US" sz="1200" b="1" i="0" u="none" strike="noStrike">
                          <a:solidFill>
                            <a:srgbClr val="FFFFFF"/>
                          </a:solidFill>
                          <a:effectLst/>
                          <a:latin typeface="Calibri" panose="020F0502020204030204" pitchFamily="34" charset="0"/>
                        </a:rPr>
                        <a:t>Environment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9ADA"/>
                    </a:solidFill>
                  </a:tcPr>
                </a:tc>
                <a:tc>
                  <a:txBody>
                    <a:bodyPr/>
                    <a:lstStyle/>
                    <a:p>
                      <a:pPr algn="l" rtl="0" fontAlgn="ctr"/>
                      <a:r>
                        <a:rPr lang="en-US" sz="1200" b="1" i="0" u="none" strike="noStrike">
                          <a:solidFill>
                            <a:srgbClr val="FFFFFF"/>
                          </a:solidFill>
                          <a:effectLst/>
                          <a:latin typeface="Calibri" panose="020F0502020204030204" pitchFamily="34" charset="0"/>
                        </a:rPr>
                        <a:t>Triage Steps</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9ADA"/>
                    </a:solidFill>
                  </a:tcPr>
                </a:tc>
                <a:tc>
                  <a:txBody>
                    <a:bodyPr/>
                    <a:lstStyle/>
                    <a:p>
                      <a:pPr algn="l" rtl="0" fontAlgn="ctr"/>
                      <a:r>
                        <a:rPr lang="en-US" sz="1200" b="1" i="0" u="none" strike="noStrike">
                          <a:solidFill>
                            <a:srgbClr val="FFFFFF"/>
                          </a:solidFill>
                          <a:effectLst/>
                          <a:latin typeface="Calibri" panose="020F0502020204030204" pitchFamily="34" charset="0"/>
                        </a:rPr>
                        <a:t>Comments/Root Cause</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9ADA"/>
                    </a:solidFill>
                  </a:tcPr>
                </a:tc>
                <a:extLst>
                  <a:ext uri="{0D108BD9-81ED-4DB2-BD59-A6C34878D82A}">
                    <a16:rowId xmlns:a16="http://schemas.microsoft.com/office/drawing/2014/main" val="1521608432"/>
                  </a:ext>
                </a:extLst>
              </a:tr>
              <a:tr h="519374">
                <a:tc>
                  <a:txBody>
                    <a:bodyPr/>
                    <a:lstStyle/>
                    <a:p>
                      <a:pPr algn="l" rtl="0" fontAlgn="ctr"/>
                      <a:r>
                        <a:rPr lang="en-US" sz="1100" b="0" i="0" u="none" strike="noStrike">
                          <a:solidFill>
                            <a:srgbClr val="000000"/>
                          </a:solidFill>
                          <a:effectLst/>
                          <a:latin typeface="Calibri" panose="020F0502020204030204" pitchFamily="34" charset="0"/>
                        </a:rPr>
                        <a:t>119091221000561</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Spark stderr &amp; stdout and Thread dump are not accessible</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FD Sandbox</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We are unable to access Spark stderr or stdout logs and we are getting error- "The site cannot be reached"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Pending RCA with MSFT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39784305"/>
                  </a:ext>
                </a:extLst>
              </a:tr>
              <a:tr h="1038748">
                <a:tc>
                  <a:txBody>
                    <a:bodyPr/>
                    <a:lstStyle/>
                    <a:p>
                      <a:pPr algn="l" rtl="0" fontAlgn="ctr"/>
                      <a:r>
                        <a:rPr lang="en-US" sz="1100" b="0" i="0" u="none" strike="noStrike">
                          <a:solidFill>
                            <a:srgbClr val="000000"/>
                          </a:solidFill>
                          <a:effectLst/>
                          <a:latin typeface="Calibri" panose="020F0502020204030204" pitchFamily="34" charset="0"/>
                        </a:rPr>
                        <a:t>119092521001982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Hive, ranger services are not accessible</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FD Sandbox</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ranger admin could not be started. When we started it through Ambari agent, it seems that Ambari agent does not startup the java process and then wait for ranger admin to generate logs. Decided to reboot all worker nodes and tried again. After that, hive server2 interactive service started successfully</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Pending RCA with MSFT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1950483"/>
                  </a:ext>
                </a:extLst>
              </a:tr>
              <a:tr h="519374">
                <a:tc>
                  <a:txBody>
                    <a:bodyPr/>
                    <a:lstStyle/>
                    <a:p>
                      <a:pPr algn="l" rtl="0" fontAlgn="ctr"/>
                      <a:r>
                        <a:rPr lang="en-US" sz="1100" b="0" i="0" u="none" strike="noStrike">
                          <a:solidFill>
                            <a:srgbClr val="000000"/>
                          </a:solidFill>
                          <a:effectLst/>
                          <a:latin typeface="Calibri" panose="020F0502020204030204" pitchFamily="34" charset="0"/>
                        </a:rPr>
                        <a:t>119092521001982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Ambari Hive view is not accessible (Reopened)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PROD SUP</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Ambari Hive view is not accessible in PROD SUP environment. Unable to reboot the clusters. Worked with MSFT to reboot the cluster.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Pending RCA with MSFT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11195738"/>
                  </a:ext>
                </a:extLst>
              </a:tr>
              <a:tr h="519374">
                <a:tc>
                  <a:txBody>
                    <a:bodyPr/>
                    <a:lstStyle/>
                    <a:p>
                      <a:pPr algn="l" rtl="0" fontAlgn="ctr"/>
                      <a:r>
                        <a:rPr lang="en-US" sz="1100" b="0" i="0" u="none" strike="noStrike">
                          <a:solidFill>
                            <a:srgbClr val="000000"/>
                          </a:solidFill>
                          <a:effectLst/>
                          <a:latin typeface="Calibri" panose="020F0502020204030204" pitchFamily="34" charset="0"/>
                        </a:rPr>
                        <a:t>119101121001720</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Ambari Hive view is not accessible</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PROD</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Ambari Hive view is not accessible in PROD SUP environment. Unable to reboot the clusters. Worked with MSFT to reboot the cluster. Initial triage shows it is due to port conflict issue. Reaching out MSFT to get the patch for fixing this issue</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Pending RCA with MSFT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3797051"/>
                  </a:ext>
                </a:extLst>
              </a:tr>
              <a:tr h="424670">
                <a:tc>
                  <a:txBody>
                    <a:bodyPr/>
                    <a:lstStyle/>
                    <a:p>
                      <a:pPr algn="l" rtl="0" fontAlgn="ctr"/>
                      <a:r>
                        <a:rPr lang="en-US" sz="1100" b="0" i="0" u="none" strike="noStrike">
                          <a:solidFill>
                            <a:srgbClr val="000000"/>
                          </a:solidFill>
                          <a:effectLst/>
                          <a:latin typeface="Calibri" panose="020F0502020204030204" pitchFamily="34" charset="0"/>
                        </a:rPr>
                        <a:t>119101721002082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Data Loss in FD Sandbox/DEV environment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200" b="0" i="0" u="none" strike="noStrike">
                          <a:solidFill>
                            <a:srgbClr val="2C2C2C"/>
                          </a:solidFill>
                          <a:effectLst/>
                          <a:latin typeface="Calibri" panose="020F0502020204030204" pitchFamily="34" charset="0"/>
                        </a:rPr>
                        <a:t>FD </a:t>
                      </a:r>
                      <a:r>
                        <a:rPr lang="en-US" sz="1200" b="0" i="0" u="none" strike="noStrike" kern="1200">
                          <a:solidFill>
                            <a:srgbClr val="2C2C2C"/>
                          </a:solidFill>
                          <a:effectLst/>
                          <a:latin typeface="Calibri" panose="020F0502020204030204" pitchFamily="34" charset="0"/>
                          <a:ea typeface="+mn-ea"/>
                          <a:cs typeface="+mn-cs"/>
                        </a:rPr>
                        <a:t>Sandbox</a:t>
                      </a:r>
                    </a:p>
                    <a:p>
                      <a:pPr algn="l" rtl="0" fontAlgn="ctr"/>
                      <a:endParaRPr lang="en-US" sz="1200" b="0" i="0" u="none" strike="noStrike">
                        <a:solidFill>
                          <a:srgbClr val="2C2C2C"/>
                        </a:solidFill>
                        <a:effectLst/>
                        <a:latin typeface="Calibri" panose="020F0502020204030204" pitchFamily="34" charset="0"/>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sz="1200" b="0" i="0" u="none" strike="noStrike">
                          <a:solidFill>
                            <a:srgbClr val="2C2C2C"/>
                          </a:solidFill>
                          <a:effectLst/>
                          <a:latin typeface="Calibri" panose="020F0502020204030204" pitchFamily="34" charset="0"/>
                        </a:rPr>
                        <a:t>In FD Sand box, users started complaining about their data loss. Upon investigation, found that data files are missing from the cluster. Restored the data from backup with the help of Microsoft</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200" b="0" i="0" u="none" strike="noStrike">
                          <a:solidFill>
                            <a:srgbClr val="2C2C2C"/>
                          </a:solidFill>
                          <a:effectLst/>
                          <a:latin typeface="Calibri" panose="020F0502020204030204" pitchFamily="34" charset="0"/>
                        </a:rPr>
                        <a:t>Pending RCA with MSFT</a:t>
                      </a:r>
                    </a:p>
                    <a:p>
                      <a:pPr algn="l" rtl="0" fontAlgn="ctr"/>
                      <a:endParaRPr lang="en-US" sz="1200" b="0" i="0" u="none" strike="noStrike">
                        <a:solidFill>
                          <a:srgbClr val="2C2C2C"/>
                        </a:solidFill>
                        <a:effectLst/>
                        <a:latin typeface="Calibri" panose="020F0502020204030204" pitchFamily="34" charset="0"/>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4382961"/>
                  </a:ext>
                </a:extLst>
              </a:tr>
            </a:tbl>
          </a:graphicData>
        </a:graphic>
      </p:graphicFrame>
      <p:sp>
        <p:nvSpPr>
          <p:cNvPr id="6" name="Footer Placeholder 2">
            <a:extLst>
              <a:ext uri="{FF2B5EF4-FFF2-40B4-BE49-F238E27FC236}">
                <a16:creationId xmlns:a16="http://schemas.microsoft.com/office/drawing/2014/main" id="{5109ED66-F064-4B9C-9B35-08E3AE9849F2}"/>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3511321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3252" y="-3313"/>
            <a:ext cx="12192000" cy="685800"/>
          </a:xfrm>
        </p:spPr>
        <p:txBody>
          <a:bodyPr>
            <a:normAutofit/>
          </a:bodyPr>
          <a:lstStyle/>
          <a:p>
            <a:r>
              <a:rPr lang="en-US" b="1"/>
              <a:t>Resiliency and Monitoring</a:t>
            </a:r>
          </a:p>
        </p:txBody>
      </p:sp>
      <p:sp>
        <p:nvSpPr>
          <p:cNvPr id="2" name="Footer Placeholder 1"/>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10" name="Table 9">
            <a:extLst>
              <a:ext uri="{FF2B5EF4-FFF2-40B4-BE49-F238E27FC236}">
                <a16:creationId xmlns:a16="http://schemas.microsoft.com/office/drawing/2014/main" id="{79F0150E-E62A-48EC-B19B-FA7019A3C0F9}"/>
              </a:ext>
            </a:extLst>
          </p:cNvPr>
          <p:cNvGraphicFramePr>
            <a:graphicFrameLocks noGrp="1"/>
          </p:cNvGraphicFramePr>
          <p:nvPr>
            <p:extLst>
              <p:ext uri="{D42A27DB-BD31-4B8C-83A1-F6EECF244321}">
                <p14:modId xmlns:p14="http://schemas.microsoft.com/office/powerpoint/2010/main" val="4165055956"/>
              </p:ext>
            </p:extLst>
          </p:nvPr>
        </p:nvGraphicFramePr>
        <p:xfrm>
          <a:off x="1" y="990600"/>
          <a:ext cx="12182144" cy="1112520"/>
        </p:xfrm>
        <a:graphic>
          <a:graphicData uri="http://schemas.openxmlformats.org/drawingml/2006/table">
            <a:tbl>
              <a:tblPr firstRow="1" bandRow="1">
                <a:tableStyleId>{5C22544A-7EE6-4342-B048-85BDC9FD1C3A}</a:tableStyleId>
              </a:tblPr>
              <a:tblGrid>
                <a:gridCol w="3931920">
                  <a:extLst>
                    <a:ext uri="{9D8B030D-6E8A-4147-A177-3AD203B41FA5}">
                      <a16:colId xmlns:a16="http://schemas.microsoft.com/office/drawing/2014/main" val="3971941285"/>
                    </a:ext>
                  </a:extLst>
                </a:gridCol>
                <a:gridCol w="8250224">
                  <a:extLst>
                    <a:ext uri="{9D8B030D-6E8A-4147-A177-3AD203B41FA5}">
                      <a16:colId xmlns:a16="http://schemas.microsoft.com/office/drawing/2014/main" val="2062385674"/>
                    </a:ext>
                  </a:extLst>
                </a:gridCol>
              </a:tblGrid>
              <a:tr h="370840">
                <a:tc>
                  <a:txBody>
                    <a:bodyPr/>
                    <a:lstStyle/>
                    <a:p>
                      <a:r>
                        <a:rPr lang="en-US" sz="1600"/>
                        <a:t>High Availability</a:t>
                      </a:r>
                    </a:p>
                  </a:txBody>
                  <a:tcPr/>
                </a:tc>
                <a:tc>
                  <a:txBody>
                    <a:bodyPr/>
                    <a:lstStyle/>
                    <a:p>
                      <a:r>
                        <a:rPr lang="en-US" sz="1600"/>
                        <a:t>Description / Technology</a:t>
                      </a:r>
                    </a:p>
                  </a:txBody>
                  <a:tcPr/>
                </a:tc>
                <a:extLst>
                  <a:ext uri="{0D108BD9-81ED-4DB2-BD59-A6C34878D82A}">
                    <a16:rowId xmlns:a16="http://schemas.microsoft.com/office/drawing/2014/main" val="326879582"/>
                  </a:ext>
                </a:extLst>
              </a:tr>
              <a:tr h="370840">
                <a:tc>
                  <a:txBody>
                    <a:bodyPr/>
                    <a:lstStyle/>
                    <a:p>
                      <a:r>
                        <a:rPr lang="en-US" sz="1400"/>
                        <a:t>ADF Azure</a:t>
                      </a:r>
                      <a:endParaRPr lang="en-US" sz="1400">
                        <a:solidFill>
                          <a:schemeClr val="bg1">
                            <a:lumMod val="50000"/>
                          </a:schemeClr>
                        </a:solidFill>
                      </a:endParaRPr>
                    </a:p>
                  </a:txBody>
                  <a:tcPr/>
                </a:tc>
                <a:tc>
                  <a:txBody>
                    <a:bodyPr/>
                    <a:lstStyle/>
                    <a:p>
                      <a:r>
                        <a:rPr lang="en-US" sz="1400"/>
                        <a:t>Cluster HA across nodes.</a:t>
                      </a:r>
                    </a:p>
                  </a:txBody>
                  <a:tcPr/>
                </a:tc>
                <a:extLst>
                  <a:ext uri="{0D108BD9-81ED-4DB2-BD59-A6C34878D82A}">
                    <a16:rowId xmlns:a16="http://schemas.microsoft.com/office/drawing/2014/main" val="2887199011"/>
                  </a:ext>
                </a:extLst>
              </a:tr>
              <a:tr h="370840">
                <a:tc>
                  <a:txBody>
                    <a:bodyPr/>
                    <a:lstStyle/>
                    <a:p>
                      <a:r>
                        <a:rPr lang="en-US" sz="1400"/>
                        <a:t>ADF On-Prem</a:t>
                      </a:r>
                      <a:endParaRPr lang="en-US" sz="1400">
                        <a:solidFill>
                          <a:schemeClr val="bg1">
                            <a:lumMod val="50000"/>
                          </a:schemeClr>
                        </a:solidFill>
                      </a:endParaRPr>
                    </a:p>
                  </a:txBody>
                  <a:tcPr/>
                </a:tc>
                <a:tc>
                  <a:txBody>
                    <a:bodyPr/>
                    <a:lstStyle/>
                    <a:p>
                      <a:r>
                        <a:rPr lang="en-US" sz="1400"/>
                        <a:t>Cluster HA across nodes.</a:t>
                      </a:r>
                    </a:p>
                  </a:txBody>
                  <a:tcPr/>
                </a:tc>
                <a:extLst>
                  <a:ext uri="{0D108BD9-81ED-4DB2-BD59-A6C34878D82A}">
                    <a16:rowId xmlns:a16="http://schemas.microsoft.com/office/drawing/2014/main" val="3364188980"/>
                  </a:ext>
                </a:extLst>
              </a:tr>
            </a:tbl>
          </a:graphicData>
        </a:graphic>
      </p:graphicFrame>
      <p:graphicFrame>
        <p:nvGraphicFramePr>
          <p:cNvPr id="11" name="Table 10">
            <a:extLst>
              <a:ext uri="{FF2B5EF4-FFF2-40B4-BE49-F238E27FC236}">
                <a16:creationId xmlns:a16="http://schemas.microsoft.com/office/drawing/2014/main" id="{BE07A5F4-591C-4175-9CD9-E762520D4659}"/>
              </a:ext>
            </a:extLst>
          </p:cNvPr>
          <p:cNvGraphicFramePr>
            <a:graphicFrameLocks noGrp="1"/>
          </p:cNvGraphicFramePr>
          <p:nvPr>
            <p:extLst>
              <p:ext uri="{D42A27DB-BD31-4B8C-83A1-F6EECF244321}">
                <p14:modId xmlns:p14="http://schemas.microsoft.com/office/powerpoint/2010/main" val="711409166"/>
              </p:ext>
            </p:extLst>
          </p:nvPr>
        </p:nvGraphicFramePr>
        <p:xfrm>
          <a:off x="13252" y="2345303"/>
          <a:ext cx="12168891" cy="1676400"/>
        </p:xfrm>
        <a:graphic>
          <a:graphicData uri="http://schemas.openxmlformats.org/drawingml/2006/table">
            <a:tbl>
              <a:tblPr firstRow="1" bandRow="1">
                <a:tableStyleId>{5C22544A-7EE6-4342-B048-85BDC9FD1C3A}</a:tableStyleId>
              </a:tblPr>
              <a:tblGrid>
                <a:gridCol w="3924358">
                  <a:extLst>
                    <a:ext uri="{9D8B030D-6E8A-4147-A177-3AD203B41FA5}">
                      <a16:colId xmlns:a16="http://schemas.microsoft.com/office/drawing/2014/main" val="3971941285"/>
                    </a:ext>
                  </a:extLst>
                </a:gridCol>
                <a:gridCol w="844362">
                  <a:extLst>
                    <a:ext uri="{9D8B030D-6E8A-4147-A177-3AD203B41FA5}">
                      <a16:colId xmlns:a16="http://schemas.microsoft.com/office/drawing/2014/main" val="1834784160"/>
                    </a:ext>
                  </a:extLst>
                </a:gridCol>
                <a:gridCol w="1494473">
                  <a:extLst>
                    <a:ext uri="{9D8B030D-6E8A-4147-A177-3AD203B41FA5}">
                      <a16:colId xmlns:a16="http://schemas.microsoft.com/office/drawing/2014/main" val="463741986"/>
                    </a:ext>
                  </a:extLst>
                </a:gridCol>
                <a:gridCol w="1494473">
                  <a:extLst>
                    <a:ext uri="{9D8B030D-6E8A-4147-A177-3AD203B41FA5}">
                      <a16:colId xmlns:a16="http://schemas.microsoft.com/office/drawing/2014/main" val="1355381983"/>
                    </a:ext>
                  </a:extLst>
                </a:gridCol>
                <a:gridCol w="4411225">
                  <a:extLst>
                    <a:ext uri="{9D8B030D-6E8A-4147-A177-3AD203B41FA5}">
                      <a16:colId xmlns:a16="http://schemas.microsoft.com/office/drawing/2014/main" val="2062385674"/>
                    </a:ext>
                  </a:extLst>
                </a:gridCol>
              </a:tblGrid>
              <a:tr h="370840">
                <a:tc>
                  <a:txBody>
                    <a:bodyPr/>
                    <a:lstStyle/>
                    <a:p>
                      <a:r>
                        <a:rPr lang="en-US" sz="1600"/>
                        <a:t>Disaster Recovery</a:t>
                      </a:r>
                    </a:p>
                  </a:txBody>
                  <a:tcPr/>
                </a:tc>
                <a:tc>
                  <a:txBody>
                    <a:bodyPr/>
                    <a:lstStyle/>
                    <a:p>
                      <a:r>
                        <a:rPr lang="en-US" sz="1600"/>
                        <a:t>Class of</a:t>
                      </a:r>
                      <a:r>
                        <a:rPr lang="en-US" sz="1600" baseline="0"/>
                        <a:t> Service</a:t>
                      </a:r>
                      <a:endParaRPr lang="en-US" sz="1600"/>
                    </a:p>
                  </a:txBody>
                  <a:tcPr/>
                </a:tc>
                <a:tc>
                  <a:txBody>
                    <a:bodyPr/>
                    <a:lstStyle/>
                    <a:p>
                      <a:r>
                        <a:rPr lang="en-US" sz="1600"/>
                        <a:t>Primary Location</a:t>
                      </a:r>
                    </a:p>
                  </a:txBody>
                  <a:tcPr/>
                </a:tc>
                <a:tc>
                  <a:txBody>
                    <a:bodyPr/>
                    <a:lstStyle/>
                    <a:p>
                      <a:r>
                        <a:rPr lang="en-US" sz="1600"/>
                        <a:t>Redundancy</a:t>
                      </a:r>
                      <a:r>
                        <a:rPr lang="en-US" sz="1600" baseline="0"/>
                        <a:t> Location</a:t>
                      </a:r>
                      <a:endParaRPr lang="en-US" sz="1600"/>
                    </a:p>
                  </a:txBody>
                  <a:tcPr/>
                </a:tc>
                <a:tc>
                  <a:txBody>
                    <a:bodyPr/>
                    <a:lstStyle/>
                    <a:p>
                      <a:r>
                        <a:rPr lang="en-US" sz="1600"/>
                        <a:t>Description / Technology</a:t>
                      </a:r>
                    </a:p>
                  </a:txBody>
                  <a:tcPr/>
                </a:tc>
                <a:extLst>
                  <a:ext uri="{0D108BD9-81ED-4DB2-BD59-A6C34878D82A}">
                    <a16:rowId xmlns:a16="http://schemas.microsoft.com/office/drawing/2014/main" val="326879582"/>
                  </a:ext>
                </a:extLst>
              </a:tr>
              <a:tr h="365760">
                <a:tc>
                  <a:txBody>
                    <a:bodyPr/>
                    <a:lstStyle/>
                    <a:p>
                      <a:r>
                        <a:rPr lang="en-US" sz="1400">
                          <a:solidFill>
                            <a:schemeClr val="tx1"/>
                          </a:solidFill>
                        </a:rPr>
                        <a:t>ADF Azure DR</a:t>
                      </a:r>
                    </a:p>
                  </a:txBody>
                  <a:tcPr/>
                </a:tc>
                <a:tc>
                  <a:txBody>
                    <a:bodyPr/>
                    <a:lstStyle/>
                    <a:p>
                      <a:r>
                        <a:rPr lang="en-US" sz="1400"/>
                        <a:t>3</a:t>
                      </a:r>
                    </a:p>
                  </a:txBody>
                  <a:tcPr/>
                </a:tc>
                <a:tc>
                  <a:txBody>
                    <a:bodyPr/>
                    <a:lstStyle/>
                    <a:p>
                      <a:r>
                        <a:rPr lang="en-US" sz="1400"/>
                        <a:t>US West 2</a:t>
                      </a:r>
                    </a:p>
                  </a:txBody>
                  <a:tcPr/>
                </a:tc>
                <a:tc>
                  <a:txBody>
                    <a:bodyPr/>
                    <a:lstStyle/>
                    <a:p>
                      <a:r>
                        <a:rPr lang="en-US" sz="1400"/>
                        <a:t>US West Central</a:t>
                      </a:r>
                    </a:p>
                  </a:txBody>
                  <a:tcPr/>
                </a:tc>
                <a:tc>
                  <a:txBody>
                    <a:bodyPr/>
                    <a:lstStyle/>
                    <a:p>
                      <a:r>
                        <a:rPr lang="en-US" sz="1400"/>
                        <a:t>Azure paired regions replication.</a:t>
                      </a:r>
                    </a:p>
                  </a:txBody>
                  <a:tcPr/>
                </a:tc>
                <a:extLst>
                  <a:ext uri="{0D108BD9-81ED-4DB2-BD59-A6C34878D82A}">
                    <a16:rowId xmlns:a16="http://schemas.microsoft.com/office/drawing/2014/main" val="2887199011"/>
                  </a:ext>
                </a:extLst>
              </a:tr>
              <a:tr h="365760">
                <a:tc>
                  <a:txBody>
                    <a:bodyPr/>
                    <a:lstStyle/>
                    <a:p>
                      <a:r>
                        <a:rPr lang="en-US" sz="1400">
                          <a:solidFill>
                            <a:schemeClr val="tx1"/>
                          </a:solidFill>
                        </a:rPr>
                        <a:t>ADF On-Prem DR</a:t>
                      </a:r>
                    </a:p>
                  </a:txBody>
                  <a:tcPr/>
                </a:tc>
                <a:tc>
                  <a:txBody>
                    <a:bodyPr/>
                    <a:lstStyle/>
                    <a:p>
                      <a:r>
                        <a:rPr lang="en-US" sz="1400"/>
                        <a:t>3</a:t>
                      </a:r>
                    </a:p>
                  </a:txBody>
                  <a:tcPr/>
                </a:tc>
                <a:tc>
                  <a:txBody>
                    <a:bodyPr/>
                    <a:lstStyle/>
                    <a:p>
                      <a:r>
                        <a:rPr lang="en-US" sz="1400"/>
                        <a:t>KP Pleasanton</a:t>
                      </a:r>
                    </a:p>
                  </a:txBody>
                  <a:tcPr/>
                </a:tc>
                <a:tc>
                  <a:txBody>
                    <a:bodyPr/>
                    <a:lstStyle/>
                    <a:p>
                      <a:r>
                        <a:rPr lang="en-US" sz="1400"/>
                        <a:t>TBD</a:t>
                      </a:r>
                    </a:p>
                  </a:txBody>
                  <a:tcPr/>
                </a:tc>
                <a:tc>
                  <a:txBody>
                    <a:bodyPr/>
                    <a:lstStyle/>
                    <a:p>
                      <a:r>
                        <a:rPr lang="en-US" sz="1400"/>
                        <a:t>TBD</a:t>
                      </a:r>
                    </a:p>
                  </a:txBody>
                  <a:tcPr/>
                </a:tc>
                <a:extLst>
                  <a:ext uri="{0D108BD9-81ED-4DB2-BD59-A6C34878D82A}">
                    <a16:rowId xmlns:a16="http://schemas.microsoft.com/office/drawing/2014/main" val="3364188980"/>
                  </a:ext>
                </a:extLst>
              </a:tr>
              <a:tr h="365760">
                <a:tc gridSpan="5">
                  <a:txBody>
                    <a:bodyPr/>
                    <a:lstStyle/>
                    <a:p>
                      <a:r>
                        <a:rPr lang="en-US" sz="1400" i="1">
                          <a:solidFill>
                            <a:schemeClr val="tx1">
                              <a:lumMod val="85000"/>
                              <a:lumOff val="15000"/>
                            </a:schemeClr>
                          </a:solidFill>
                        </a:rPr>
                        <a:t>CAS planning for full automation of rebuilding ADF clusters and applications upon recovery in Q1 2020.</a:t>
                      </a:r>
                    </a:p>
                  </a:txBody>
                  <a:tcPr anchor="ctr"/>
                </a:tc>
                <a:tc hMerge="1">
                  <a:txBody>
                    <a:bodyPr/>
                    <a:lstStyle/>
                    <a:p>
                      <a:endParaRPr lang="en-US" sz="1400"/>
                    </a:p>
                  </a:txBody>
                  <a:tcPr/>
                </a:tc>
                <a:tc hMerge="1">
                  <a:txBody>
                    <a:bodyPr/>
                    <a:lstStyle/>
                    <a:p>
                      <a:endParaRPr lang="en-US" sz="1400"/>
                    </a:p>
                  </a:txBody>
                  <a:tcPr/>
                </a:tc>
                <a:tc hMerge="1">
                  <a:txBody>
                    <a:bodyPr/>
                    <a:lstStyle/>
                    <a:p>
                      <a:endParaRPr lang="en-US" sz="1400"/>
                    </a:p>
                  </a:txBody>
                  <a:tcPr/>
                </a:tc>
                <a:tc hMerge="1">
                  <a:txBody>
                    <a:bodyPr/>
                    <a:lstStyle/>
                    <a:p>
                      <a:endParaRPr lang="en-US" sz="1400"/>
                    </a:p>
                  </a:txBody>
                  <a:tcPr/>
                </a:tc>
                <a:extLst>
                  <a:ext uri="{0D108BD9-81ED-4DB2-BD59-A6C34878D82A}">
                    <a16:rowId xmlns:a16="http://schemas.microsoft.com/office/drawing/2014/main" val="3886183111"/>
                  </a:ext>
                </a:extLst>
              </a:tr>
            </a:tbl>
          </a:graphicData>
        </a:graphic>
      </p:graphicFrame>
      <p:graphicFrame>
        <p:nvGraphicFramePr>
          <p:cNvPr id="9" name="Table 8">
            <a:extLst>
              <a:ext uri="{FF2B5EF4-FFF2-40B4-BE49-F238E27FC236}">
                <a16:creationId xmlns:a16="http://schemas.microsoft.com/office/drawing/2014/main" id="{323A999C-F6F5-41C9-92FE-0DDC6C9F3EA1}"/>
              </a:ext>
            </a:extLst>
          </p:cNvPr>
          <p:cNvGraphicFramePr>
            <a:graphicFrameLocks noGrp="1"/>
          </p:cNvGraphicFramePr>
          <p:nvPr>
            <p:extLst>
              <p:ext uri="{D42A27DB-BD31-4B8C-83A1-F6EECF244321}">
                <p14:modId xmlns:p14="http://schemas.microsoft.com/office/powerpoint/2010/main" val="2730594390"/>
              </p:ext>
            </p:extLst>
          </p:nvPr>
        </p:nvGraphicFramePr>
        <p:xfrm>
          <a:off x="13253" y="4191000"/>
          <a:ext cx="12168891" cy="1459918"/>
        </p:xfrm>
        <a:graphic>
          <a:graphicData uri="http://schemas.openxmlformats.org/drawingml/2006/table">
            <a:tbl>
              <a:tblPr firstRow="1" bandRow="1">
                <a:tableStyleId>{5C22544A-7EE6-4342-B048-85BDC9FD1C3A}</a:tableStyleId>
              </a:tblPr>
              <a:tblGrid>
                <a:gridCol w="3934303">
                  <a:extLst>
                    <a:ext uri="{9D8B030D-6E8A-4147-A177-3AD203B41FA5}">
                      <a16:colId xmlns:a16="http://schemas.microsoft.com/office/drawing/2014/main" val="3971941285"/>
                    </a:ext>
                  </a:extLst>
                </a:gridCol>
                <a:gridCol w="8234588">
                  <a:extLst>
                    <a:ext uri="{9D8B030D-6E8A-4147-A177-3AD203B41FA5}">
                      <a16:colId xmlns:a16="http://schemas.microsoft.com/office/drawing/2014/main" val="2062385674"/>
                    </a:ext>
                  </a:extLst>
                </a:gridCol>
              </a:tblGrid>
              <a:tr h="362638">
                <a:tc>
                  <a:txBody>
                    <a:bodyPr/>
                    <a:lstStyle/>
                    <a:p>
                      <a:r>
                        <a:rPr lang="en-US" sz="1600"/>
                        <a:t>Monitoring</a:t>
                      </a:r>
                    </a:p>
                  </a:txBody>
                  <a:tcPr/>
                </a:tc>
                <a:tc>
                  <a:txBody>
                    <a:bodyPr/>
                    <a:lstStyle/>
                    <a:p>
                      <a:r>
                        <a:rPr lang="en-US" sz="1600"/>
                        <a:t>Description / Technology</a:t>
                      </a:r>
                    </a:p>
                  </a:txBody>
                  <a:tcPr/>
                </a:tc>
                <a:extLst>
                  <a:ext uri="{0D108BD9-81ED-4DB2-BD59-A6C34878D82A}">
                    <a16:rowId xmlns:a16="http://schemas.microsoft.com/office/drawing/2014/main" val="326879582"/>
                  </a:ext>
                </a:extLst>
              </a:tr>
              <a:tr h="365760">
                <a:tc>
                  <a:txBody>
                    <a:bodyPr/>
                    <a:lstStyle/>
                    <a:p>
                      <a:r>
                        <a:rPr lang="en-US" sz="1400"/>
                        <a:t>MS Azure Monitor</a:t>
                      </a:r>
                    </a:p>
                  </a:txBody>
                  <a:tcPr/>
                </a:tc>
                <a:tc>
                  <a:txBody>
                    <a:bodyPr/>
                    <a:lstStyle/>
                    <a:p>
                      <a:r>
                        <a:rPr lang="en-US" sz="1400"/>
                        <a:t>Currently used by CAS team.</a:t>
                      </a:r>
                    </a:p>
                  </a:txBody>
                  <a:tcPr/>
                </a:tc>
                <a:extLst>
                  <a:ext uri="{0D108BD9-81ED-4DB2-BD59-A6C34878D82A}">
                    <a16:rowId xmlns:a16="http://schemas.microsoft.com/office/drawing/2014/main" val="1359537800"/>
                  </a:ext>
                </a:extLst>
              </a:tr>
              <a:tr h="365760">
                <a:tc>
                  <a:txBody>
                    <a:bodyPr/>
                    <a:lstStyle/>
                    <a:p>
                      <a:r>
                        <a:rPr lang="en-US" sz="1400"/>
                        <a:t>KP TRO Splunk</a:t>
                      </a:r>
                    </a:p>
                  </a:txBody>
                  <a:tcPr/>
                </a:tc>
                <a:tc>
                  <a:txBody>
                    <a:bodyPr/>
                    <a:lstStyle/>
                    <a:p>
                      <a:r>
                        <a:rPr lang="en-US" sz="1400"/>
                        <a:t>Currently receiving security events.</a:t>
                      </a:r>
                    </a:p>
                  </a:txBody>
                  <a:tcPr/>
                </a:tc>
                <a:extLst>
                  <a:ext uri="{0D108BD9-81ED-4DB2-BD59-A6C34878D82A}">
                    <a16:rowId xmlns:a16="http://schemas.microsoft.com/office/drawing/2014/main" val="2887199011"/>
                  </a:ext>
                </a:extLst>
              </a:tr>
              <a:tr h="365760">
                <a:tc>
                  <a:txBody>
                    <a:bodyPr/>
                    <a:lstStyle/>
                    <a:p>
                      <a:r>
                        <a:rPr lang="en-US" sz="1400"/>
                        <a:t>KP Enterprise Splunk</a:t>
                      </a:r>
                    </a:p>
                  </a:txBody>
                  <a:tcPr/>
                </a:tc>
                <a:tc>
                  <a:txBody>
                    <a:bodyPr/>
                    <a:lstStyle/>
                    <a:p>
                      <a:r>
                        <a:rPr lang="en-US" sz="1400"/>
                        <a:t>Future applications using Azure Kubernetes Service (AKS) may send data to on-prem Enterprise Splunk.</a:t>
                      </a:r>
                    </a:p>
                  </a:txBody>
                  <a:tcPr/>
                </a:tc>
                <a:extLst>
                  <a:ext uri="{0D108BD9-81ED-4DB2-BD59-A6C34878D82A}">
                    <a16:rowId xmlns:a16="http://schemas.microsoft.com/office/drawing/2014/main" val="3125379039"/>
                  </a:ext>
                </a:extLst>
              </a:tr>
            </a:tbl>
          </a:graphicData>
        </a:graphic>
      </p:graphicFrame>
      <p:sp>
        <p:nvSpPr>
          <p:cNvPr id="8" name="Rectangle: Rounded Corners 7">
            <a:extLst>
              <a:ext uri="{FF2B5EF4-FFF2-40B4-BE49-F238E27FC236}">
                <a16:creationId xmlns:a16="http://schemas.microsoft.com/office/drawing/2014/main" id="{EC03D6D5-4E45-44EB-9BF5-AB13300CC651}"/>
              </a:ext>
            </a:extLst>
          </p:cNvPr>
          <p:cNvSpPr/>
          <p:nvPr/>
        </p:nvSpPr>
        <p:spPr>
          <a:xfrm>
            <a:off x="2362200" y="6016678"/>
            <a:ext cx="7467600" cy="61272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t>Recommend A2.0 ADF and tenant teams explore monitoring and reporting requirements and leverage Azure Monitor or Application Insights as needed.</a:t>
            </a:r>
          </a:p>
        </p:txBody>
      </p:sp>
    </p:spTree>
    <p:custDataLst>
      <p:tags r:id="rId1"/>
    </p:custDataLst>
    <p:extLst>
      <p:ext uri="{BB962C8B-B14F-4D97-AF65-F5344CB8AC3E}">
        <p14:creationId xmlns:p14="http://schemas.microsoft.com/office/powerpoint/2010/main" val="9757187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normAutofit/>
          </a:bodyPr>
          <a:lstStyle/>
          <a:p>
            <a:r>
              <a:rPr lang="en-US"/>
              <a:t>Security Architecture – Data (1 of 5)</a:t>
            </a:r>
            <a:endParaRPr lang="en-US" sz="2800" b="1"/>
          </a:p>
        </p:txBody>
      </p:sp>
      <p:sp>
        <p:nvSpPr>
          <p:cNvPr id="2" name="Footer Placeholder 1"/>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pic>
        <p:nvPicPr>
          <p:cNvPr id="7" name="Picture 6">
            <a:extLst>
              <a:ext uri="{FF2B5EF4-FFF2-40B4-BE49-F238E27FC236}">
                <a16:creationId xmlns:a16="http://schemas.microsoft.com/office/drawing/2014/main" id="{F9EB1BD5-8BB5-4DB8-A200-BC5E87AC6F82}"/>
              </a:ext>
            </a:extLst>
          </p:cNvPr>
          <p:cNvPicPr>
            <a:picLocks noChangeAspect="1"/>
          </p:cNvPicPr>
          <p:nvPr/>
        </p:nvPicPr>
        <p:blipFill rotWithShape="1">
          <a:blip r:embed="rId3"/>
          <a:srcRect b="1427"/>
          <a:stretch/>
        </p:blipFill>
        <p:spPr>
          <a:xfrm>
            <a:off x="332262" y="678351"/>
            <a:ext cx="11527477" cy="5470376"/>
          </a:xfrm>
          <a:prstGeom prst="rect">
            <a:avLst/>
          </a:prstGeom>
        </p:spPr>
      </p:pic>
      <p:sp>
        <p:nvSpPr>
          <p:cNvPr id="3" name="TextBox 2">
            <a:extLst>
              <a:ext uri="{FF2B5EF4-FFF2-40B4-BE49-F238E27FC236}">
                <a16:creationId xmlns:a16="http://schemas.microsoft.com/office/drawing/2014/main" id="{1A4C171A-7BB0-468D-81BF-A04776A2977C}"/>
              </a:ext>
            </a:extLst>
          </p:cNvPr>
          <p:cNvSpPr txBox="1"/>
          <p:nvPr/>
        </p:nvSpPr>
        <p:spPr>
          <a:xfrm>
            <a:off x="7942439" y="6179649"/>
            <a:ext cx="4249561" cy="408623"/>
          </a:xfrm>
          <a:prstGeom prst="roundRect">
            <a:avLst/>
          </a:prstGeom>
        </p:spPr>
        <p:style>
          <a:lnRef idx="2">
            <a:schemeClr val="accent5"/>
          </a:lnRef>
          <a:fillRef idx="1">
            <a:schemeClr val="lt1"/>
          </a:fillRef>
          <a:effectRef idx="0">
            <a:schemeClr val="accent5"/>
          </a:effectRef>
          <a:fontRef idx="minor">
            <a:schemeClr val="dk1"/>
          </a:fontRef>
        </p:style>
        <p:txBody>
          <a:bodyPr wrap="none" rtlCol="0">
            <a:spAutoFit/>
          </a:bodyPr>
          <a:lstStyle/>
          <a:p>
            <a:r>
              <a:rPr lang="en-US"/>
              <a:t>Data in transit and at rest are all encrypted.</a:t>
            </a:r>
          </a:p>
        </p:txBody>
      </p:sp>
    </p:spTree>
    <p:custDataLst>
      <p:tags r:id="rId1"/>
    </p:custDataLst>
    <p:extLst>
      <p:ext uri="{BB962C8B-B14F-4D97-AF65-F5344CB8AC3E}">
        <p14:creationId xmlns:p14="http://schemas.microsoft.com/office/powerpoint/2010/main" val="3067383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0B4F-5172-4988-9503-0E9A2E9FB8C8}"/>
              </a:ext>
            </a:extLst>
          </p:cNvPr>
          <p:cNvSpPr>
            <a:spLocks noGrp="1"/>
          </p:cNvSpPr>
          <p:nvPr>
            <p:ph type="title"/>
          </p:nvPr>
        </p:nvSpPr>
        <p:spPr>
          <a:xfrm>
            <a:off x="0" y="0"/>
            <a:ext cx="12192000" cy="685800"/>
          </a:xfrm>
          <a:solidFill>
            <a:schemeClr val="bg2">
              <a:lumMod val="75000"/>
            </a:schemeClr>
          </a:solidFill>
        </p:spPr>
        <p:txBody>
          <a:bodyPr/>
          <a:lstStyle/>
          <a:p>
            <a:r>
              <a:rPr lang="en-US" dirty="0"/>
              <a:t>A2.0 Overview</a:t>
            </a:r>
          </a:p>
        </p:txBody>
      </p:sp>
      <p:sp>
        <p:nvSpPr>
          <p:cNvPr id="4" name="Footer Placeholder 3">
            <a:extLst>
              <a:ext uri="{FF2B5EF4-FFF2-40B4-BE49-F238E27FC236}">
                <a16:creationId xmlns:a16="http://schemas.microsoft.com/office/drawing/2014/main" id="{BE1DDD58-FA1E-4D15-9BD0-D601A8246209}"/>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sp>
        <p:nvSpPr>
          <p:cNvPr id="5" name="Content Placeholder 2">
            <a:extLst>
              <a:ext uri="{FF2B5EF4-FFF2-40B4-BE49-F238E27FC236}">
                <a16:creationId xmlns:a16="http://schemas.microsoft.com/office/drawing/2014/main" id="{04668179-D363-4506-8FFF-1AD7D5A9D8AE}"/>
              </a:ext>
            </a:extLst>
          </p:cNvPr>
          <p:cNvSpPr txBox="1">
            <a:spLocks/>
          </p:cNvSpPr>
          <p:nvPr/>
        </p:nvSpPr>
        <p:spPr>
          <a:xfrm>
            <a:off x="0" y="1371600"/>
            <a:ext cx="12192000" cy="54864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rabicPeriod"/>
            </a:pPr>
            <a:endParaRPr lang="en-US" sz="2400">
              <a:solidFill>
                <a:schemeClr val="tx1">
                  <a:lumMod val="65000"/>
                  <a:lumOff val="35000"/>
                </a:schemeClr>
              </a:solidFill>
            </a:endParaRPr>
          </a:p>
        </p:txBody>
      </p:sp>
      <p:sp>
        <p:nvSpPr>
          <p:cNvPr id="7" name="Content Placeholder 2">
            <a:extLst>
              <a:ext uri="{FF2B5EF4-FFF2-40B4-BE49-F238E27FC236}">
                <a16:creationId xmlns:a16="http://schemas.microsoft.com/office/drawing/2014/main" id="{98D4E852-500E-46D9-B903-CBFC3FD61C8E}"/>
              </a:ext>
            </a:extLst>
          </p:cNvPr>
          <p:cNvSpPr txBox="1">
            <a:spLocks/>
          </p:cNvSpPr>
          <p:nvPr/>
        </p:nvSpPr>
        <p:spPr>
          <a:xfrm>
            <a:off x="715537" y="838199"/>
            <a:ext cx="10760927" cy="506220"/>
          </a:xfrm>
          <a:prstGeom prst="roundRect">
            <a:avLst/>
          </a:prstGeom>
        </p:spPr>
        <p:style>
          <a:lnRef idx="2">
            <a:schemeClr val="accent2"/>
          </a:lnRef>
          <a:fillRef idx="1">
            <a:schemeClr val="lt1"/>
          </a:fillRef>
          <a:effectRef idx="0">
            <a:schemeClr val="accent2"/>
          </a:effectRef>
          <a:fontRef idx="minor">
            <a:schemeClr val="dk1"/>
          </a:fontRef>
        </p:style>
        <p:txBody>
          <a:bodyPr/>
          <a:lstStyle>
            <a:lvl1pPr marL="214313" indent="-214313" algn="l" rtl="0" eaLnBrk="0" fontAlgn="base" hangingPunct="0">
              <a:lnSpc>
                <a:spcPct val="95000"/>
              </a:lnSpc>
              <a:spcBef>
                <a:spcPct val="35000"/>
              </a:spcBef>
              <a:spcAft>
                <a:spcPct val="0"/>
              </a:spcAft>
              <a:buClr>
                <a:schemeClr val="hlink"/>
              </a:buClr>
              <a:buFont typeface="Wingdings" panose="05000000000000000000" pitchFamily="2" charset="2"/>
              <a:buChar char="§"/>
              <a:defRPr sz="1800">
                <a:solidFill>
                  <a:schemeClr val="tx1"/>
                </a:solidFill>
                <a:latin typeface="+mn-lt"/>
                <a:ea typeface="MS PGothic" panose="020B0600070205080204" pitchFamily="34" charset="-128"/>
                <a:cs typeface="+mn-cs"/>
              </a:defRPr>
            </a:lvl1pPr>
            <a:lvl2pPr marL="557213" indent="-214313" algn="l" rtl="0" eaLnBrk="0" fontAlgn="base" hangingPunct="0">
              <a:lnSpc>
                <a:spcPct val="95000"/>
              </a:lnSpc>
              <a:spcBef>
                <a:spcPct val="35000"/>
              </a:spcBef>
              <a:spcAft>
                <a:spcPct val="0"/>
              </a:spcAft>
              <a:buClr>
                <a:schemeClr val="hlink"/>
              </a:buClr>
              <a:buFont typeface="Arial" panose="020B0604020202020204" pitchFamily="34" charset="0"/>
              <a:buChar char="–"/>
              <a:defRPr sz="1500">
                <a:solidFill>
                  <a:schemeClr val="tx1"/>
                </a:solidFill>
                <a:latin typeface="+mn-lt"/>
                <a:ea typeface="Arial" charset="0"/>
                <a:cs typeface="+mn-cs"/>
              </a:defRPr>
            </a:lvl2pPr>
            <a:lvl3pPr marL="857250" indent="-171450" algn="l" rtl="0" eaLnBrk="0" fontAlgn="base" hangingPunct="0">
              <a:lnSpc>
                <a:spcPct val="95000"/>
              </a:lnSpc>
              <a:spcBef>
                <a:spcPct val="35000"/>
              </a:spcBef>
              <a:spcAft>
                <a:spcPct val="0"/>
              </a:spcAft>
              <a:buClr>
                <a:schemeClr val="hlink"/>
              </a:buClr>
              <a:buFont typeface="Wingdings" panose="05000000000000000000" pitchFamily="2" charset="2"/>
              <a:buChar char="§"/>
              <a:defRPr>
                <a:solidFill>
                  <a:schemeClr val="tx1"/>
                </a:solidFill>
                <a:latin typeface="+mn-lt"/>
                <a:ea typeface="Arial" charset="0"/>
                <a:cs typeface="+mn-cs"/>
              </a:defRPr>
            </a:lvl3pPr>
            <a:lvl4pPr marL="1200150" indent="-171450" algn="l" rtl="0" eaLnBrk="0" fontAlgn="base" hangingPunct="0">
              <a:lnSpc>
                <a:spcPct val="95000"/>
              </a:lnSpc>
              <a:spcBef>
                <a:spcPct val="35000"/>
              </a:spcBef>
              <a:spcAft>
                <a:spcPct val="0"/>
              </a:spcAft>
              <a:buClr>
                <a:schemeClr val="hlink"/>
              </a:buClr>
              <a:buChar char="–"/>
              <a:defRPr sz="1200">
                <a:solidFill>
                  <a:schemeClr val="tx1"/>
                </a:solidFill>
                <a:latin typeface="+mn-lt"/>
                <a:ea typeface="Arial" charset="0"/>
                <a:cs typeface="+mn-cs"/>
              </a:defRPr>
            </a:lvl4pPr>
            <a:lvl5pPr marL="1543050" indent="-171450" algn="l" rtl="0" eaLnBrk="0" fontAlgn="base" hangingPunct="0">
              <a:lnSpc>
                <a:spcPct val="95000"/>
              </a:lnSpc>
              <a:spcBef>
                <a:spcPct val="35000"/>
              </a:spcBef>
              <a:spcAft>
                <a:spcPct val="0"/>
              </a:spcAft>
              <a:buClr>
                <a:schemeClr val="hlink"/>
              </a:buClr>
              <a:buChar char="»"/>
              <a:defRPr sz="1200">
                <a:solidFill>
                  <a:schemeClr val="tx1"/>
                </a:solidFill>
                <a:latin typeface="+mn-lt"/>
                <a:ea typeface="Arial" charset="0"/>
                <a:cs typeface="+mn-cs"/>
              </a:defRPr>
            </a:lvl5pPr>
            <a:lvl6pPr marL="1885950" indent="-171450" algn="l" rtl="0" fontAlgn="base">
              <a:lnSpc>
                <a:spcPct val="95000"/>
              </a:lnSpc>
              <a:spcBef>
                <a:spcPct val="35000"/>
              </a:spcBef>
              <a:spcAft>
                <a:spcPct val="0"/>
              </a:spcAft>
              <a:buClr>
                <a:schemeClr val="hlink"/>
              </a:buClr>
              <a:buChar char="»"/>
              <a:defRPr sz="1200">
                <a:solidFill>
                  <a:schemeClr val="tx1"/>
                </a:solidFill>
                <a:latin typeface="+mn-lt"/>
                <a:ea typeface="Arial" charset="0"/>
                <a:cs typeface="+mn-cs"/>
              </a:defRPr>
            </a:lvl6pPr>
            <a:lvl7pPr marL="2228850" indent="-171450" algn="l" rtl="0" fontAlgn="base">
              <a:lnSpc>
                <a:spcPct val="95000"/>
              </a:lnSpc>
              <a:spcBef>
                <a:spcPct val="35000"/>
              </a:spcBef>
              <a:spcAft>
                <a:spcPct val="0"/>
              </a:spcAft>
              <a:buClr>
                <a:schemeClr val="hlink"/>
              </a:buClr>
              <a:buChar char="»"/>
              <a:defRPr sz="1200">
                <a:solidFill>
                  <a:schemeClr val="tx1"/>
                </a:solidFill>
                <a:latin typeface="+mn-lt"/>
                <a:ea typeface="Arial" charset="0"/>
                <a:cs typeface="+mn-cs"/>
              </a:defRPr>
            </a:lvl7pPr>
            <a:lvl8pPr marL="2571750" indent="-171450" algn="l" rtl="0" fontAlgn="base">
              <a:lnSpc>
                <a:spcPct val="95000"/>
              </a:lnSpc>
              <a:spcBef>
                <a:spcPct val="35000"/>
              </a:spcBef>
              <a:spcAft>
                <a:spcPct val="0"/>
              </a:spcAft>
              <a:buClr>
                <a:schemeClr val="hlink"/>
              </a:buClr>
              <a:buChar char="»"/>
              <a:defRPr sz="1200">
                <a:solidFill>
                  <a:schemeClr val="tx1"/>
                </a:solidFill>
                <a:latin typeface="+mn-lt"/>
                <a:ea typeface="Arial" charset="0"/>
                <a:cs typeface="+mn-cs"/>
              </a:defRPr>
            </a:lvl8pPr>
            <a:lvl9pPr marL="2914650" indent="-171450" algn="l" rtl="0" fontAlgn="base">
              <a:lnSpc>
                <a:spcPct val="95000"/>
              </a:lnSpc>
              <a:spcBef>
                <a:spcPct val="35000"/>
              </a:spcBef>
              <a:spcAft>
                <a:spcPct val="0"/>
              </a:spcAft>
              <a:buClr>
                <a:schemeClr val="hlink"/>
              </a:buClr>
              <a:buChar char="»"/>
              <a:defRPr sz="1200">
                <a:solidFill>
                  <a:schemeClr val="tx1"/>
                </a:solidFill>
                <a:latin typeface="+mn-lt"/>
                <a:ea typeface="Arial" charset="0"/>
                <a:cs typeface="+mn-cs"/>
              </a:defRPr>
            </a:lvl9pPr>
          </a:lstStyle>
          <a:p>
            <a:pPr marL="0" indent="0">
              <a:buNone/>
            </a:pPr>
            <a:r>
              <a:rPr lang="en-US" sz="1400" kern="0">
                <a:cs typeface="Calibri" panose="020F0502020204030204" pitchFamily="34" charset="0"/>
              </a:rPr>
              <a:t>Develop a shared, re-usable data and analytics foundational platform consisting of cost-effective and efficient foundation data zones – raw, refined and enriched and foundation services that meet current and future needs of our analytic tenants</a:t>
            </a:r>
          </a:p>
        </p:txBody>
      </p:sp>
      <p:pic>
        <p:nvPicPr>
          <p:cNvPr id="8" name="Picture 7">
            <a:extLst>
              <a:ext uri="{FF2B5EF4-FFF2-40B4-BE49-F238E27FC236}">
                <a16:creationId xmlns:a16="http://schemas.microsoft.com/office/drawing/2014/main" id="{8AD30CBA-FDBD-4B1D-B5AF-5CEFDFFBA8C7}"/>
              </a:ext>
            </a:extLst>
          </p:cNvPr>
          <p:cNvPicPr>
            <a:picLocks noChangeAspect="1"/>
          </p:cNvPicPr>
          <p:nvPr/>
        </p:nvPicPr>
        <p:blipFill>
          <a:blip r:embed="rId3"/>
          <a:stretch>
            <a:fillRect/>
          </a:stretch>
        </p:blipFill>
        <p:spPr>
          <a:xfrm>
            <a:off x="795917" y="1543197"/>
            <a:ext cx="10600165" cy="4833094"/>
          </a:xfrm>
          <a:prstGeom prst="rect">
            <a:avLst/>
          </a:prstGeom>
        </p:spPr>
      </p:pic>
      <p:pic>
        <p:nvPicPr>
          <p:cNvPr id="9" name="Picture 8">
            <a:extLst>
              <a:ext uri="{FF2B5EF4-FFF2-40B4-BE49-F238E27FC236}">
                <a16:creationId xmlns:a16="http://schemas.microsoft.com/office/drawing/2014/main" id="{26F806A2-9FEC-4E1F-95D8-CAA7C48B0A13}"/>
              </a:ext>
            </a:extLst>
          </p:cNvPr>
          <p:cNvPicPr>
            <a:picLocks noChangeAspect="1"/>
          </p:cNvPicPr>
          <p:nvPr/>
        </p:nvPicPr>
        <p:blipFill>
          <a:blip r:embed="rId4"/>
          <a:stretch>
            <a:fillRect/>
          </a:stretch>
        </p:blipFill>
        <p:spPr>
          <a:xfrm>
            <a:off x="8305800" y="5924403"/>
            <a:ext cx="3264969" cy="506219"/>
          </a:xfrm>
          <a:prstGeom prst="rect">
            <a:avLst/>
          </a:prstGeom>
        </p:spPr>
      </p:pic>
    </p:spTree>
    <p:custDataLst>
      <p:tags r:id="rId1"/>
    </p:custDataLst>
    <p:extLst>
      <p:ext uri="{BB962C8B-B14F-4D97-AF65-F5344CB8AC3E}">
        <p14:creationId xmlns:p14="http://schemas.microsoft.com/office/powerpoint/2010/main" val="11138676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A17E-71DA-49B0-8399-DF0F8D1C872F}"/>
              </a:ext>
            </a:extLst>
          </p:cNvPr>
          <p:cNvSpPr>
            <a:spLocks noGrp="1"/>
          </p:cNvSpPr>
          <p:nvPr>
            <p:ph type="title"/>
          </p:nvPr>
        </p:nvSpPr>
        <p:spPr>
          <a:xfrm>
            <a:off x="0" y="0"/>
            <a:ext cx="12192000" cy="685800"/>
          </a:xfrm>
        </p:spPr>
        <p:txBody>
          <a:bodyPr/>
          <a:lstStyle/>
          <a:p>
            <a:r>
              <a:rPr lang="en-US"/>
              <a:t>Security Architecture – Services (2 of 5)</a:t>
            </a:r>
          </a:p>
        </p:txBody>
      </p:sp>
      <p:sp>
        <p:nvSpPr>
          <p:cNvPr id="4" name="Footer Placeholder 3">
            <a:extLst>
              <a:ext uri="{FF2B5EF4-FFF2-40B4-BE49-F238E27FC236}">
                <a16:creationId xmlns:a16="http://schemas.microsoft.com/office/drawing/2014/main" id="{8F17BE00-6579-4858-9625-BEACE1A4146F}"/>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pic>
        <p:nvPicPr>
          <p:cNvPr id="3" name="Picture 2">
            <a:extLst>
              <a:ext uri="{FF2B5EF4-FFF2-40B4-BE49-F238E27FC236}">
                <a16:creationId xmlns:a16="http://schemas.microsoft.com/office/drawing/2014/main" id="{94FB6BF9-6F0E-4A34-972A-1FDC717BDCAE}"/>
              </a:ext>
            </a:extLst>
          </p:cNvPr>
          <p:cNvPicPr>
            <a:picLocks noChangeAspect="1"/>
          </p:cNvPicPr>
          <p:nvPr/>
        </p:nvPicPr>
        <p:blipFill>
          <a:blip r:embed="rId3"/>
          <a:stretch>
            <a:fillRect/>
          </a:stretch>
        </p:blipFill>
        <p:spPr>
          <a:xfrm>
            <a:off x="90352" y="744786"/>
            <a:ext cx="12011297" cy="5514047"/>
          </a:xfrm>
          <a:prstGeom prst="rect">
            <a:avLst/>
          </a:prstGeom>
        </p:spPr>
      </p:pic>
      <p:sp>
        <p:nvSpPr>
          <p:cNvPr id="5" name="TextBox 4">
            <a:extLst>
              <a:ext uri="{FF2B5EF4-FFF2-40B4-BE49-F238E27FC236}">
                <a16:creationId xmlns:a16="http://schemas.microsoft.com/office/drawing/2014/main" id="{BA9FE205-891A-401E-8608-26AAB80D8975}"/>
              </a:ext>
            </a:extLst>
          </p:cNvPr>
          <p:cNvSpPr txBox="1"/>
          <p:nvPr/>
        </p:nvSpPr>
        <p:spPr>
          <a:xfrm>
            <a:off x="7942439" y="6148727"/>
            <a:ext cx="4249561" cy="408623"/>
          </a:xfrm>
          <a:prstGeom prst="roundRect">
            <a:avLst/>
          </a:prstGeom>
        </p:spPr>
        <p:style>
          <a:lnRef idx="2">
            <a:schemeClr val="accent5"/>
          </a:lnRef>
          <a:fillRef idx="1">
            <a:schemeClr val="lt1"/>
          </a:fillRef>
          <a:effectRef idx="0">
            <a:schemeClr val="accent5"/>
          </a:effectRef>
          <a:fontRef idx="minor">
            <a:schemeClr val="dk1"/>
          </a:fontRef>
        </p:style>
        <p:txBody>
          <a:bodyPr wrap="none" rtlCol="0">
            <a:spAutoFit/>
          </a:bodyPr>
          <a:lstStyle/>
          <a:p>
            <a:r>
              <a:rPr lang="en-US"/>
              <a:t>Data in transit and at rest are all encrypted.</a:t>
            </a:r>
          </a:p>
        </p:txBody>
      </p:sp>
    </p:spTree>
    <p:custDataLst>
      <p:tags r:id="rId1"/>
    </p:custDataLst>
    <p:extLst>
      <p:ext uri="{BB962C8B-B14F-4D97-AF65-F5344CB8AC3E}">
        <p14:creationId xmlns:p14="http://schemas.microsoft.com/office/powerpoint/2010/main" val="29248436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DE356-0F52-4C48-957A-4DC094A392BC}"/>
              </a:ext>
            </a:extLst>
          </p:cNvPr>
          <p:cNvSpPr>
            <a:spLocks noGrp="1"/>
          </p:cNvSpPr>
          <p:nvPr>
            <p:ph type="title"/>
          </p:nvPr>
        </p:nvSpPr>
        <p:spPr>
          <a:xfrm>
            <a:off x="0" y="0"/>
            <a:ext cx="12192000" cy="685800"/>
          </a:xfrm>
        </p:spPr>
        <p:txBody>
          <a:bodyPr/>
          <a:lstStyle/>
          <a:p>
            <a:r>
              <a:rPr lang="en-US"/>
              <a:t>Security Architecture – Tagging and Policy Administration  (3 of 5)</a:t>
            </a:r>
          </a:p>
        </p:txBody>
      </p:sp>
      <p:sp>
        <p:nvSpPr>
          <p:cNvPr id="4" name="Footer Placeholder 3">
            <a:extLst>
              <a:ext uri="{FF2B5EF4-FFF2-40B4-BE49-F238E27FC236}">
                <a16:creationId xmlns:a16="http://schemas.microsoft.com/office/drawing/2014/main" id="{A40B3D6A-37FD-4E4E-8A44-2B11E9FF00DA}"/>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pic>
        <p:nvPicPr>
          <p:cNvPr id="3" name="Picture 2">
            <a:extLst>
              <a:ext uri="{FF2B5EF4-FFF2-40B4-BE49-F238E27FC236}">
                <a16:creationId xmlns:a16="http://schemas.microsoft.com/office/drawing/2014/main" id="{82AA3C25-3500-46EB-8B3A-2E80B5B04E9C}"/>
              </a:ext>
            </a:extLst>
          </p:cNvPr>
          <p:cNvPicPr>
            <a:picLocks noChangeAspect="1"/>
          </p:cNvPicPr>
          <p:nvPr/>
        </p:nvPicPr>
        <p:blipFill rotWithShape="1">
          <a:blip r:embed="rId4"/>
          <a:srcRect b="1286"/>
          <a:stretch/>
        </p:blipFill>
        <p:spPr>
          <a:xfrm>
            <a:off x="-1" y="704645"/>
            <a:ext cx="12211721" cy="5848555"/>
          </a:xfrm>
          <a:prstGeom prst="rect">
            <a:avLst/>
          </a:prstGeom>
        </p:spPr>
      </p:pic>
    </p:spTree>
    <p:custDataLst>
      <p:tags r:id="rId1"/>
    </p:custDataLst>
    <p:extLst>
      <p:ext uri="{BB962C8B-B14F-4D97-AF65-F5344CB8AC3E}">
        <p14:creationId xmlns:p14="http://schemas.microsoft.com/office/powerpoint/2010/main" val="30256950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A17E-71DA-49B0-8399-DF0F8D1C872F}"/>
              </a:ext>
            </a:extLst>
          </p:cNvPr>
          <p:cNvSpPr>
            <a:spLocks noGrp="1"/>
          </p:cNvSpPr>
          <p:nvPr>
            <p:ph type="title"/>
          </p:nvPr>
        </p:nvSpPr>
        <p:spPr/>
        <p:txBody>
          <a:bodyPr/>
          <a:lstStyle/>
          <a:p>
            <a:r>
              <a:rPr lang="en-US"/>
              <a:t>Security Architecture – Details (4 of 5)</a:t>
            </a:r>
          </a:p>
        </p:txBody>
      </p:sp>
      <p:sp>
        <p:nvSpPr>
          <p:cNvPr id="4" name="Footer Placeholder 3">
            <a:extLst>
              <a:ext uri="{FF2B5EF4-FFF2-40B4-BE49-F238E27FC236}">
                <a16:creationId xmlns:a16="http://schemas.microsoft.com/office/drawing/2014/main" id="{8F17BE00-6579-4858-9625-BEACE1A4146F}"/>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6" name="Table 5">
            <a:extLst>
              <a:ext uri="{FF2B5EF4-FFF2-40B4-BE49-F238E27FC236}">
                <a16:creationId xmlns:a16="http://schemas.microsoft.com/office/drawing/2014/main" id="{9337123D-3D45-4FC1-BA1E-CAF27B94155B}"/>
              </a:ext>
            </a:extLst>
          </p:cNvPr>
          <p:cNvGraphicFramePr>
            <a:graphicFrameLocks noGrp="1"/>
          </p:cNvGraphicFramePr>
          <p:nvPr>
            <p:extLst>
              <p:ext uri="{D42A27DB-BD31-4B8C-83A1-F6EECF244321}">
                <p14:modId xmlns:p14="http://schemas.microsoft.com/office/powerpoint/2010/main" val="2785435683"/>
              </p:ext>
            </p:extLst>
          </p:nvPr>
        </p:nvGraphicFramePr>
        <p:xfrm>
          <a:off x="1203961" y="1234440"/>
          <a:ext cx="9784079" cy="5394953"/>
        </p:xfrm>
        <a:graphic>
          <a:graphicData uri="http://schemas.openxmlformats.org/drawingml/2006/table">
            <a:tbl>
              <a:tblPr firstRow="1" firstCol="1" bandRow="1">
                <a:tableStyleId>{21E4AEA4-8DFA-4A89-87EB-49C32662AFE0}</a:tableStyleId>
              </a:tblPr>
              <a:tblGrid>
                <a:gridCol w="1627710">
                  <a:extLst>
                    <a:ext uri="{9D8B030D-6E8A-4147-A177-3AD203B41FA5}">
                      <a16:colId xmlns:a16="http://schemas.microsoft.com/office/drawing/2014/main" val="3858438501"/>
                    </a:ext>
                  </a:extLst>
                </a:gridCol>
                <a:gridCol w="2146522">
                  <a:extLst>
                    <a:ext uri="{9D8B030D-6E8A-4147-A177-3AD203B41FA5}">
                      <a16:colId xmlns:a16="http://schemas.microsoft.com/office/drawing/2014/main" val="3445824016"/>
                    </a:ext>
                  </a:extLst>
                </a:gridCol>
                <a:gridCol w="6009847">
                  <a:extLst>
                    <a:ext uri="{9D8B030D-6E8A-4147-A177-3AD203B41FA5}">
                      <a16:colId xmlns:a16="http://schemas.microsoft.com/office/drawing/2014/main" val="2135592762"/>
                    </a:ext>
                  </a:extLst>
                </a:gridCol>
              </a:tblGrid>
              <a:tr h="302710">
                <a:tc>
                  <a:txBody>
                    <a:bodyPr/>
                    <a:lstStyle/>
                    <a:p>
                      <a:r>
                        <a:rPr lang="en-US" sz="1200"/>
                        <a:t>Domain</a:t>
                      </a:r>
                    </a:p>
                  </a:txBody>
                  <a:tcPr/>
                </a:tc>
                <a:tc>
                  <a:txBody>
                    <a:bodyPr/>
                    <a:lstStyle/>
                    <a:p>
                      <a:r>
                        <a:rPr lang="en-US" sz="1200"/>
                        <a:t>Component</a:t>
                      </a:r>
                    </a:p>
                  </a:txBody>
                  <a:tcPr/>
                </a:tc>
                <a:tc>
                  <a:txBody>
                    <a:bodyPr/>
                    <a:lstStyle/>
                    <a:p>
                      <a:r>
                        <a:rPr lang="en-US" sz="1200"/>
                        <a:t>Security Control</a:t>
                      </a:r>
                    </a:p>
                  </a:txBody>
                  <a:tcPr/>
                </a:tc>
                <a:extLst>
                  <a:ext uri="{0D108BD9-81ED-4DB2-BD59-A6C34878D82A}">
                    <a16:rowId xmlns:a16="http://schemas.microsoft.com/office/drawing/2014/main" val="4288739673"/>
                  </a:ext>
                </a:extLst>
              </a:tr>
              <a:tr h="208533">
                <a:tc rowSpan="3">
                  <a:txBody>
                    <a:bodyPr/>
                    <a:lstStyle/>
                    <a:p>
                      <a:r>
                        <a:rPr lang="en-US" sz="1000"/>
                        <a:t>Identity and Access Mgmt.</a:t>
                      </a:r>
                    </a:p>
                  </a:txBody>
                  <a:tcPr marL="45720" marR="45720" marT="18288" marB="18288"/>
                </a:tc>
                <a:tc>
                  <a:txBody>
                    <a:bodyPr/>
                    <a:lstStyle/>
                    <a:p>
                      <a:r>
                        <a:rPr lang="en-US" sz="1000"/>
                        <a:t>Single</a:t>
                      </a:r>
                      <a:r>
                        <a:rPr lang="en-US" sz="1000" baseline="0"/>
                        <a:t> Sign-On</a:t>
                      </a:r>
                      <a:endParaRPr lang="en-US" sz="1000"/>
                    </a:p>
                  </a:txBody>
                  <a:tcPr marL="45720" marR="45720" marT="18288" marB="18288"/>
                </a:tc>
                <a:tc>
                  <a:txBody>
                    <a:bodyPr/>
                    <a:lstStyle/>
                    <a:p>
                      <a:r>
                        <a:rPr lang="en-US" sz="1000">
                          <a:solidFill>
                            <a:srgbClr val="FF0000"/>
                          </a:solidFill>
                        </a:rPr>
                        <a:t>N/A</a:t>
                      </a:r>
                    </a:p>
                  </a:txBody>
                  <a:tcPr marL="45720" marR="45720" marT="18288" marB="18288"/>
                </a:tc>
                <a:extLst>
                  <a:ext uri="{0D108BD9-81ED-4DB2-BD59-A6C34878D82A}">
                    <a16:rowId xmlns:a16="http://schemas.microsoft.com/office/drawing/2014/main" val="1765290898"/>
                  </a:ext>
                </a:extLst>
              </a:tr>
              <a:tr h="208533">
                <a:tc vMerge="1">
                  <a:txBody>
                    <a:bodyPr/>
                    <a:lstStyle/>
                    <a:p>
                      <a:endParaRPr lang="en-US" sz="1400"/>
                    </a:p>
                  </a:txBody>
                  <a:tcPr/>
                </a:tc>
                <a:tc>
                  <a:txBody>
                    <a:bodyPr/>
                    <a:lstStyle/>
                    <a:p>
                      <a:r>
                        <a:rPr lang="en-US" sz="1000"/>
                        <a:t>Authentication</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solidFill>
                            <a:schemeClr val="tx1">
                              <a:lumMod val="85000"/>
                              <a:lumOff val="15000"/>
                            </a:schemeClr>
                          </a:solidFill>
                        </a:rPr>
                        <a:t>KP Active Directory synchronized to Azure Active Directory.</a:t>
                      </a:r>
                    </a:p>
                  </a:txBody>
                  <a:tcPr marL="45720" marR="45720" marT="18288" marB="18288"/>
                </a:tc>
                <a:extLst>
                  <a:ext uri="{0D108BD9-81ED-4DB2-BD59-A6C34878D82A}">
                    <a16:rowId xmlns:a16="http://schemas.microsoft.com/office/drawing/2014/main" val="3859382570"/>
                  </a:ext>
                </a:extLst>
              </a:tr>
              <a:tr h="208533">
                <a:tc vMerge="1">
                  <a:txBody>
                    <a:bodyPr/>
                    <a:lstStyle/>
                    <a:p>
                      <a:endParaRPr lang="en-US" sz="1400"/>
                    </a:p>
                  </a:txBody>
                  <a:tcPr/>
                </a:tc>
                <a:tc>
                  <a:txBody>
                    <a:bodyPr/>
                    <a:lstStyle/>
                    <a:p>
                      <a:r>
                        <a:rPr lang="en-US" sz="1000"/>
                        <a:t>Authorization</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solidFill>
                            <a:schemeClr val="tx1">
                              <a:lumMod val="85000"/>
                              <a:lumOff val="15000"/>
                            </a:schemeClr>
                          </a:solidFill>
                        </a:rPr>
                        <a:t>Enforced through AD groups and managed with Apache Ranger.  Job role matrix being implemented.</a:t>
                      </a:r>
                    </a:p>
                  </a:txBody>
                  <a:tcPr marL="45720" marR="45720" marT="18288" marB="18288"/>
                </a:tc>
                <a:extLst>
                  <a:ext uri="{0D108BD9-81ED-4DB2-BD59-A6C34878D82A}">
                    <a16:rowId xmlns:a16="http://schemas.microsoft.com/office/drawing/2014/main" val="1279293131"/>
                  </a:ext>
                </a:extLst>
              </a:tr>
              <a:tr h="208533">
                <a:tc rowSpan="4">
                  <a:txBody>
                    <a:bodyPr/>
                    <a:lstStyle/>
                    <a:p>
                      <a:r>
                        <a:rPr lang="en-US" sz="1000"/>
                        <a:t>Data Protection</a:t>
                      </a:r>
                    </a:p>
                  </a:txBody>
                  <a:tcPr marL="45720" marR="45720" marT="18288" marB="18288"/>
                </a:tc>
                <a:tc>
                  <a:txBody>
                    <a:bodyPr/>
                    <a:lstStyle/>
                    <a:p>
                      <a:r>
                        <a:rPr lang="en-US" sz="1000"/>
                        <a:t>Data in Transit</a:t>
                      </a:r>
                    </a:p>
                  </a:txBody>
                  <a:tcPr marL="45720" marR="45720" marT="18288" marB="18288"/>
                </a:tc>
                <a:tc>
                  <a:txBody>
                    <a:bodyPr/>
                    <a:lstStyle/>
                    <a:p>
                      <a:r>
                        <a:rPr lang="en-US" sz="1000" kern="1200">
                          <a:solidFill>
                            <a:schemeClr val="tx1">
                              <a:lumMod val="85000"/>
                              <a:lumOff val="15000"/>
                            </a:schemeClr>
                          </a:solidFill>
                        </a:rPr>
                        <a:t>MS Azure encryption.</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2901823778"/>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Data</a:t>
                      </a:r>
                      <a:r>
                        <a:rPr lang="en-US" sz="1000" baseline="0"/>
                        <a:t> at Rest</a:t>
                      </a:r>
                      <a:endParaRPr lang="en-US" sz="1000"/>
                    </a:p>
                  </a:txBody>
                  <a:tcPr marL="45720" marR="45720" marT="18288" marB="18288"/>
                </a:tc>
                <a:tc>
                  <a:txBody>
                    <a:bodyPr/>
                    <a:lstStyle/>
                    <a:p>
                      <a:r>
                        <a:rPr lang="en-US" sz="1000" kern="1200">
                          <a:solidFill>
                            <a:schemeClr val="tx1">
                              <a:lumMod val="85000"/>
                              <a:lumOff val="15000"/>
                            </a:schemeClr>
                          </a:solidFill>
                        </a:rPr>
                        <a:t>MS Azure encryption w/ AES 256.</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2808402845"/>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Data Loss Protection</a:t>
                      </a:r>
                    </a:p>
                  </a:txBody>
                  <a:tcPr marL="45720" marR="45720" marT="18288" marB="18288"/>
                </a:tc>
                <a:tc>
                  <a:txBody>
                    <a:bodyPr/>
                    <a:lstStyle/>
                    <a:p>
                      <a:r>
                        <a:rPr lang="en-US" sz="1000" kern="1200">
                          <a:solidFill>
                            <a:srgbClr val="FF0000"/>
                          </a:solidFill>
                        </a:rPr>
                        <a:t>N/A</a:t>
                      </a:r>
                      <a:endParaRPr lang="en-US" sz="1000" kern="1200">
                        <a:solidFill>
                          <a:srgbClr val="FF0000"/>
                        </a:solidFill>
                        <a:latin typeface="+mn-lt"/>
                        <a:ea typeface="+mn-ea"/>
                        <a:cs typeface="+mn-cs"/>
                      </a:endParaRPr>
                    </a:p>
                  </a:txBody>
                  <a:tcPr marL="45720" marR="45720" marT="18288" marB="18288"/>
                </a:tc>
                <a:extLst>
                  <a:ext uri="{0D108BD9-81ED-4DB2-BD59-A6C34878D82A}">
                    <a16:rowId xmlns:a16="http://schemas.microsoft.com/office/drawing/2014/main" val="2514587644"/>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Key Management</a:t>
                      </a:r>
                    </a:p>
                  </a:txBody>
                  <a:tcPr marL="45720" marR="45720" marT="18288" marB="18288"/>
                </a:tc>
                <a:tc>
                  <a:txBody>
                    <a:bodyPr/>
                    <a:lstStyle/>
                    <a:p>
                      <a:r>
                        <a:rPr lang="en-US" sz="1000" kern="1200">
                          <a:solidFill>
                            <a:schemeClr val="tx1">
                              <a:lumMod val="85000"/>
                              <a:lumOff val="15000"/>
                            </a:schemeClr>
                          </a:solidFill>
                        </a:rPr>
                        <a:t>MS Azure Key Vault.</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1726722204"/>
                  </a:ext>
                </a:extLst>
              </a:tr>
              <a:tr h="208533">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Network Security</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Perimeter Protection</a:t>
                      </a:r>
                    </a:p>
                  </a:txBody>
                  <a:tcPr marL="45720" marR="45720" marT="18288" marB="18288"/>
                </a:tc>
                <a:tc>
                  <a:txBody>
                    <a:bodyPr/>
                    <a:lstStyle/>
                    <a:p>
                      <a:r>
                        <a:rPr lang="en-US" sz="1000" kern="1200">
                          <a:solidFill>
                            <a:schemeClr val="tx1">
                              <a:lumMod val="85000"/>
                              <a:lumOff val="15000"/>
                            </a:schemeClr>
                          </a:solidFill>
                        </a:rPr>
                        <a:t>MS Azure identity perimeter best practices.</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3148712406"/>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Trust Zone Boundary Protection</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kern="1200">
                          <a:solidFill>
                            <a:schemeClr val="tx1">
                              <a:lumMod val="85000"/>
                              <a:lumOff val="15000"/>
                            </a:schemeClr>
                          </a:solidFill>
                        </a:rPr>
                        <a:t>ExpressRoute and MS Peering.</a:t>
                      </a:r>
                    </a:p>
                  </a:txBody>
                  <a:tcPr marL="45720" marR="45720" marT="18288" marB="18288"/>
                </a:tc>
                <a:extLst>
                  <a:ext uri="{0D108BD9-81ED-4DB2-BD59-A6C34878D82A}">
                    <a16:rowId xmlns:a16="http://schemas.microsoft.com/office/drawing/2014/main" val="1327253078"/>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Vendor Remote Access</a:t>
                      </a:r>
                    </a:p>
                  </a:txBody>
                  <a:tcPr marL="45720" marR="45720" marT="18288" marB="18288"/>
                </a:tc>
                <a:tc>
                  <a:txBody>
                    <a:bodyPr/>
                    <a:lstStyle/>
                    <a:p>
                      <a:pPr algn="l"/>
                      <a:r>
                        <a:rPr lang="en-US" sz="1000" kern="1200">
                          <a:solidFill>
                            <a:schemeClr val="tx1">
                              <a:lumMod val="85000"/>
                              <a:lumOff val="15000"/>
                            </a:schemeClr>
                          </a:solidFill>
                        </a:rPr>
                        <a:t>N/A</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1147892405"/>
                  </a:ext>
                </a:extLst>
              </a:tr>
              <a:tr h="208533">
                <a:tc rowSpan="2">
                  <a:txBody>
                    <a:bodyPr/>
                    <a:lstStyle/>
                    <a:p>
                      <a:r>
                        <a:rPr lang="en-US" sz="1000"/>
                        <a:t>Application Security</a:t>
                      </a:r>
                    </a:p>
                  </a:txBody>
                  <a:tcPr marL="45720" marR="45720" marT="18288" marB="18288"/>
                </a:tc>
                <a:tc>
                  <a:txBody>
                    <a:bodyPr/>
                    <a:lstStyle/>
                    <a:p>
                      <a:r>
                        <a:rPr lang="en-US" sz="1000"/>
                        <a:t>Penetration Testing</a:t>
                      </a:r>
                    </a:p>
                  </a:txBody>
                  <a:tcPr marL="45720" marR="45720" marT="18288" marB="18288"/>
                </a:tc>
                <a:tc>
                  <a:txBody>
                    <a:bodyPr/>
                    <a:lstStyle/>
                    <a:p>
                      <a:r>
                        <a:rPr lang="en-US" sz="1000">
                          <a:solidFill>
                            <a:schemeClr val="tx1">
                              <a:lumMod val="85000"/>
                              <a:lumOff val="15000"/>
                            </a:schemeClr>
                          </a:solidFill>
                        </a:rPr>
                        <a:t>Red Team performed testing in 2018.</a:t>
                      </a:r>
                    </a:p>
                  </a:txBody>
                  <a:tcPr marL="45720" marR="45720" marT="18288" marB="18288"/>
                </a:tc>
                <a:extLst>
                  <a:ext uri="{0D108BD9-81ED-4DB2-BD59-A6C34878D82A}">
                    <a16:rowId xmlns:a16="http://schemas.microsoft.com/office/drawing/2014/main" val="4150995929"/>
                  </a:ext>
                </a:extLst>
              </a:tr>
              <a:tr h="208533">
                <a:tc vMerge="1">
                  <a:txBody>
                    <a:bodyPr/>
                    <a:lstStyle/>
                    <a:p>
                      <a:endParaRPr lang="en-US" sz="1400"/>
                    </a:p>
                  </a:txBody>
                  <a:tcPr/>
                </a:tc>
                <a:tc>
                  <a:txBody>
                    <a:bodyPr/>
                    <a:lstStyle/>
                    <a:p>
                      <a:r>
                        <a:rPr lang="en-US" sz="1000"/>
                        <a:t>Vulnerability Analysis</a:t>
                      </a:r>
                    </a:p>
                  </a:txBody>
                  <a:tcPr marL="45720" marR="45720" marT="18288" marB="18288"/>
                </a:tc>
                <a:tc>
                  <a:txBody>
                    <a:bodyPr/>
                    <a:lstStyle/>
                    <a:p>
                      <a:r>
                        <a:rPr lang="en-US" sz="1000">
                          <a:solidFill>
                            <a:schemeClr val="tx1">
                              <a:lumMod val="85000"/>
                              <a:lumOff val="15000"/>
                            </a:schemeClr>
                          </a:solidFill>
                        </a:rPr>
                        <a:t>AppSec team performed SAST and DAST scans.</a:t>
                      </a:r>
                    </a:p>
                  </a:txBody>
                  <a:tcPr marL="45720" marR="45720" marT="18288" marB="18288"/>
                </a:tc>
                <a:extLst>
                  <a:ext uri="{0D108BD9-81ED-4DB2-BD59-A6C34878D82A}">
                    <a16:rowId xmlns:a16="http://schemas.microsoft.com/office/drawing/2014/main" val="1666234740"/>
                  </a:ext>
                </a:extLst>
              </a:tr>
              <a:tr h="208533">
                <a:tc rowSpan="4">
                  <a:txBody>
                    <a:bodyPr/>
                    <a:lstStyle/>
                    <a:p>
                      <a:r>
                        <a:rPr lang="en-US" sz="1000"/>
                        <a:t>Platform Security</a:t>
                      </a:r>
                    </a:p>
                  </a:txBody>
                  <a:tcPr marL="45720" marR="45720" marT="18288" marB="18288"/>
                </a:tc>
                <a:tc>
                  <a:txBody>
                    <a:bodyPr/>
                    <a:lstStyle/>
                    <a:p>
                      <a:r>
                        <a:rPr lang="en-US" sz="1000"/>
                        <a:t>Platform Image</a:t>
                      </a:r>
                    </a:p>
                  </a:txBody>
                  <a:tcPr marL="45720" marR="45720" marT="18288" marB="18288"/>
                </a:tc>
                <a:tc>
                  <a:txBody>
                    <a:bodyPr/>
                    <a:lstStyle/>
                    <a:p>
                      <a:r>
                        <a:rPr lang="en-US" sz="1000">
                          <a:solidFill>
                            <a:schemeClr val="tx1">
                              <a:lumMod val="85000"/>
                              <a:lumOff val="15000"/>
                            </a:schemeClr>
                          </a:solidFill>
                        </a:rPr>
                        <a:t>KP image for Azure with Hyper-V extensions.</a:t>
                      </a:r>
                    </a:p>
                  </a:txBody>
                  <a:tcPr marL="45720" marR="45720" marT="18288" marB="18288"/>
                </a:tc>
                <a:extLst>
                  <a:ext uri="{0D108BD9-81ED-4DB2-BD59-A6C34878D82A}">
                    <a16:rowId xmlns:a16="http://schemas.microsoft.com/office/drawing/2014/main" val="1905772953"/>
                  </a:ext>
                </a:extLst>
              </a:tr>
              <a:tr h="208533">
                <a:tc vMerge="1">
                  <a:txBody>
                    <a:bodyPr/>
                    <a:lstStyle/>
                    <a:p>
                      <a:endParaRPr lang="en-US" sz="1400"/>
                    </a:p>
                  </a:txBody>
                  <a:tcPr/>
                </a:tc>
                <a:tc>
                  <a:txBody>
                    <a:bodyPr/>
                    <a:lstStyle/>
                    <a:p>
                      <a:r>
                        <a:rPr lang="en-US" sz="1000"/>
                        <a:t>Platform Hardening</a:t>
                      </a:r>
                    </a:p>
                  </a:txBody>
                  <a:tcPr marL="45720" marR="45720" marT="18288" marB="18288"/>
                </a:tc>
                <a:tc>
                  <a:txBody>
                    <a:bodyPr/>
                    <a:lstStyle/>
                    <a:p>
                      <a:r>
                        <a:rPr lang="en-US" sz="1000" kern="1200">
                          <a:solidFill>
                            <a:schemeClr val="tx1">
                              <a:lumMod val="85000"/>
                              <a:lumOff val="15000"/>
                            </a:schemeClr>
                          </a:solidFill>
                        </a:rPr>
                        <a:t>Compliant with KP TSS.</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4068444580"/>
                  </a:ext>
                </a:extLst>
              </a:tr>
              <a:tr h="208533">
                <a:tc vMerge="1">
                  <a:txBody>
                    <a:bodyPr/>
                    <a:lstStyle/>
                    <a:p>
                      <a:endParaRPr lang="en-US" sz="1400"/>
                    </a:p>
                  </a:txBody>
                  <a:tcPr/>
                </a:tc>
                <a:tc>
                  <a:txBody>
                    <a:bodyPr/>
                    <a:lstStyle/>
                    <a:p>
                      <a:r>
                        <a:rPr lang="en-US" sz="1000"/>
                        <a:t>Malware Protection</a:t>
                      </a:r>
                    </a:p>
                  </a:txBody>
                  <a:tcPr marL="45720" marR="45720" marT="18288" marB="18288"/>
                </a:tc>
                <a:tc>
                  <a:txBody>
                    <a:bodyPr/>
                    <a:lstStyle/>
                    <a:p>
                      <a:r>
                        <a:rPr lang="en-US" sz="1000" kern="1200">
                          <a:solidFill>
                            <a:schemeClr val="tx1">
                              <a:lumMod val="85000"/>
                              <a:lumOff val="15000"/>
                            </a:schemeClr>
                          </a:solidFill>
                        </a:rPr>
                        <a:t>Cylance (to verify migrated from McAfee EPO).</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2594405469"/>
                  </a:ext>
                </a:extLst>
              </a:tr>
              <a:tr h="376705">
                <a:tc vMerge="1">
                  <a:txBody>
                    <a:bodyPr/>
                    <a:lstStyle/>
                    <a:p>
                      <a:endParaRPr lang="en-US" sz="1400"/>
                    </a:p>
                  </a:txBody>
                  <a:tcPr/>
                </a:tc>
                <a:tc>
                  <a:txBody>
                    <a:bodyPr/>
                    <a:lstStyle/>
                    <a:p>
                      <a:r>
                        <a:rPr lang="en-US" sz="1000"/>
                        <a:t>Systems Assurance</a:t>
                      </a:r>
                    </a:p>
                  </a:txBody>
                  <a:tcPr marL="45720" marR="45720" marT="18288" marB="18288"/>
                </a:tc>
                <a:tc>
                  <a:txBody>
                    <a:bodyPr/>
                    <a:lstStyle/>
                    <a:p>
                      <a:r>
                        <a:rPr lang="en-US" sz="1000" kern="1200">
                          <a:solidFill>
                            <a:schemeClr val="tx1">
                              <a:lumMod val="85000"/>
                              <a:lumOff val="15000"/>
                            </a:schemeClr>
                          </a:solidFill>
                        </a:rPr>
                        <a:t>IaaS enrolled in standard TRO Qualys systems assurance compliance scans.</a:t>
                      </a:r>
                    </a:p>
                    <a:p>
                      <a:r>
                        <a:rPr lang="en-US" sz="1000" kern="1200">
                          <a:solidFill>
                            <a:srgbClr val="FF0000"/>
                          </a:solidFill>
                        </a:rPr>
                        <a:t>PaaS components lacking compliance scans.</a:t>
                      </a:r>
                      <a:endParaRPr lang="en-US" sz="1000" kern="1200">
                        <a:solidFill>
                          <a:srgbClr val="FF0000"/>
                        </a:solidFill>
                        <a:latin typeface="+mn-lt"/>
                        <a:ea typeface="+mn-ea"/>
                        <a:cs typeface="+mn-cs"/>
                      </a:endParaRPr>
                    </a:p>
                  </a:txBody>
                  <a:tcPr marL="45720" marR="45720" marT="18288" marB="18288"/>
                </a:tc>
                <a:extLst>
                  <a:ext uri="{0D108BD9-81ED-4DB2-BD59-A6C34878D82A}">
                    <a16:rowId xmlns:a16="http://schemas.microsoft.com/office/drawing/2014/main" val="2341534246"/>
                  </a:ext>
                </a:extLst>
              </a:tr>
              <a:tr h="208533">
                <a:tc rowSpan="2">
                  <a:txBody>
                    <a:bodyPr/>
                    <a:lstStyle/>
                    <a:p>
                      <a:r>
                        <a:rPr lang="en-US" sz="1000"/>
                        <a:t>Platform IAM</a:t>
                      </a:r>
                    </a:p>
                  </a:txBody>
                  <a:tcPr marL="45720" marR="45720" marT="18288" marB="18288"/>
                </a:tc>
                <a:tc>
                  <a:txBody>
                    <a:bodyPr/>
                    <a:lstStyle/>
                    <a:p>
                      <a:r>
                        <a:rPr lang="en-US" sz="1000"/>
                        <a:t>Credential Vaulting</a:t>
                      </a:r>
                    </a:p>
                  </a:txBody>
                  <a:tcPr marL="45720" marR="45720" marT="18288" marB="18288"/>
                </a:tc>
                <a:tc>
                  <a:txBody>
                    <a:bodyPr/>
                    <a:lstStyle/>
                    <a:p>
                      <a:pPr marL="0" algn="l" defTabSz="914400" rtl="0" eaLnBrk="1" latinLnBrk="0" hangingPunct="1"/>
                      <a:r>
                        <a:rPr lang="en-US" sz="1000" kern="1200">
                          <a:solidFill>
                            <a:schemeClr val="tx1">
                              <a:lumMod val="85000"/>
                              <a:lumOff val="15000"/>
                            </a:schemeClr>
                          </a:solidFill>
                        </a:rPr>
                        <a:t>MS Azure Key Vault.</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993407074"/>
                  </a:ext>
                </a:extLst>
              </a:tr>
              <a:tr h="544878">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Elevated Access</a:t>
                      </a:r>
                    </a:p>
                  </a:txBody>
                  <a:tcPr marL="45720" marR="45720" marT="18288" marB="18288"/>
                </a:tc>
                <a:tc>
                  <a:txBody>
                    <a:bodyPr/>
                    <a:lstStyle/>
                    <a:p>
                      <a:r>
                        <a:rPr lang="en-US" sz="1000" kern="1200">
                          <a:solidFill>
                            <a:schemeClr val="tx1">
                              <a:lumMod val="85000"/>
                              <a:lumOff val="15000"/>
                            </a:schemeClr>
                          </a:solidFill>
                        </a:rPr>
                        <a:t>KP using Unix Access Management (UAM) for IaaS access.</a:t>
                      </a:r>
                    </a:p>
                    <a:p>
                      <a:r>
                        <a:rPr lang="en-US" sz="1000" kern="1200">
                          <a:solidFill>
                            <a:schemeClr val="tx1">
                              <a:lumMod val="85000"/>
                              <a:lumOff val="15000"/>
                            </a:schemeClr>
                          </a:solidFill>
                        </a:rPr>
                        <a:t>KP has no OS access to hosts for PaaS.</a:t>
                      </a:r>
                    </a:p>
                    <a:p>
                      <a:r>
                        <a:rPr lang="en-US" sz="1000" kern="1200">
                          <a:solidFill>
                            <a:schemeClr val="tx1">
                              <a:lumMod val="85000"/>
                              <a:lumOff val="15000"/>
                            </a:schemeClr>
                          </a:solidFill>
                        </a:rPr>
                        <a:t>KP has no elevated OS access to HDInsight.</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137138382"/>
                  </a:ext>
                </a:extLst>
              </a:tr>
              <a:tr h="208533">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Security Event Monitoring</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Application Events</a:t>
                      </a:r>
                    </a:p>
                  </a:txBody>
                  <a:tcPr marL="45720" marR="45720" marT="18288" marB="18288"/>
                </a:tc>
                <a:tc>
                  <a:txBody>
                    <a:bodyPr/>
                    <a:lstStyle/>
                    <a:p>
                      <a:r>
                        <a:rPr lang="en-US" sz="1000" kern="1200">
                          <a:solidFill>
                            <a:schemeClr val="tx1">
                              <a:lumMod val="85000"/>
                              <a:lumOff val="15000"/>
                            </a:schemeClr>
                          </a:solidFill>
                        </a:rPr>
                        <a:t>Events collected by KP Enterprise Splunk.</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310649401"/>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Security Events</a:t>
                      </a:r>
                    </a:p>
                  </a:txBody>
                  <a:tcPr marL="45720" marR="45720" marT="18288" marB="18288"/>
                </a:tc>
                <a:tc>
                  <a:txBody>
                    <a:bodyPr/>
                    <a:lstStyle/>
                    <a:p>
                      <a:r>
                        <a:rPr lang="en-US" sz="1000" kern="1200">
                          <a:solidFill>
                            <a:schemeClr val="tx1">
                              <a:lumMod val="85000"/>
                              <a:lumOff val="15000"/>
                            </a:schemeClr>
                          </a:solidFill>
                          <a:latin typeface="+mn-lt"/>
                          <a:ea typeface="+mn-ea"/>
                          <a:cs typeface="+mn-cs"/>
                        </a:rPr>
                        <a:t>Events collected by TRO Cyber Risk Defense Center.</a:t>
                      </a:r>
                    </a:p>
                  </a:txBody>
                  <a:tcPr marL="45720" marR="45720" marT="18288" marB="18288"/>
                </a:tc>
                <a:extLst>
                  <a:ext uri="{0D108BD9-81ED-4DB2-BD59-A6C34878D82A}">
                    <a16:rowId xmlns:a16="http://schemas.microsoft.com/office/drawing/2014/main" val="649650039"/>
                  </a:ext>
                </a:extLst>
              </a:tr>
              <a:tr h="20853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Local Logging</a:t>
                      </a:r>
                    </a:p>
                  </a:txBody>
                  <a:tcPr marL="45720" marR="45720" marT="18288" marB="18288"/>
                </a:tc>
                <a:tc>
                  <a:txBody>
                    <a:bodyPr/>
                    <a:lstStyle/>
                    <a:p>
                      <a:r>
                        <a:rPr lang="en-US" sz="1000" kern="1200">
                          <a:solidFill>
                            <a:schemeClr val="tx1">
                              <a:lumMod val="85000"/>
                              <a:lumOff val="15000"/>
                            </a:schemeClr>
                          </a:solidFill>
                        </a:rPr>
                        <a:t>MS Azure OSM and MS Azure Application Insight.</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2244914931"/>
                  </a:ext>
                </a:extLst>
              </a:tr>
              <a:tr h="2085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Physical Security</a:t>
                      </a:r>
                    </a:p>
                  </a:txBody>
                  <a:tcPr marL="45720" marR="45720" marT="18288" marB="1828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Physical Access Control</a:t>
                      </a:r>
                    </a:p>
                  </a:txBody>
                  <a:tcPr marL="45720" marR="45720" marT="18288" marB="18288"/>
                </a:tc>
                <a:tc>
                  <a:txBody>
                    <a:bodyPr/>
                    <a:lstStyle/>
                    <a:p>
                      <a:r>
                        <a:rPr lang="en-US" sz="1000" kern="1200">
                          <a:solidFill>
                            <a:schemeClr val="tx1">
                              <a:lumMod val="85000"/>
                              <a:lumOff val="15000"/>
                            </a:schemeClr>
                          </a:solidFill>
                          <a:latin typeface="+mn-lt"/>
                          <a:ea typeface="+mn-ea"/>
                          <a:cs typeface="+mn-cs"/>
                          <a:hlinkClick r:id="rId3">
                            <a:extLst>
                              <a:ext uri="{A12FA001-AC4F-418D-AE19-62706E023703}">
                                <ahyp:hlinkClr xmlns:ahyp="http://schemas.microsoft.com/office/drawing/2018/hyperlinkcolor" xmlns="" val="tx"/>
                              </a:ext>
                            </a:extLst>
                          </a:hlinkClick>
                        </a:rPr>
                        <a:t>MS layered physical security.</a:t>
                      </a:r>
                      <a:endParaRPr lang="en-US" sz="1000" kern="1200">
                        <a:solidFill>
                          <a:schemeClr val="tx1">
                            <a:lumMod val="85000"/>
                            <a:lumOff val="15000"/>
                          </a:schemeClr>
                        </a:solidFill>
                        <a:latin typeface="+mn-lt"/>
                        <a:ea typeface="+mn-ea"/>
                        <a:cs typeface="+mn-cs"/>
                      </a:endParaRPr>
                    </a:p>
                  </a:txBody>
                  <a:tcPr marL="45720" marR="45720" marT="18288" marB="18288"/>
                </a:tc>
                <a:extLst>
                  <a:ext uri="{0D108BD9-81ED-4DB2-BD59-A6C34878D82A}">
                    <a16:rowId xmlns:a16="http://schemas.microsoft.com/office/drawing/2014/main" val="1423853589"/>
                  </a:ext>
                </a:extLst>
              </a:tr>
            </a:tbl>
          </a:graphicData>
        </a:graphic>
      </p:graphicFrame>
      <p:graphicFrame>
        <p:nvGraphicFramePr>
          <p:cNvPr id="5" name="Table 4">
            <a:extLst>
              <a:ext uri="{FF2B5EF4-FFF2-40B4-BE49-F238E27FC236}">
                <a16:creationId xmlns:a16="http://schemas.microsoft.com/office/drawing/2014/main" id="{1FE06D15-37A0-49B7-BDED-18E9147EC6D3}"/>
              </a:ext>
            </a:extLst>
          </p:cNvPr>
          <p:cNvGraphicFramePr>
            <a:graphicFrameLocks noGrp="1"/>
          </p:cNvGraphicFramePr>
          <p:nvPr/>
        </p:nvGraphicFramePr>
        <p:xfrm>
          <a:off x="1203960" y="689605"/>
          <a:ext cx="9784080" cy="544832"/>
        </p:xfrm>
        <a:graphic>
          <a:graphicData uri="http://schemas.openxmlformats.org/drawingml/2006/table">
            <a:tbl>
              <a:tblPr firstRow="1" bandRow="1">
                <a:tableStyleId>{21E4AEA4-8DFA-4A89-87EB-49C32662AFE0}</a:tableStyleId>
              </a:tblPr>
              <a:tblGrid>
                <a:gridCol w="1630680">
                  <a:extLst>
                    <a:ext uri="{9D8B030D-6E8A-4147-A177-3AD203B41FA5}">
                      <a16:colId xmlns:a16="http://schemas.microsoft.com/office/drawing/2014/main" val="2912873841"/>
                    </a:ext>
                  </a:extLst>
                </a:gridCol>
                <a:gridCol w="1630680">
                  <a:extLst>
                    <a:ext uri="{9D8B030D-6E8A-4147-A177-3AD203B41FA5}">
                      <a16:colId xmlns:a16="http://schemas.microsoft.com/office/drawing/2014/main" val="2626903255"/>
                    </a:ext>
                  </a:extLst>
                </a:gridCol>
                <a:gridCol w="1630680">
                  <a:extLst>
                    <a:ext uri="{9D8B030D-6E8A-4147-A177-3AD203B41FA5}">
                      <a16:colId xmlns:a16="http://schemas.microsoft.com/office/drawing/2014/main" val="2195865032"/>
                    </a:ext>
                  </a:extLst>
                </a:gridCol>
                <a:gridCol w="1630680">
                  <a:extLst>
                    <a:ext uri="{9D8B030D-6E8A-4147-A177-3AD203B41FA5}">
                      <a16:colId xmlns:a16="http://schemas.microsoft.com/office/drawing/2014/main" val="3753950695"/>
                    </a:ext>
                  </a:extLst>
                </a:gridCol>
                <a:gridCol w="1630680">
                  <a:extLst>
                    <a:ext uri="{9D8B030D-6E8A-4147-A177-3AD203B41FA5}">
                      <a16:colId xmlns:a16="http://schemas.microsoft.com/office/drawing/2014/main" val="944372393"/>
                    </a:ext>
                  </a:extLst>
                </a:gridCol>
                <a:gridCol w="1630680">
                  <a:extLst>
                    <a:ext uri="{9D8B030D-6E8A-4147-A177-3AD203B41FA5}">
                      <a16:colId xmlns:a16="http://schemas.microsoft.com/office/drawing/2014/main" val="2323937698"/>
                    </a:ext>
                  </a:extLst>
                </a:gridCol>
              </a:tblGrid>
              <a:tr h="272416">
                <a:tc>
                  <a:txBody>
                    <a:bodyPr/>
                    <a:lstStyle/>
                    <a:p>
                      <a:r>
                        <a:rPr lang="en-US" sz="1000" kern="1200"/>
                        <a:t>TRO Intake #</a:t>
                      </a:r>
                      <a:endParaRPr lang="en-US" sz="1000" b="1" kern="1200">
                        <a:solidFill>
                          <a:schemeClr val="lt1"/>
                        </a:solidFill>
                        <a:latin typeface="+mn-lt"/>
                        <a:ea typeface="+mn-ea"/>
                        <a:cs typeface="+mn-cs"/>
                      </a:endParaRPr>
                    </a:p>
                  </a:txBody>
                  <a:tcPr/>
                </a:tc>
                <a:tc>
                  <a:txBody>
                    <a:bodyPr/>
                    <a:lstStyle/>
                    <a:p>
                      <a:r>
                        <a:rPr lang="en-US" sz="1000" kern="1200"/>
                        <a:t>Vendor Risk Mgmt.</a:t>
                      </a:r>
                      <a:endParaRPr lang="en-US" sz="1000" b="1" kern="1200">
                        <a:solidFill>
                          <a:schemeClr val="lt1"/>
                        </a:solidFill>
                        <a:latin typeface="+mn-lt"/>
                        <a:ea typeface="+mn-ea"/>
                        <a:cs typeface="+mn-cs"/>
                      </a:endParaRPr>
                    </a:p>
                  </a:txBody>
                  <a:tcPr/>
                </a:tc>
                <a:tc>
                  <a:txBody>
                    <a:bodyPr/>
                    <a:lstStyle/>
                    <a:p>
                      <a:r>
                        <a:rPr lang="en-US" sz="1000" kern="1200"/>
                        <a:t>Controls Integration</a:t>
                      </a:r>
                      <a:endParaRPr lang="en-US" sz="1000" b="1" kern="1200">
                        <a:solidFill>
                          <a:schemeClr val="lt1"/>
                        </a:solidFill>
                        <a:latin typeface="+mn-lt"/>
                        <a:ea typeface="+mn-ea"/>
                        <a:cs typeface="+mn-cs"/>
                      </a:endParaRPr>
                    </a:p>
                  </a:txBody>
                  <a:tcPr/>
                </a:tc>
                <a:tc>
                  <a:txBody>
                    <a:bodyPr/>
                    <a:lstStyle/>
                    <a:p>
                      <a:r>
                        <a:rPr lang="en-US" sz="1000" kern="1200"/>
                        <a:t>Cybersecurity Architecture</a:t>
                      </a:r>
                      <a:endParaRPr lang="en-US" sz="1000" b="1" kern="1200">
                        <a:solidFill>
                          <a:schemeClr val="lt1"/>
                        </a:solidFill>
                        <a:latin typeface="+mn-lt"/>
                        <a:ea typeface="+mn-ea"/>
                        <a:cs typeface="+mn-cs"/>
                      </a:endParaRPr>
                    </a:p>
                  </a:txBody>
                  <a:tcPr/>
                </a:tc>
                <a:tc>
                  <a:txBody>
                    <a:bodyPr/>
                    <a:lstStyle/>
                    <a:p>
                      <a:r>
                        <a:rPr lang="en-US" sz="1000" kern="1200"/>
                        <a:t>Pen. Test / Red Team</a:t>
                      </a:r>
                      <a:endParaRPr lang="en-US" sz="1000" b="1" kern="1200">
                        <a:solidFill>
                          <a:schemeClr val="lt1"/>
                        </a:solidFill>
                        <a:latin typeface="+mn-lt"/>
                        <a:ea typeface="+mn-ea"/>
                        <a:cs typeface="+mn-cs"/>
                      </a:endParaRPr>
                    </a:p>
                  </a:txBody>
                  <a:tcPr/>
                </a:tc>
                <a:tc>
                  <a:txBody>
                    <a:bodyPr/>
                    <a:lstStyle/>
                    <a:p>
                      <a:r>
                        <a:rPr lang="en-US" sz="1000" kern="1200"/>
                        <a:t>App Sec</a:t>
                      </a:r>
                      <a:endParaRPr lang="en-US" sz="1000" b="1" kern="1200">
                        <a:solidFill>
                          <a:schemeClr val="lt1"/>
                        </a:solidFill>
                        <a:latin typeface="+mn-lt"/>
                        <a:ea typeface="+mn-ea"/>
                        <a:cs typeface="+mn-cs"/>
                      </a:endParaRPr>
                    </a:p>
                  </a:txBody>
                  <a:tcPr/>
                </a:tc>
                <a:extLst>
                  <a:ext uri="{0D108BD9-81ED-4DB2-BD59-A6C34878D82A}">
                    <a16:rowId xmlns:a16="http://schemas.microsoft.com/office/drawing/2014/main" val="2686251940"/>
                  </a:ext>
                </a:extLst>
              </a:tr>
              <a:tr h="272416">
                <a:tc>
                  <a:txBody>
                    <a:bodyPr/>
                    <a:lstStyle/>
                    <a:p>
                      <a:r>
                        <a:rPr lang="en-US" sz="1100" kern="1200"/>
                        <a:t>PRJ0000532</a:t>
                      </a:r>
                      <a:endParaRPr lang="en-US" sz="1100" b="1" kern="1200">
                        <a:solidFill>
                          <a:schemeClr val="bg1">
                            <a:lumMod val="50000"/>
                          </a:schemeClr>
                        </a:solidFill>
                        <a:latin typeface="+mn-lt"/>
                        <a:ea typeface="+mn-ea"/>
                        <a:cs typeface="+mn-cs"/>
                      </a:endParaRPr>
                    </a:p>
                  </a:txBody>
                  <a:tcPr/>
                </a:tc>
                <a:tc>
                  <a:txBody>
                    <a:bodyPr/>
                    <a:lstStyle/>
                    <a:p>
                      <a:r>
                        <a:rPr lang="en-US" sz="1100" kern="1200"/>
                        <a:t>Yes </a:t>
                      </a:r>
                      <a:endParaRPr lang="en-US" sz="1100" b="1" kern="1200">
                        <a:solidFill>
                          <a:schemeClr val="bg1">
                            <a:lumMod val="50000"/>
                          </a:schemeClr>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a:t>Yes</a:t>
                      </a:r>
                      <a:endParaRPr lang="en-US" sz="1100" b="1" kern="1200">
                        <a:solidFill>
                          <a:schemeClr val="bg1">
                            <a:lumMod val="50000"/>
                          </a:schemeClr>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a:t>Yes</a:t>
                      </a:r>
                      <a:endParaRPr lang="en-US" sz="1100" b="1" kern="1200">
                        <a:solidFill>
                          <a:schemeClr val="bg1">
                            <a:lumMod val="50000"/>
                          </a:schemeClr>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a:t>Yes</a:t>
                      </a:r>
                      <a:endParaRPr lang="en-US" sz="1100" b="1" kern="1200">
                        <a:solidFill>
                          <a:schemeClr val="bg1">
                            <a:lumMod val="50000"/>
                          </a:schemeClr>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a:t>Yes</a:t>
                      </a:r>
                      <a:endParaRPr lang="en-US" sz="1100" b="1" kern="1200">
                        <a:solidFill>
                          <a:schemeClr val="bg1">
                            <a:lumMod val="50000"/>
                          </a:schemeClr>
                        </a:solidFill>
                        <a:latin typeface="+mn-lt"/>
                        <a:ea typeface="+mn-ea"/>
                        <a:cs typeface="+mn-cs"/>
                      </a:endParaRPr>
                    </a:p>
                  </a:txBody>
                  <a:tcPr/>
                </a:tc>
                <a:extLst>
                  <a:ext uri="{0D108BD9-81ED-4DB2-BD59-A6C34878D82A}">
                    <a16:rowId xmlns:a16="http://schemas.microsoft.com/office/drawing/2014/main" val="4087094973"/>
                  </a:ext>
                </a:extLst>
              </a:tr>
            </a:tbl>
          </a:graphicData>
        </a:graphic>
      </p:graphicFrame>
    </p:spTree>
    <p:custDataLst>
      <p:tags r:id="rId1"/>
    </p:custDataLst>
    <p:extLst>
      <p:ext uri="{BB962C8B-B14F-4D97-AF65-F5344CB8AC3E}">
        <p14:creationId xmlns:p14="http://schemas.microsoft.com/office/powerpoint/2010/main" val="9299115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A17E-71DA-49B0-8399-DF0F8D1C872F}"/>
              </a:ext>
            </a:extLst>
          </p:cNvPr>
          <p:cNvSpPr>
            <a:spLocks noGrp="1"/>
          </p:cNvSpPr>
          <p:nvPr>
            <p:ph type="title"/>
          </p:nvPr>
        </p:nvSpPr>
        <p:spPr/>
        <p:txBody>
          <a:bodyPr/>
          <a:lstStyle/>
          <a:p>
            <a:r>
              <a:rPr lang="en-US"/>
              <a:t>Security Architecture – TRO Current Risks Excerpt (5 of 5)</a:t>
            </a:r>
          </a:p>
        </p:txBody>
      </p:sp>
      <p:sp>
        <p:nvSpPr>
          <p:cNvPr id="4" name="Footer Placeholder 3">
            <a:extLst>
              <a:ext uri="{FF2B5EF4-FFF2-40B4-BE49-F238E27FC236}">
                <a16:creationId xmlns:a16="http://schemas.microsoft.com/office/drawing/2014/main" id="{8F17BE00-6579-4858-9625-BEACE1A4146F}"/>
              </a:ext>
            </a:extLst>
          </p:cNvPr>
          <p:cNvSpPr>
            <a:spLocks noGrp="1"/>
          </p:cNvSpPr>
          <p:nvPr>
            <p:ph type="ftr" sz="quarter" idx="3"/>
          </p:nvPr>
        </p:nvSpPr>
        <p:spPr>
          <a:xfrm>
            <a:off x="0" y="6629400"/>
            <a:ext cx="12192000" cy="228600"/>
          </a:xfrm>
        </p:spPr>
        <p:txBody>
          <a:bodyPr/>
          <a:lstStyle/>
          <a:p>
            <a:r>
              <a:rPr lang="en-US"/>
              <a:t>KP Architecture Review Board          © 2019 Kaiser Permanente          Confidential - Internal Use Only</a:t>
            </a:r>
          </a:p>
        </p:txBody>
      </p:sp>
      <p:graphicFrame>
        <p:nvGraphicFramePr>
          <p:cNvPr id="8" name="Table 7">
            <a:extLst>
              <a:ext uri="{FF2B5EF4-FFF2-40B4-BE49-F238E27FC236}">
                <a16:creationId xmlns:a16="http://schemas.microsoft.com/office/drawing/2014/main" id="{06C5CE85-0D07-4F4A-855B-4483DAE477D4}"/>
              </a:ext>
            </a:extLst>
          </p:cNvPr>
          <p:cNvGraphicFramePr>
            <a:graphicFrameLocks noGrp="1"/>
          </p:cNvGraphicFramePr>
          <p:nvPr>
            <p:extLst>
              <p:ext uri="{D42A27DB-BD31-4B8C-83A1-F6EECF244321}">
                <p14:modId xmlns:p14="http://schemas.microsoft.com/office/powerpoint/2010/main" val="890639795"/>
              </p:ext>
            </p:extLst>
          </p:nvPr>
        </p:nvGraphicFramePr>
        <p:xfrm>
          <a:off x="1203960" y="685800"/>
          <a:ext cx="9784080" cy="3267324"/>
        </p:xfrm>
        <a:graphic>
          <a:graphicData uri="http://schemas.openxmlformats.org/drawingml/2006/table">
            <a:tbl>
              <a:tblPr firstRow="1" bandRow="1">
                <a:tableStyleId>{9DCAF9ED-07DC-4A11-8D7F-57B35C25682E}</a:tableStyleId>
              </a:tblPr>
              <a:tblGrid>
                <a:gridCol w="5186207">
                  <a:extLst>
                    <a:ext uri="{9D8B030D-6E8A-4147-A177-3AD203B41FA5}">
                      <a16:colId xmlns:a16="http://schemas.microsoft.com/office/drawing/2014/main" val="2327503030"/>
                    </a:ext>
                  </a:extLst>
                </a:gridCol>
                <a:gridCol w="1377153">
                  <a:extLst>
                    <a:ext uri="{9D8B030D-6E8A-4147-A177-3AD203B41FA5}">
                      <a16:colId xmlns:a16="http://schemas.microsoft.com/office/drawing/2014/main" val="1238057559"/>
                    </a:ext>
                  </a:extLst>
                </a:gridCol>
                <a:gridCol w="1610360">
                  <a:extLst>
                    <a:ext uri="{9D8B030D-6E8A-4147-A177-3AD203B41FA5}">
                      <a16:colId xmlns:a16="http://schemas.microsoft.com/office/drawing/2014/main" val="3182500486"/>
                    </a:ext>
                  </a:extLst>
                </a:gridCol>
                <a:gridCol w="1610360">
                  <a:extLst>
                    <a:ext uri="{9D8B030D-6E8A-4147-A177-3AD203B41FA5}">
                      <a16:colId xmlns:a16="http://schemas.microsoft.com/office/drawing/2014/main" val="4025694585"/>
                    </a:ext>
                  </a:extLst>
                </a:gridCol>
              </a:tblGrid>
              <a:tr h="263947">
                <a:tc>
                  <a:txBody>
                    <a:bodyPr/>
                    <a:lstStyle/>
                    <a:p>
                      <a:pPr marL="0" marR="0">
                        <a:lnSpc>
                          <a:spcPct val="100000"/>
                        </a:lnSpc>
                        <a:spcBef>
                          <a:spcPts val="0"/>
                        </a:spcBef>
                        <a:spcAft>
                          <a:spcPts val="300"/>
                        </a:spcAft>
                      </a:pPr>
                      <a:r>
                        <a:rPr lang="en-US" sz="1400">
                          <a:effectLst/>
                        </a:rPr>
                        <a:t>Risk Descriptions</a:t>
                      </a:r>
                      <a:endParaRPr lang="en-US" sz="1400">
                        <a:effectLst/>
                        <a:latin typeface="+mj-lt"/>
                        <a:ea typeface="Times New Roman" panose="02020603050405020304" pitchFamily="18" charset="0"/>
                        <a:cs typeface="Times New Roman" panose="02020603050405020304" pitchFamily="18" charset="0"/>
                      </a:endParaRPr>
                    </a:p>
                  </a:txBody>
                  <a:tcPr anchor="ctr"/>
                </a:tc>
                <a:tc>
                  <a:txBody>
                    <a:bodyPr/>
                    <a:lstStyle/>
                    <a:p>
                      <a:pPr marL="0" marR="0">
                        <a:lnSpc>
                          <a:spcPct val="100000"/>
                        </a:lnSpc>
                        <a:spcBef>
                          <a:spcPts val="0"/>
                        </a:spcBef>
                        <a:spcAft>
                          <a:spcPts val="300"/>
                        </a:spcAft>
                      </a:pPr>
                      <a:r>
                        <a:rPr lang="en-US" sz="1400">
                          <a:effectLst/>
                        </a:rPr>
                        <a:t>Potential Impact</a:t>
                      </a:r>
                      <a:endParaRPr lang="en-US" sz="1400">
                        <a:effectLst/>
                        <a:latin typeface="+mj-lt"/>
                        <a:ea typeface="Times New Roman" panose="02020603050405020304" pitchFamily="18" charset="0"/>
                        <a:cs typeface="Times New Roman" panose="02020603050405020304" pitchFamily="18" charset="0"/>
                      </a:endParaRPr>
                    </a:p>
                  </a:txBody>
                  <a:tcPr anchor="ctr"/>
                </a:tc>
                <a:tc>
                  <a:txBody>
                    <a:bodyPr/>
                    <a:lstStyle/>
                    <a:p>
                      <a:pPr marL="0" marR="0">
                        <a:lnSpc>
                          <a:spcPct val="100000"/>
                        </a:lnSpc>
                        <a:spcBef>
                          <a:spcPts val="0"/>
                        </a:spcBef>
                        <a:spcAft>
                          <a:spcPts val="300"/>
                        </a:spcAft>
                      </a:pPr>
                      <a:r>
                        <a:rPr lang="en-US" sz="1400">
                          <a:effectLst/>
                        </a:rPr>
                        <a:t>Likelihood</a:t>
                      </a:r>
                      <a:endParaRPr lang="en-US" sz="1400">
                        <a:effectLst/>
                        <a:latin typeface="+mj-lt"/>
                        <a:ea typeface="Times New Roman" panose="02020603050405020304" pitchFamily="18" charset="0"/>
                        <a:cs typeface="Times New Roman" panose="02020603050405020304" pitchFamily="18" charset="0"/>
                      </a:endParaRPr>
                    </a:p>
                  </a:txBody>
                  <a:tcPr anchor="ctr"/>
                </a:tc>
                <a:tc>
                  <a:txBody>
                    <a:bodyPr/>
                    <a:lstStyle/>
                    <a:p>
                      <a:pPr marL="0" marR="0">
                        <a:lnSpc>
                          <a:spcPct val="100000"/>
                        </a:lnSpc>
                        <a:spcBef>
                          <a:spcPts val="0"/>
                        </a:spcBef>
                        <a:spcAft>
                          <a:spcPts val="300"/>
                        </a:spcAft>
                      </a:pPr>
                      <a:r>
                        <a:rPr lang="en-US" sz="1400">
                          <a:effectLst/>
                          <a:latin typeface="+mj-lt"/>
                          <a:ea typeface="Times New Roman" panose="02020603050405020304" pitchFamily="18" charset="0"/>
                          <a:cs typeface="Times New Roman" panose="02020603050405020304" pitchFamily="18" charset="0"/>
                        </a:rPr>
                        <a:t>Risk Level</a:t>
                      </a:r>
                    </a:p>
                  </a:txBody>
                  <a:tcPr anchor="ctr"/>
                </a:tc>
                <a:extLst>
                  <a:ext uri="{0D108BD9-81ED-4DB2-BD59-A6C34878D82A}">
                    <a16:rowId xmlns:a16="http://schemas.microsoft.com/office/drawing/2014/main" val="389771206"/>
                  </a:ext>
                </a:extLst>
              </a:tr>
              <a:tr h="665147">
                <a:tc>
                  <a:txBody>
                    <a:bodyPr/>
                    <a:lstStyle/>
                    <a:p>
                      <a:pPr marL="0" marR="0">
                        <a:spcBef>
                          <a:spcPts val="0"/>
                        </a:spcBef>
                        <a:spcAft>
                          <a:spcPts val="0"/>
                        </a:spcAft>
                      </a:pPr>
                      <a:r>
                        <a:rPr lang="en-US" sz="1200">
                          <a:effectLst/>
                        </a:rPr>
                        <a:t>AC-01 - </a:t>
                      </a:r>
                      <a:r>
                        <a:rPr lang="en-US" sz="1200" b="1">
                          <a:effectLst/>
                        </a:rPr>
                        <a:t>Lack of access control procedures that mandate restricted access </a:t>
                      </a:r>
                      <a:r>
                        <a:rPr lang="en-US" sz="1200">
                          <a:effectLst/>
                        </a:rPr>
                        <a:t>to information, information processing systems or applications and sensitive enterprise processes based on a need to know basis, may result in inconsistent application of access controls across KP, leading to accidental or deliberate misuse of access privileges.</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Significant</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Unlikely</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Medium</a:t>
                      </a:r>
                    </a:p>
                  </a:txBody>
                  <a:tcPr/>
                </a:tc>
                <a:extLst>
                  <a:ext uri="{0D108BD9-81ED-4DB2-BD59-A6C34878D82A}">
                    <a16:rowId xmlns:a16="http://schemas.microsoft.com/office/drawing/2014/main" val="3912551572"/>
                  </a:ext>
                </a:extLst>
              </a:tr>
              <a:tr h="506778">
                <a:tc>
                  <a:txBody>
                    <a:bodyPr/>
                    <a:lstStyle/>
                    <a:p>
                      <a:pPr marL="0" marR="0">
                        <a:lnSpc>
                          <a:spcPct val="100000"/>
                        </a:lnSpc>
                        <a:spcBef>
                          <a:spcPts val="0"/>
                        </a:spcBef>
                        <a:spcAft>
                          <a:spcPts val="200"/>
                        </a:spcAft>
                      </a:pPr>
                      <a:r>
                        <a:rPr lang="en-US" sz="1200" b="0">
                          <a:effectLst/>
                          <a:latin typeface="+mj-lt"/>
                          <a:ea typeface="Times New Roman" panose="02020603050405020304" pitchFamily="18" charset="0"/>
                          <a:cs typeface="Times New Roman" panose="02020603050405020304" pitchFamily="18" charset="0"/>
                        </a:rPr>
                        <a:t>RA-03 - </a:t>
                      </a:r>
                      <a:r>
                        <a:rPr lang="en-US" sz="1200" b="1">
                          <a:effectLst/>
                          <a:latin typeface="+mj-lt"/>
                          <a:ea typeface="Times New Roman" panose="02020603050405020304" pitchFamily="18" charset="0"/>
                          <a:cs typeface="Times New Roman" panose="02020603050405020304" pitchFamily="18" charset="0"/>
                        </a:rPr>
                        <a:t>Inadequate assessment and prioritization of risks</a:t>
                      </a:r>
                      <a:r>
                        <a:rPr lang="en-US" sz="1200" b="0">
                          <a:effectLst/>
                          <a:latin typeface="+mj-lt"/>
                          <a:ea typeface="Times New Roman" panose="02020603050405020304" pitchFamily="18" charset="0"/>
                          <a:cs typeface="Times New Roman" panose="02020603050405020304" pitchFamily="18" charset="0"/>
                        </a:rPr>
                        <a:t> against established risk acceptance criteria and irregular risk reporting to management may expose the operating environment to potential threats or vulnerabilities.</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Significant</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Unlikely</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Medium</a:t>
                      </a:r>
                    </a:p>
                  </a:txBody>
                  <a:tcPr/>
                </a:tc>
                <a:extLst>
                  <a:ext uri="{0D108BD9-81ED-4DB2-BD59-A6C34878D82A}">
                    <a16:rowId xmlns:a16="http://schemas.microsoft.com/office/drawing/2014/main" val="1908828359"/>
                  </a:ext>
                </a:extLst>
              </a:tr>
              <a:tr h="463164">
                <a:tc>
                  <a:txBody>
                    <a:bodyPr/>
                    <a:lstStyle/>
                    <a:p>
                      <a:pPr marL="0" marR="0">
                        <a:lnSpc>
                          <a:spcPct val="100000"/>
                        </a:lnSpc>
                        <a:spcBef>
                          <a:spcPts val="0"/>
                        </a:spcBef>
                        <a:spcAft>
                          <a:spcPts val="200"/>
                        </a:spcAft>
                      </a:pPr>
                      <a:r>
                        <a:rPr lang="en-US" sz="1200" b="0">
                          <a:effectLst/>
                          <a:latin typeface="+mj-lt"/>
                          <a:ea typeface="Times New Roman" panose="02020603050405020304" pitchFamily="18" charset="0"/>
                          <a:cs typeface="Times New Roman" panose="02020603050405020304" pitchFamily="18" charset="0"/>
                        </a:rPr>
                        <a:t>SC-02 - </a:t>
                      </a:r>
                      <a:r>
                        <a:rPr lang="en-US" sz="1200" b="1">
                          <a:effectLst/>
                          <a:latin typeface="+mj-lt"/>
                          <a:ea typeface="Times New Roman" panose="02020603050405020304" pitchFamily="18" charset="0"/>
                          <a:cs typeface="Times New Roman" panose="02020603050405020304" pitchFamily="18" charset="0"/>
                        </a:rPr>
                        <a:t>Lack of appropriate safeguards for application partitioning </a:t>
                      </a:r>
                      <a:r>
                        <a:rPr lang="en-US" sz="1200" b="0">
                          <a:effectLst/>
                          <a:latin typeface="+mj-lt"/>
                          <a:ea typeface="Times New Roman" panose="02020603050405020304" pitchFamily="18" charset="0"/>
                          <a:cs typeface="Times New Roman" panose="02020603050405020304" pitchFamily="18" charset="0"/>
                        </a:rPr>
                        <a:t>with respect to user functionality and privileged access may lead to the risk of improper security design, data loss, and data corruption.</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Significant</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Unlikely</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Medium</a:t>
                      </a:r>
                    </a:p>
                  </a:txBody>
                  <a:tcPr/>
                </a:tc>
                <a:extLst>
                  <a:ext uri="{0D108BD9-81ED-4DB2-BD59-A6C34878D82A}">
                    <a16:rowId xmlns:a16="http://schemas.microsoft.com/office/drawing/2014/main" val="1484444842"/>
                  </a:ext>
                </a:extLst>
              </a:tr>
              <a:tr h="463164">
                <a:tc>
                  <a:txBody>
                    <a:bodyPr/>
                    <a:lstStyle/>
                    <a:p>
                      <a:pPr marL="0" marR="0">
                        <a:lnSpc>
                          <a:spcPct val="100000"/>
                        </a:lnSpc>
                        <a:spcBef>
                          <a:spcPts val="0"/>
                        </a:spcBef>
                        <a:spcAft>
                          <a:spcPts val="200"/>
                        </a:spcAft>
                      </a:pPr>
                      <a:r>
                        <a:rPr lang="en-US" sz="1200" b="0">
                          <a:effectLst/>
                          <a:latin typeface="+mj-lt"/>
                          <a:ea typeface="Times New Roman" panose="02020603050405020304" pitchFamily="18" charset="0"/>
                          <a:cs typeface="Times New Roman" panose="02020603050405020304" pitchFamily="18" charset="0"/>
                        </a:rPr>
                        <a:t>SC-07 - </a:t>
                      </a:r>
                      <a:r>
                        <a:rPr lang="en-US" sz="1200" b="1">
                          <a:effectLst/>
                          <a:latin typeface="+mj-lt"/>
                          <a:ea typeface="Times New Roman" panose="02020603050405020304" pitchFamily="18" charset="0"/>
                          <a:cs typeface="Times New Roman" panose="02020603050405020304" pitchFamily="18" charset="0"/>
                        </a:rPr>
                        <a:t>Inadequate safeguards to secure KP's network perimeter </a:t>
                      </a:r>
                      <a:r>
                        <a:rPr lang="en-US" sz="1200" b="0">
                          <a:effectLst/>
                          <a:latin typeface="+mj-lt"/>
                          <a:ea typeface="Times New Roman" panose="02020603050405020304" pitchFamily="18" charset="0"/>
                          <a:cs typeface="Times New Roman" panose="02020603050405020304" pitchFamily="18" charset="0"/>
                        </a:rPr>
                        <a:t>may result in successful cyber attacks and unauthorized access by malicious parties.</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Significant</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Unlikely</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Medium</a:t>
                      </a:r>
                    </a:p>
                  </a:txBody>
                  <a:tcPr/>
                </a:tc>
                <a:extLst>
                  <a:ext uri="{0D108BD9-81ED-4DB2-BD59-A6C34878D82A}">
                    <a16:rowId xmlns:a16="http://schemas.microsoft.com/office/drawing/2014/main" val="724353857"/>
                  </a:ext>
                </a:extLst>
              </a:tr>
            </a:tbl>
          </a:graphicData>
        </a:graphic>
      </p:graphicFrame>
      <p:graphicFrame>
        <p:nvGraphicFramePr>
          <p:cNvPr id="9" name="Table 8">
            <a:extLst>
              <a:ext uri="{FF2B5EF4-FFF2-40B4-BE49-F238E27FC236}">
                <a16:creationId xmlns:a16="http://schemas.microsoft.com/office/drawing/2014/main" id="{CA663D27-FD30-4D48-A525-120C315E5F15}"/>
              </a:ext>
            </a:extLst>
          </p:cNvPr>
          <p:cNvGraphicFramePr>
            <a:graphicFrameLocks noGrp="1"/>
          </p:cNvGraphicFramePr>
          <p:nvPr>
            <p:extLst>
              <p:ext uri="{D42A27DB-BD31-4B8C-83A1-F6EECF244321}">
                <p14:modId xmlns:p14="http://schemas.microsoft.com/office/powerpoint/2010/main" val="3739129623"/>
              </p:ext>
            </p:extLst>
          </p:nvPr>
        </p:nvGraphicFramePr>
        <p:xfrm>
          <a:off x="1203961" y="4016793"/>
          <a:ext cx="9784079" cy="2548938"/>
        </p:xfrm>
        <a:graphic>
          <a:graphicData uri="http://schemas.openxmlformats.org/drawingml/2006/table">
            <a:tbl>
              <a:tblPr firstRow="1" bandRow="1">
                <a:tableStyleId>{9DCAF9ED-07DC-4A11-8D7F-57B35C25682E}</a:tableStyleId>
              </a:tblPr>
              <a:tblGrid>
                <a:gridCol w="1542740">
                  <a:extLst>
                    <a:ext uri="{9D8B030D-6E8A-4147-A177-3AD203B41FA5}">
                      <a16:colId xmlns:a16="http://schemas.microsoft.com/office/drawing/2014/main" val="2327503030"/>
                    </a:ext>
                  </a:extLst>
                </a:gridCol>
                <a:gridCol w="8241339">
                  <a:extLst>
                    <a:ext uri="{9D8B030D-6E8A-4147-A177-3AD203B41FA5}">
                      <a16:colId xmlns:a16="http://schemas.microsoft.com/office/drawing/2014/main" val="1238057559"/>
                    </a:ext>
                  </a:extLst>
                </a:gridCol>
              </a:tblGrid>
              <a:tr h="263947">
                <a:tc gridSpan="2">
                  <a:txBody>
                    <a:bodyPr/>
                    <a:lstStyle/>
                    <a:p>
                      <a:pPr marL="0" marR="0">
                        <a:lnSpc>
                          <a:spcPct val="100000"/>
                        </a:lnSpc>
                        <a:spcBef>
                          <a:spcPts val="0"/>
                        </a:spcBef>
                        <a:spcAft>
                          <a:spcPts val="300"/>
                        </a:spcAft>
                      </a:pPr>
                      <a:r>
                        <a:rPr lang="en-US" sz="1400">
                          <a:effectLst/>
                          <a:latin typeface="+mj-lt"/>
                          <a:ea typeface="Times New Roman" panose="02020603050405020304" pitchFamily="18" charset="0"/>
                          <a:cs typeface="Times New Roman" panose="02020603050405020304" pitchFamily="18" charset="0"/>
                        </a:rPr>
                        <a:t>Risk Response</a:t>
                      </a:r>
                    </a:p>
                  </a:txBody>
                  <a:tcPr anchor="ctr"/>
                </a:tc>
                <a:tc hMerge="1">
                  <a:txBody>
                    <a:bodyPr/>
                    <a:lstStyle/>
                    <a:p>
                      <a:pPr marL="0" marR="0">
                        <a:lnSpc>
                          <a:spcPct val="100000"/>
                        </a:lnSpc>
                        <a:spcBef>
                          <a:spcPts val="0"/>
                        </a:spcBef>
                        <a:spcAft>
                          <a:spcPts val="300"/>
                        </a:spcAft>
                      </a:pPr>
                      <a:endParaRPr lang="en-US" sz="1400">
                        <a:effectLst/>
                        <a:latin typeface="+mj-lt"/>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89771206"/>
                  </a:ext>
                </a:extLst>
              </a:tr>
              <a:tr h="665147">
                <a:tc>
                  <a:txBody>
                    <a:bodyPr/>
                    <a:lstStyle/>
                    <a:p>
                      <a:pPr marL="0" marR="0">
                        <a:spcBef>
                          <a:spcPts val="0"/>
                        </a:spcBef>
                        <a:spcAft>
                          <a:spcPts val="0"/>
                        </a:spcAft>
                      </a:pPr>
                      <a:r>
                        <a:rPr lang="en-US" sz="1200" b="0">
                          <a:effectLst/>
                        </a:rPr>
                        <a:t>Acceptance Rationale</a:t>
                      </a:r>
                    </a:p>
                  </a:txBody>
                  <a:tcPr/>
                </a:tc>
                <a:tc>
                  <a:txBody>
                    <a:bodyPr/>
                    <a:lstStyle/>
                    <a:p>
                      <a:r>
                        <a:rPr lang="en-US" sz="1200" kern="1200">
                          <a:solidFill>
                            <a:schemeClr val="dk1"/>
                          </a:solidFill>
                          <a:effectLst/>
                          <a:latin typeface="+mn-lt"/>
                          <a:ea typeface="+mn-ea"/>
                          <a:cs typeface="+mn-cs"/>
                        </a:rPr>
                        <a:t>Business drivers for new analytics functionality require usage of Microsoft Azure services on a tight timeline.</a:t>
                      </a:r>
                    </a:p>
                    <a:p>
                      <a:r>
                        <a:rPr lang="en-US" sz="1200" kern="1200">
                          <a:solidFill>
                            <a:schemeClr val="dk1"/>
                          </a:solidFill>
                          <a:effectLst/>
                          <a:latin typeface="+mn-lt"/>
                          <a:ea typeface="+mn-ea"/>
                          <a:cs typeface="+mn-cs"/>
                        </a:rPr>
                        <a:t>All medium items could not be closed or mitigated prior to launch of the Azure platform due to resource and time constraints.</a:t>
                      </a:r>
                    </a:p>
                    <a:p>
                      <a:endParaRPr lang="en-US" sz="1200" kern="1200">
                        <a:solidFill>
                          <a:schemeClr val="dk1"/>
                        </a:solidFill>
                        <a:effectLst/>
                        <a:latin typeface="+mn-lt"/>
                        <a:ea typeface="+mn-ea"/>
                        <a:cs typeface="+mn-cs"/>
                      </a:endParaRPr>
                    </a:p>
                    <a:p>
                      <a:r>
                        <a:rPr lang="en-US" sz="1200" kern="1200">
                          <a:solidFill>
                            <a:schemeClr val="dk1"/>
                          </a:solidFill>
                          <a:effectLst/>
                          <a:latin typeface="+mn-lt"/>
                          <a:ea typeface="+mn-ea"/>
                          <a:cs typeface="+mn-cs"/>
                        </a:rPr>
                        <a:t>The impact of not accepting the risk would be delays and possible cost overruns for the following programs:</a:t>
                      </a:r>
                    </a:p>
                    <a:p>
                      <a:pPr marL="285750" lvl="0" indent="-285750">
                        <a:buFont typeface="Arial" panose="020B0604020202020204" pitchFamily="34" charset="0"/>
                        <a:buChar char="•"/>
                      </a:pPr>
                      <a:r>
                        <a:rPr lang="en-US" sz="1200" kern="1200">
                          <a:solidFill>
                            <a:schemeClr val="dk1"/>
                          </a:solidFill>
                          <a:effectLst/>
                          <a:latin typeface="+mn-lt"/>
                          <a:ea typeface="+mn-ea"/>
                          <a:cs typeface="+mn-cs"/>
                        </a:rPr>
                        <a:t>Metrics and Analytics for Revenue Cycle (MARC)</a:t>
                      </a:r>
                    </a:p>
                    <a:p>
                      <a:pPr marL="285750" lvl="0" indent="-285750">
                        <a:buFont typeface="Arial" panose="020B0604020202020204" pitchFamily="34" charset="0"/>
                        <a:buChar char="•"/>
                      </a:pPr>
                      <a:r>
                        <a:rPr lang="en-US" sz="1200" kern="1200">
                          <a:solidFill>
                            <a:schemeClr val="dk1"/>
                          </a:solidFill>
                          <a:effectLst/>
                          <a:latin typeface="+mn-lt"/>
                          <a:ea typeface="+mn-ea"/>
                          <a:cs typeface="+mn-cs"/>
                        </a:rPr>
                        <a:t>Next-gen Cost Accounting Program (NCAP)</a:t>
                      </a:r>
                    </a:p>
                    <a:p>
                      <a:pPr marL="285750" lvl="0" indent="-285750">
                        <a:buFont typeface="Arial" panose="020B0604020202020204" pitchFamily="34" charset="0"/>
                        <a:buChar char="•"/>
                      </a:pPr>
                      <a:r>
                        <a:rPr lang="en-US" sz="1200" kern="1200">
                          <a:solidFill>
                            <a:schemeClr val="dk1"/>
                          </a:solidFill>
                          <a:effectLst/>
                          <a:latin typeface="+mn-lt"/>
                          <a:ea typeface="+mn-ea"/>
                          <a:cs typeface="+mn-cs"/>
                        </a:rPr>
                        <a:t>Analytics 2.0</a:t>
                      </a:r>
                    </a:p>
                    <a:p>
                      <a:endParaRPr lang="en-US" sz="1200" kern="1200">
                        <a:solidFill>
                          <a:schemeClr val="dk1"/>
                        </a:solidFill>
                        <a:effectLst/>
                        <a:latin typeface="+mn-lt"/>
                        <a:ea typeface="+mn-ea"/>
                        <a:cs typeface="+mn-cs"/>
                      </a:endParaRPr>
                    </a:p>
                    <a:p>
                      <a:r>
                        <a:rPr lang="en-US" sz="1200" b="1" kern="1200">
                          <a:solidFill>
                            <a:schemeClr val="dk1"/>
                          </a:solidFill>
                          <a:effectLst/>
                          <a:latin typeface="+mn-lt"/>
                          <a:ea typeface="+mn-ea"/>
                          <a:cs typeface="+mn-cs"/>
                        </a:rPr>
                        <a:t>Delays are estimated to cost $500,000 to $1M/month.</a:t>
                      </a:r>
                      <a:endParaRPr lang="en-US" sz="1000" b="1">
                        <a:effectLst/>
                        <a:latin typeface="+mj-lt"/>
                        <a:ea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12551572"/>
                  </a:ext>
                </a:extLst>
              </a:tr>
              <a:tr h="506778">
                <a:tc>
                  <a:txBody>
                    <a:bodyPr/>
                    <a:lstStyle/>
                    <a:p>
                      <a:pPr marL="0" marR="0">
                        <a:lnSpc>
                          <a:spcPct val="100000"/>
                        </a:lnSpc>
                        <a:spcBef>
                          <a:spcPts val="0"/>
                        </a:spcBef>
                        <a:spcAft>
                          <a:spcPts val="200"/>
                        </a:spcAft>
                      </a:pPr>
                      <a:r>
                        <a:rPr lang="en-US" sz="1200" b="0">
                          <a:effectLst/>
                          <a:latin typeface="+mj-lt"/>
                          <a:ea typeface="Times New Roman" panose="02020603050405020304" pitchFamily="18" charset="0"/>
                          <a:cs typeface="Times New Roman" panose="02020603050405020304" pitchFamily="18" charset="0"/>
                        </a:rPr>
                        <a:t>Mitigating Factors</a:t>
                      </a:r>
                    </a:p>
                  </a:txBody>
                  <a:tcPr/>
                </a:tc>
                <a:tc>
                  <a:txBody>
                    <a:bodyPr/>
                    <a:lstStyle/>
                    <a:p>
                      <a:pPr marL="0" marR="0" algn="l">
                        <a:lnSpc>
                          <a:spcPct val="100000"/>
                        </a:lnSpc>
                        <a:spcBef>
                          <a:spcPts val="0"/>
                        </a:spcBef>
                        <a:spcAft>
                          <a:spcPts val="200"/>
                        </a:spcAft>
                      </a:pPr>
                      <a:r>
                        <a:rPr lang="en-US" sz="1200">
                          <a:effectLst/>
                          <a:latin typeface="+mj-lt"/>
                          <a:ea typeface="Times New Roman" panose="02020603050405020304" pitchFamily="18" charset="0"/>
                          <a:cs typeface="Times New Roman" panose="02020603050405020304" pitchFamily="18" charset="0"/>
                        </a:rPr>
                        <a:t>There are no compensating controls for the outstanding items above and beyond the required control set.</a:t>
                      </a:r>
                    </a:p>
                  </a:txBody>
                  <a:tcPr/>
                </a:tc>
                <a:extLst>
                  <a:ext uri="{0D108BD9-81ED-4DB2-BD59-A6C34878D82A}">
                    <a16:rowId xmlns:a16="http://schemas.microsoft.com/office/drawing/2014/main" val="1908828359"/>
                  </a:ext>
                </a:extLst>
              </a:tr>
            </a:tbl>
          </a:graphicData>
        </a:graphic>
      </p:graphicFrame>
    </p:spTree>
    <p:custDataLst>
      <p:tags r:id="rId1"/>
    </p:custDataLst>
    <p:extLst>
      <p:ext uri="{BB962C8B-B14F-4D97-AF65-F5344CB8AC3E}">
        <p14:creationId xmlns:p14="http://schemas.microsoft.com/office/powerpoint/2010/main" val="42307122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B4CB-310D-4D17-9647-EBF69EAC79B5}"/>
              </a:ext>
            </a:extLst>
          </p:cNvPr>
          <p:cNvSpPr>
            <a:spLocks noGrp="1"/>
          </p:cNvSpPr>
          <p:nvPr>
            <p:ph type="title"/>
          </p:nvPr>
        </p:nvSpPr>
        <p:spPr/>
        <p:txBody>
          <a:bodyPr/>
          <a:lstStyle/>
          <a:p>
            <a:r>
              <a:rPr lang="en-US"/>
              <a:t>A2.0 Risk Tracker – Open Risks (Excerpt, Most Recent)</a:t>
            </a:r>
          </a:p>
        </p:txBody>
      </p:sp>
      <p:sp>
        <p:nvSpPr>
          <p:cNvPr id="4" name="Footer Placeholder 3">
            <a:extLst>
              <a:ext uri="{FF2B5EF4-FFF2-40B4-BE49-F238E27FC236}">
                <a16:creationId xmlns:a16="http://schemas.microsoft.com/office/drawing/2014/main" id="{0386A7B1-97D8-4A4B-8771-0A1CBD832E02}"/>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5" name="Table 4">
            <a:extLst>
              <a:ext uri="{FF2B5EF4-FFF2-40B4-BE49-F238E27FC236}">
                <a16:creationId xmlns:a16="http://schemas.microsoft.com/office/drawing/2014/main" id="{E51CDFC1-D34F-4375-84C9-CC9E1B980442}"/>
              </a:ext>
            </a:extLst>
          </p:cNvPr>
          <p:cNvGraphicFramePr>
            <a:graphicFrameLocks noGrp="1"/>
          </p:cNvGraphicFramePr>
          <p:nvPr>
            <p:extLst>
              <p:ext uri="{D42A27DB-BD31-4B8C-83A1-F6EECF244321}">
                <p14:modId xmlns:p14="http://schemas.microsoft.com/office/powerpoint/2010/main" val="2807804383"/>
              </p:ext>
            </p:extLst>
          </p:nvPr>
        </p:nvGraphicFramePr>
        <p:xfrm>
          <a:off x="-1" y="685801"/>
          <a:ext cx="12192000" cy="6151880"/>
        </p:xfrm>
        <a:graphic>
          <a:graphicData uri="http://schemas.openxmlformats.org/drawingml/2006/table">
            <a:tbl>
              <a:tblPr firstRow="1">
                <a:tableStyleId>{FABFCF23-3B69-468F-B69F-88F6DE6A72F2}</a:tableStyleId>
              </a:tblPr>
              <a:tblGrid>
                <a:gridCol w="351830">
                  <a:extLst>
                    <a:ext uri="{9D8B030D-6E8A-4147-A177-3AD203B41FA5}">
                      <a16:colId xmlns:a16="http://schemas.microsoft.com/office/drawing/2014/main" val="3406932407"/>
                    </a:ext>
                  </a:extLst>
                </a:gridCol>
                <a:gridCol w="1694339">
                  <a:extLst>
                    <a:ext uri="{9D8B030D-6E8A-4147-A177-3AD203B41FA5}">
                      <a16:colId xmlns:a16="http://schemas.microsoft.com/office/drawing/2014/main" val="1177053651"/>
                    </a:ext>
                  </a:extLst>
                </a:gridCol>
                <a:gridCol w="3548537">
                  <a:extLst>
                    <a:ext uri="{9D8B030D-6E8A-4147-A177-3AD203B41FA5}">
                      <a16:colId xmlns:a16="http://schemas.microsoft.com/office/drawing/2014/main" val="1752258941"/>
                    </a:ext>
                  </a:extLst>
                </a:gridCol>
                <a:gridCol w="830922">
                  <a:extLst>
                    <a:ext uri="{9D8B030D-6E8A-4147-A177-3AD203B41FA5}">
                      <a16:colId xmlns:a16="http://schemas.microsoft.com/office/drawing/2014/main" val="1991079128"/>
                    </a:ext>
                  </a:extLst>
                </a:gridCol>
                <a:gridCol w="1080484">
                  <a:extLst>
                    <a:ext uri="{9D8B030D-6E8A-4147-A177-3AD203B41FA5}">
                      <a16:colId xmlns:a16="http://schemas.microsoft.com/office/drawing/2014/main" val="3218720184"/>
                    </a:ext>
                  </a:extLst>
                </a:gridCol>
                <a:gridCol w="662823">
                  <a:extLst>
                    <a:ext uri="{9D8B030D-6E8A-4147-A177-3AD203B41FA5}">
                      <a16:colId xmlns:a16="http://schemas.microsoft.com/office/drawing/2014/main" val="4285219829"/>
                    </a:ext>
                  </a:extLst>
                </a:gridCol>
                <a:gridCol w="552247">
                  <a:extLst>
                    <a:ext uri="{9D8B030D-6E8A-4147-A177-3AD203B41FA5}">
                      <a16:colId xmlns:a16="http://schemas.microsoft.com/office/drawing/2014/main" val="293271816"/>
                    </a:ext>
                  </a:extLst>
                </a:gridCol>
                <a:gridCol w="2820632">
                  <a:extLst>
                    <a:ext uri="{9D8B030D-6E8A-4147-A177-3AD203B41FA5}">
                      <a16:colId xmlns:a16="http://schemas.microsoft.com/office/drawing/2014/main" val="3621542449"/>
                    </a:ext>
                  </a:extLst>
                </a:gridCol>
                <a:gridCol w="650186">
                  <a:extLst>
                    <a:ext uri="{9D8B030D-6E8A-4147-A177-3AD203B41FA5}">
                      <a16:colId xmlns:a16="http://schemas.microsoft.com/office/drawing/2014/main" val="2415197299"/>
                    </a:ext>
                  </a:extLst>
                </a:gridCol>
              </a:tblGrid>
              <a:tr h="0">
                <a:tc>
                  <a:txBody>
                    <a:bodyPr/>
                    <a:lstStyle/>
                    <a:p>
                      <a:pPr algn="l" fontAlgn="b"/>
                      <a:r>
                        <a:rPr lang="en-US" sz="1000" u="none" strike="noStrike">
                          <a:effectLst/>
                        </a:rPr>
                        <a:t>ID</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Track</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Description</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Date</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Requestor</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Likelihood</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Impact</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Project Impact</a:t>
                      </a:r>
                      <a:endParaRPr lang="en-US" sz="1000" b="1" i="0" u="none" strike="noStrike">
                        <a:solidFill>
                          <a:srgbClr val="FFFFFF"/>
                        </a:solidFill>
                        <a:effectLst/>
                        <a:latin typeface="Calibri" panose="020F0502020204030204" pitchFamily="34" charset="0"/>
                      </a:endParaRPr>
                    </a:p>
                  </a:txBody>
                  <a:tcPr marL="45720" marR="45720"/>
                </a:tc>
                <a:tc>
                  <a:txBody>
                    <a:bodyPr/>
                    <a:lstStyle/>
                    <a:p>
                      <a:pPr algn="l" fontAlgn="b"/>
                      <a:r>
                        <a:rPr lang="en-US" sz="1000" u="none" strike="noStrike">
                          <a:effectLst/>
                        </a:rPr>
                        <a:t>Escalation</a:t>
                      </a:r>
                      <a:endParaRPr lang="en-US" sz="1000" b="1" i="0" u="none" strike="noStrike">
                        <a:solidFill>
                          <a:srgbClr val="FFFFFF"/>
                        </a:solidFill>
                        <a:effectLst/>
                        <a:latin typeface="Calibri" panose="020F0502020204030204" pitchFamily="34" charset="0"/>
                      </a:endParaRPr>
                    </a:p>
                  </a:txBody>
                  <a:tcPr marL="45720" marR="45720"/>
                </a:tc>
                <a:extLst>
                  <a:ext uri="{0D108BD9-81ED-4DB2-BD59-A6C34878D82A}">
                    <a16:rowId xmlns:a16="http://schemas.microsoft.com/office/drawing/2014/main" val="3087494505"/>
                  </a:ext>
                </a:extLst>
              </a:tr>
              <a:tr h="236057">
                <a:tc>
                  <a:txBody>
                    <a:bodyPr/>
                    <a:lstStyle/>
                    <a:p>
                      <a:pPr algn="l" fontAlgn="b"/>
                      <a:r>
                        <a:rPr lang="en-US" sz="1000" u="none" strike="noStrike">
                          <a:effectLst/>
                        </a:rPr>
                        <a:t>142</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Foundation Data Management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Tag mapping is currently a manual process.  Given the volume of columns that need to be mapped we have received feedback from the SOR teams that the process may not be sustainable and is incredibly resource intensive.</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10/25/2019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Kimberly D Brooks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​Delays in delivering committed items which at present have not been identified.</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2654086618"/>
                  </a:ext>
                </a:extLst>
              </a:tr>
              <a:tr h="184741">
                <a:tc>
                  <a:txBody>
                    <a:bodyPr/>
                    <a:lstStyle/>
                    <a:p>
                      <a:pPr algn="r" fontAlgn="b"/>
                      <a:r>
                        <a:rPr lang="en-US" sz="1000" u="none" strike="noStrike">
                          <a:effectLst/>
                        </a:rPr>
                        <a:t>141</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ADF Toolkits/Enablement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NCAP BCP decisions and designs have a risk of making the security of the ADF fundamentally more complicated both from a design and an implementation perspective</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10/24/2019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Lisa A Gros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Medium</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Medium</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​Complexity of Data Access and Use implementation on ADF</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676071188"/>
                  </a:ext>
                </a:extLst>
              </a:tr>
              <a:tr h="184741">
                <a:tc>
                  <a:txBody>
                    <a:bodyPr/>
                    <a:lstStyle/>
                    <a:p>
                      <a:pPr algn="r" fontAlgn="b"/>
                      <a:r>
                        <a:rPr lang="en-US" sz="1000" u="none" strike="noStrike">
                          <a:effectLst/>
                        </a:rPr>
                        <a:t>135</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Data Delivery</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Our SOR partners from CDTS would like to jointly review and approve the ADF change management process to consume planned KPHC Clarity upgrades​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10/16/2019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Prasad J. Shenoy</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Medium</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Might ​impact ability to go to Prod for KPHC-Clarity data without the necessary approvals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1134900314"/>
                  </a:ext>
                </a:extLst>
              </a:tr>
              <a:tr h="133424">
                <a:tc>
                  <a:txBody>
                    <a:bodyPr/>
                    <a:lstStyle/>
                    <a:p>
                      <a:pPr algn="r" fontAlgn="b"/>
                      <a:r>
                        <a:rPr lang="en-US" sz="1000" u="none" strike="noStrike">
                          <a:effectLst/>
                        </a:rPr>
                        <a:t>129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Foundation Data Management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​Collibra Refresh - Scope and Timeline Unknown</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10/7/2019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Kimberly D Brooks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Medium</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Delays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80133753"/>
                  </a:ext>
                </a:extLst>
              </a:tr>
              <a:tr h="184741">
                <a:tc>
                  <a:txBody>
                    <a:bodyPr/>
                    <a:lstStyle/>
                    <a:p>
                      <a:pPr algn="r" fontAlgn="b"/>
                      <a:r>
                        <a:rPr lang="en-US" sz="1000" u="none" strike="noStrike">
                          <a:effectLst/>
                        </a:rPr>
                        <a:t>128</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Foundation Data Management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​Resource needs for shared objectives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10/7/2019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Kimberly D Brooks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Low</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693867074"/>
                  </a:ext>
                </a:extLst>
              </a:tr>
              <a:tr h="287374">
                <a:tc>
                  <a:txBody>
                    <a:bodyPr/>
                    <a:lstStyle/>
                    <a:p>
                      <a:pPr algn="r" fontAlgn="b"/>
                      <a:r>
                        <a:rPr lang="en-US" sz="1000" u="none" strike="noStrike">
                          <a:effectLst/>
                        </a:rPr>
                        <a:t>127</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Foundation Data Management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​Appointment of Functional Data Stewards; risk without functional data stewards in place the a20 program is responsible for completing activities that would traditionally be performed by the data  steward i.e. collibra attestations, meta data management</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10/7/2019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Kimberly D Brooks</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Low</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No</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687383375"/>
                  </a:ext>
                </a:extLst>
              </a:tr>
              <a:tr h="184741">
                <a:tc>
                  <a:txBody>
                    <a:bodyPr/>
                    <a:lstStyle/>
                    <a:p>
                      <a:pPr algn="r" fontAlgn="b"/>
                      <a:r>
                        <a:rPr lang="en-US" sz="1000" u="none" strike="noStrike">
                          <a:effectLst/>
                        </a:rPr>
                        <a:t>124</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Foundational Data</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​If we are unable to project and count on commitments for provisioning access, our schedules will be repeatedly in danger of slipping.</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r" fontAlgn="b"/>
                      <a:r>
                        <a:rPr lang="en-US" sz="1000" u="none" strike="noStrike">
                          <a:effectLst/>
                        </a:rPr>
                        <a:t>7/23/2019</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Jean Richardson</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High</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Medium</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​Schedule</a:t>
                      </a:r>
                      <a:endParaRPr lang="en-US" sz="1000" b="0" i="0" u="none" strike="noStrike">
                        <a:solidFill>
                          <a:srgbClr val="000000"/>
                        </a:solidFill>
                        <a:effectLst/>
                        <a:latin typeface="Calibri" panose="020F0502020204030204" pitchFamily="34" charset="0"/>
                      </a:endParaRPr>
                    </a:p>
                  </a:txBody>
                  <a:tcPr marL="45720" marR="45720"/>
                </a:tc>
                <a:tc>
                  <a:txBody>
                    <a:bodyPr/>
                    <a:lstStyle/>
                    <a:p>
                      <a:pPr algn="l" fontAlgn="b"/>
                      <a:r>
                        <a:rPr lang="en-US" sz="1000" u="none" strike="noStrike">
                          <a:effectLst/>
                        </a:rPr>
                        <a:t>Yes</a:t>
                      </a:r>
                      <a:endParaRPr lang="en-US" sz="1000" b="0" i="0" u="none" strike="noStrike">
                        <a:solidFill>
                          <a:srgbClr val="000000"/>
                        </a:solidFill>
                        <a:effectLst/>
                        <a:latin typeface="Calibri" panose="020F0502020204030204" pitchFamily="34" charset="0"/>
                      </a:endParaRPr>
                    </a:p>
                  </a:txBody>
                  <a:tcPr marL="45720" marR="45720"/>
                </a:tc>
                <a:extLst>
                  <a:ext uri="{0D108BD9-81ED-4DB2-BD59-A6C34878D82A}">
                    <a16:rowId xmlns:a16="http://schemas.microsoft.com/office/drawing/2014/main" val="363537207"/>
                  </a:ext>
                </a:extLst>
              </a:tr>
              <a:tr h="184741">
                <a:tc>
                  <a:txBody>
                    <a:bodyPr/>
                    <a:lstStyle/>
                    <a:p>
                      <a:pPr algn="r" fontAlgn="b"/>
                      <a:r>
                        <a:rPr lang="en-US" sz="1100" u="none" strike="noStrike">
                          <a:effectLst/>
                        </a:rPr>
                        <a:t>122</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Architecture Runway</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 PI9 Objective #10 - Hierarchy Management - Tech POC/TRO Assessment - no NDA in place; placed this item on the dependency matrix also</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r" fontAlgn="b"/>
                      <a:r>
                        <a:rPr lang="en-US" sz="1100" u="none" strike="noStrike">
                          <a:effectLst/>
                        </a:rPr>
                        <a:t>9/27/2019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Kimberly D Brooks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​May impact AR's ability to deliver on scope items for objective #10 Hierarchy Management - SP3M-965</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No</a:t>
                      </a:r>
                      <a:endParaRPr lang="en-US" sz="1100" b="0" i="0" u="none" strike="noStrike">
                        <a:solidFill>
                          <a:srgbClr val="000000"/>
                        </a:solidFill>
                        <a:effectLst/>
                        <a:latin typeface="Calibri" panose="020F0502020204030204" pitchFamily="34" charset="0"/>
                      </a:endParaRPr>
                    </a:p>
                  </a:txBody>
                  <a:tcPr marL="6350" marR="6350" marT="6350" marB="0"/>
                </a:tc>
                <a:extLst>
                  <a:ext uri="{0D108BD9-81ED-4DB2-BD59-A6C34878D82A}">
                    <a16:rowId xmlns:a16="http://schemas.microsoft.com/office/drawing/2014/main" val="4050553264"/>
                  </a:ext>
                </a:extLst>
              </a:tr>
              <a:tr h="184741">
                <a:tc>
                  <a:txBody>
                    <a:bodyPr/>
                    <a:lstStyle/>
                    <a:p>
                      <a:pPr algn="r" fontAlgn="b"/>
                      <a:r>
                        <a:rPr lang="en-US" sz="1100" u="none" strike="noStrike">
                          <a:effectLst/>
                        </a:rPr>
                        <a:t>121</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Architecture Runway</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 objectives in PI9 that require participation of team members outside of Architectural Runway may be at risk due to the availability of other team resources.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r" fontAlgn="b"/>
                      <a:r>
                        <a:rPr lang="en-US" sz="1100" u="none" strike="noStrike">
                          <a:effectLst/>
                        </a:rPr>
                        <a:t>9/27/2019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Kimberly D Brooks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AR's ability to deliver objectives that require external resources outside of AR may be delayed and not delivered in PI9.  AR is dependent upon other team resources in order to complete objectives in PI9.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No</a:t>
                      </a:r>
                      <a:endParaRPr lang="en-US" sz="1100" b="0" i="0" u="none" strike="noStrike">
                        <a:solidFill>
                          <a:srgbClr val="000000"/>
                        </a:solidFill>
                        <a:effectLst/>
                        <a:latin typeface="Calibri" panose="020F0502020204030204" pitchFamily="34" charset="0"/>
                      </a:endParaRPr>
                    </a:p>
                  </a:txBody>
                  <a:tcPr marL="6350" marR="6350" marT="6350" marB="0"/>
                </a:tc>
                <a:extLst>
                  <a:ext uri="{0D108BD9-81ED-4DB2-BD59-A6C34878D82A}">
                    <a16:rowId xmlns:a16="http://schemas.microsoft.com/office/drawing/2014/main" val="1701978024"/>
                  </a:ext>
                </a:extLst>
              </a:tr>
              <a:tr h="184741">
                <a:tc>
                  <a:txBody>
                    <a:bodyPr/>
                    <a:lstStyle/>
                    <a:p>
                      <a:pPr algn="r" fontAlgn="b"/>
                      <a:r>
                        <a:rPr lang="en-US" sz="1100" u="none" strike="noStrike">
                          <a:effectLst/>
                        </a:rPr>
                        <a:t>120</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Architecture Runway</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​Track Lead/Product Owner capacityis limited to deliver PI9 Objective #8 below.  There could be delays which will effect AR ability to complete this objective in PI9.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r" fontAlgn="b"/>
                      <a:r>
                        <a:rPr lang="en-US" sz="1100" u="none" strike="noStrike">
                          <a:effectLst/>
                        </a:rPr>
                        <a:t>9/27/2019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Kimberly D Brooks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​There could be delays which will effect AR ability to complete this objective in PI9.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No</a:t>
                      </a:r>
                      <a:endParaRPr lang="en-US" sz="1100" b="0" i="0" u="none" strike="noStrike">
                        <a:solidFill>
                          <a:srgbClr val="000000"/>
                        </a:solidFill>
                        <a:effectLst/>
                        <a:latin typeface="Calibri" panose="020F0502020204030204" pitchFamily="34" charset="0"/>
                      </a:endParaRPr>
                    </a:p>
                  </a:txBody>
                  <a:tcPr marL="6350" marR="6350" marT="6350" marB="0"/>
                </a:tc>
                <a:extLst>
                  <a:ext uri="{0D108BD9-81ED-4DB2-BD59-A6C34878D82A}">
                    <a16:rowId xmlns:a16="http://schemas.microsoft.com/office/drawing/2014/main" val="3548968663"/>
                  </a:ext>
                </a:extLst>
              </a:tr>
              <a:tr h="184741">
                <a:tc>
                  <a:txBody>
                    <a:bodyPr/>
                    <a:lstStyle/>
                    <a:p>
                      <a:pPr algn="r" fontAlgn="b"/>
                      <a:r>
                        <a:rPr lang="en-US" sz="1100" u="none" strike="noStrike">
                          <a:effectLst/>
                        </a:rPr>
                        <a:t>119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Architecture Runway</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​Too many stretch goals and too many objectives in PI9 for the AR.  The risk includes not being able to complete the objectives due to capacity/shared resources - RAID #71</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r" fontAlgn="b"/>
                      <a:r>
                        <a:rPr lang="en-US" sz="1100" u="none" strike="noStrike">
                          <a:effectLst/>
                        </a:rPr>
                        <a:t>9/27/2019</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Kimberly D Brooks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High</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​Delays in delivering objectives</a:t>
                      </a:r>
                      <a:endParaRPr lang="en-US" sz="1100" b="0" i="0" u="none" strike="noStrike">
                        <a:solidFill>
                          <a:srgbClr val="000000"/>
                        </a:solidFill>
                        <a:effectLst/>
                        <a:latin typeface="Calibri" panose="020F0502020204030204" pitchFamily="34" charset="0"/>
                      </a:endParaRPr>
                    </a:p>
                  </a:txBody>
                  <a:tcPr marL="6350" marR="6350" marT="6350" marB="0"/>
                </a:tc>
                <a:tc>
                  <a:txBody>
                    <a:bodyPr/>
                    <a:lstStyle/>
                    <a:p>
                      <a:pPr algn="l" fontAlgn="b"/>
                      <a:r>
                        <a:rPr lang="en-US" sz="1100" u="none" strike="noStrike">
                          <a:effectLst/>
                        </a:rPr>
                        <a:t>No</a:t>
                      </a:r>
                      <a:endParaRPr lang="en-US" sz="1100" b="0" i="0" u="none" strike="noStrike">
                        <a:solidFill>
                          <a:srgbClr val="000000"/>
                        </a:solidFill>
                        <a:effectLst/>
                        <a:latin typeface="Calibri" panose="020F0502020204030204" pitchFamily="34" charset="0"/>
                      </a:endParaRPr>
                    </a:p>
                  </a:txBody>
                  <a:tcPr marL="6350" marR="6350" marT="6350" marB="0"/>
                </a:tc>
                <a:extLst>
                  <a:ext uri="{0D108BD9-81ED-4DB2-BD59-A6C34878D82A}">
                    <a16:rowId xmlns:a16="http://schemas.microsoft.com/office/drawing/2014/main" val="1508370186"/>
                  </a:ext>
                </a:extLst>
              </a:tr>
            </a:tbl>
          </a:graphicData>
        </a:graphic>
      </p:graphicFrame>
    </p:spTree>
    <p:custDataLst>
      <p:tags r:id="rId1"/>
    </p:custDataLst>
    <p:extLst>
      <p:ext uri="{BB962C8B-B14F-4D97-AF65-F5344CB8AC3E}">
        <p14:creationId xmlns:p14="http://schemas.microsoft.com/office/powerpoint/2010/main" val="34954113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BED23-A304-4718-9EB9-04E1D3A3E61F}"/>
              </a:ext>
            </a:extLst>
          </p:cNvPr>
          <p:cNvSpPr>
            <a:spLocks noGrp="1"/>
          </p:cNvSpPr>
          <p:nvPr>
            <p:ph type="title"/>
          </p:nvPr>
        </p:nvSpPr>
        <p:spPr/>
        <p:txBody>
          <a:bodyPr/>
          <a:lstStyle/>
          <a:p>
            <a:r>
              <a:rPr lang="en-US"/>
              <a:t>Appendix</a:t>
            </a:r>
          </a:p>
        </p:txBody>
      </p:sp>
      <p:sp>
        <p:nvSpPr>
          <p:cNvPr id="3" name="Text Placeholder 2">
            <a:extLst>
              <a:ext uri="{FF2B5EF4-FFF2-40B4-BE49-F238E27FC236}">
                <a16:creationId xmlns:a16="http://schemas.microsoft.com/office/drawing/2014/main" id="{D73D86A3-D011-46AD-BB33-61A0D113E62F}"/>
              </a:ext>
            </a:extLst>
          </p:cNvPr>
          <p:cNvSpPr>
            <a:spLocks noGrp="1"/>
          </p:cNvSpPr>
          <p:nvPr>
            <p:ph type="body" idx="1"/>
          </p:nvPr>
        </p:nvSpPr>
        <p:spPr/>
        <p:txBody>
          <a:bodyPr/>
          <a:lstStyle/>
          <a:p>
            <a:r>
              <a:rPr lang="en-US"/>
              <a:t>KP ARB Review Analytics 2.0</a:t>
            </a:r>
          </a:p>
        </p:txBody>
      </p:sp>
      <p:sp>
        <p:nvSpPr>
          <p:cNvPr id="4" name="Footer Placeholder 3">
            <a:extLst>
              <a:ext uri="{FF2B5EF4-FFF2-40B4-BE49-F238E27FC236}">
                <a16:creationId xmlns:a16="http://schemas.microsoft.com/office/drawing/2014/main" id="{52D5E27E-578F-48F2-BD27-7CD9F22FFA77}"/>
              </a:ext>
            </a:extLst>
          </p:cNvPr>
          <p:cNvSpPr>
            <a:spLocks noGrp="1"/>
          </p:cNvSpPr>
          <p:nvPr>
            <p:ph type="ftr" sz="quarter" idx="3"/>
          </p:nvPr>
        </p:nvSpPr>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0781571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60CBE-776B-467C-A4B2-516A8AC83A9C}"/>
              </a:ext>
            </a:extLst>
          </p:cNvPr>
          <p:cNvSpPr>
            <a:spLocks noGrp="1"/>
          </p:cNvSpPr>
          <p:nvPr>
            <p:ph type="title"/>
          </p:nvPr>
        </p:nvSpPr>
        <p:spPr>
          <a:solidFill>
            <a:schemeClr val="accent3">
              <a:lumMod val="50000"/>
            </a:schemeClr>
          </a:solidFill>
        </p:spPr>
        <p:txBody>
          <a:bodyPr/>
          <a:lstStyle/>
          <a:p>
            <a:r>
              <a:rPr lang="en-US"/>
              <a:t>A2.0 Current State Tools </a:t>
            </a:r>
            <a:r>
              <a:rPr lang="en-US" dirty="0"/>
              <a:t>View</a:t>
            </a:r>
            <a:endParaRPr lang="en-US"/>
          </a:p>
        </p:txBody>
      </p:sp>
      <p:grpSp>
        <p:nvGrpSpPr>
          <p:cNvPr id="5" name="Group 4">
            <a:extLst>
              <a:ext uri="{FF2B5EF4-FFF2-40B4-BE49-F238E27FC236}">
                <a16:creationId xmlns:a16="http://schemas.microsoft.com/office/drawing/2014/main" id="{9DA9E03B-DF04-4DE5-9F70-7B9266118619}"/>
              </a:ext>
            </a:extLst>
          </p:cNvPr>
          <p:cNvGrpSpPr/>
          <p:nvPr/>
        </p:nvGrpSpPr>
        <p:grpSpPr>
          <a:xfrm>
            <a:off x="221244" y="945544"/>
            <a:ext cx="5670869" cy="299717"/>
            <a:chOff x="351054" y="780533"/>
            <a:chExt cx="5535715" cy="275373"/>
          </a:xfrm>
        </p:grpSpPr>
        <p:sp>
          <p:nvSpPr>
            <p:cNvPr id="6" name="Rectangle 5">
              <a:extLst>
                <a:ext uri="{FF2B5EF4-FFF2-40B4-BE49-F238E27FC236}">
                  <a16:creationId xmlns:a16="http://schemas.microsoft.com/office/drawing/2014/main" id="{DB88734C-306A-40EF-875C-DCDC41B3E177}"/>
                </a:ext>
              </a:extLst>
            </p:cNvPr>
            <p:cNvSpPr/>
            <p:nvPr/>
          </p:nvSpPr>
          <p:spPr bwMode="auto">
            <a:xfrm>
              <a:off x="351054" y="854564"/>
              <a:ext cx="226488" cy="169784"/>
            </a:xfrm>
            <a:prstGeom prst="rect">
              <a:avLst/>
            </a:prstGeom>
            <a:solidFill>
              <a:srgbClr val="009999"/>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sp>
          <p:nvSpPr>
            <p:cNvPr id="7" name="Rectangle 6">
              <a:extLst>
                <a:ext uri="{FF2B5EF4-FFF2-40B4-BE49-F238E27FC236}">
                  <a16:creationId xmlns:a16="http://schemas.microsoft.com/office/drawing/2014/main" id="{D2058465-FDB7-4C80-B4C5-318DCD63E4B9}"/>
                </a:ext>
              </a:extLst>
            </p:cNvPr>
            <p:cNvSpPr/>
            <p:nvPr/>
          </p:nvSpPr>
          <p:spPr bwMode="auto">
            <a:xfrm>
              <a:off x="4395537" y="863237"/>
              <a:ext cx="188726" cy="169784"/>
            </a:xfrm>
            <a:prstGeom prst="rect">
              <a:avLst/>
            </a:prstGeom>
            <a:solidFill>
              <a:srgbClr val="F0AA1F">
                <a:lumMod val="60000"/>
                <a:lumOff val="40000"/>
              </a:srgbClr>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sp>
          <p:nvSpPr>
            <p:cNvPr id="8" name="TextBox 7">
              <a:extLst>
                <a:ext uri="{FF2B5EF4-FFF2-40B4-BE49-F238E27FC236}">
                  <a16:creationId xmlns:a16="http://schemas.microsoft.com/office/drawing/2014/main" id="{1C81E368-E0EB-406E-9863-2004610FB82A}"/>
                </a:ext>
              </a:extLst>
            </p:cNvPr>
            <p:cNvSpPr txBox="1"/>
            <p:nvPr/>
          </p:nvSpPr>
          <p:spPr>
            <a:xfrm>
              <a:off x="695866" y="801406"/>
              <a:ext cx="1610209" cy="254500"/>
            </a:xfrm>
            <a:prstGeom prst="rect">
              <a:avLst/>
            </a:prstGeom>
            <a:noFill/>
          </p:spPr>
          <p:txBody>
            <a:bodyPr wrap="square" lIns="0" tIns="0" rIns="0" bIns="0" rtlCol="0">
              <a:spAutoFit/>
            </a:bodyPr>
            <a:lstStyle>
              <a:defPPr>
                <a:defRPr lang="en-US"/>
              </a:defPPr>
              <a:lvl1pPr>
                <a:defRPr sz="800">
                  <a:latin typeface="+mn-lt"/>
                </a:defRPr>
              </a:lvl1pPr>
            </a:lstStyle>
            <a:p>
              <a:pPr defTabSz="914354">
                <a:defRPr/>
              </a:pPr>
              <a:r>
                <a:rPr lang="en-US" sz="900" kern="0">
                  <a:solidFill>
                    <a:prstClr val="black"/>
                  </a:solidFill>
                  <a:latin typeface="Calibri" charset="0"/>
                  <a:ea typeface="Calibri" charset="0"/>
                  <a:cs typeface="Calibri" charset="0"/>
                </a:rPr>
                <a:t>Microsoft Application Natively Available in MS Azure</a:t>
              </a:r>
            </a:p>
          </p:txBody>
        </p:sp>
        <p:sp>
          <p:nvSpPr>
            <p:cNvPr id="9" name="TextBox 8">
              <a:extLst>
                <a:ext uri="{FF2B5EF4-FFF2-40B4-BE49-F238E27FC236}">
                  <a16:creationId xmlns:a16="http://schemas.microsoft.com/office/drawing/2014/main" id="{CE979657-66B6-4F57-80C6-A9E3218782E7}"/>
                </a:ext>
              </a:extLst>
            </p:cNvPr>
            <p:cNvSpPr txBox="1"/>
            <p:nvPr/>
          </p:nvSpPr>
          <p:spPr>
            <a:xfrm>
              <a:off x="4739139" y="785869"/>
              <a:ext cx="1147630" cy="254500"/>
            </a:xfrm>
            <a:prstGeom prst="rect">
              <a:avLst/>
            </a:prstGeom>
            <a:noFill/>
          </p:spPr>
          <p:txBody>
            <a:bodyPr wrap="square" lIns="0" tIns="0" rIns="0" bIns="0" rtlCol="0">
              <a:spAutoFit/>
            </a:bodyPr>
            <a:lstStyle/>
            <a:p>
              <a:pPr defTabSz="914354">
                <a:defRPr/>
              </a:pPr>
              <a:r>
                <a:rPr lang="en-US" sz="900" kern="0">
                  <a:solidFill>
                    <a:prstClr val="black"/>
                  </a:solidFill>
                  <a:latin typeface="Calibri" charset="0"/>
                  <a:ea typeface="Calibri" charset="0"/>
                  <a:cs typeface="Calibri" charset="0"/>
                </a:rPr>
                <a:t>Additional technologies to enable Analytics </a:t>
              </a:r>
            </a:p>
          </p:txBody>
        </p:sp>
        <p:sp>
          <p:nvSpPr>
            <p:cNvPr id="10" name="TextBox 9">
              <a:extLst>
                <a:ext uri="{FF2B5EF4-FFF2-40B4-BE49-F238E27FC236}">
                  <a16:creationId xmlns:a16="http://schemas.microsoft.com/office/drawing/2014/main" id="{D88017C9-02B9-427A-ABC9-54C75B20F8DC}"/>
                </a:ext>
              </a:extLst>
            </p:cNvPr>
            <p:cNvSpPr txBox="1"/>
            <p:nvPr/>
          </p:nvSpPr>
          <p:spPr>
            <a:xfrm>
              <a:off x="2728145" y="780533"/>
              <a:ext cx="1435791" cy="254500"/>
            </a:xfrm>
            <a:prstGeom prst="rect">
              <a:avLst/>
            </a:prstGeom>
            <a:noFill/>
          </p:spPr>
          <p:txBody>
            <a:bodyPr wrap="square" lIns="0" tIns="0" rIns="0" bIns="0" rtlCol="0">
              <a:spAutoFit/>
            </a:bodyPr>
            <a:lstStyle/>
            <a:p>
              <a:pPr defTabSz="914354">
                <a:defRPr/>
              </a:pPr>
              <a:r>
                <a:rPr lang="en-US" sz="900" kern="0">
                  <a:solidFill>
                    <a:prstClr val="black"/>
                  </a:solidFill>
                  <a:latin typeface="Calibri" charset="0"/>
                  <a:ea typeface="Calibri" charset="0"/>
                  <a:cs typeface="Calibri" charset="0"/>
                </a:rPr>
                <a:t>Third Party Application</a:t>
              </a:r>
            </a:p>
            <a:p>
              <a:pPr defTabSz="914354">
                <a:defRPr/>
              </a:pPr>
              <a:r>
                <a:rPr lang="en-US" sz="900" kern="0">
                  <a:solidFill>
                    <a:prstClr val="black"/>
                  </a:solidFill>
                  <a:latin typeface="Calibri" charset="0"/>
                  <a:ea typeface="Calibri" charset="0"/>
                  <a:cs typeface="Calibri" charset="0"/>
                </a:rPr>
                <a:t>Natively Available in MS Azure</a:t>
              </a:r>
            </a:p>
          </p:txBody>
        </p:sp>
        <p:sp>
          <p:nvSpPr>
            <p:cNvPr id="11" name="Rectangle 10">
              <a:extLst>
                <a:ext uri="{FF2B5EF4-FFF2-40B4-BE49-F238E27FC236}">
                  <a16:creationId xmlns:a16="http://schemas.microsoft.com/office/drawing/2014/main" id="{7CFF429B-467C-4FFE-90DB-1A8E9B179990}"/>
                </a:ext>
              </a:extLst>
            </p:cNvPr>
            <p:cNvSpPr/>
            <p:nvPr/>
          </p:nvSpPr>
          <p:spPr bwMode="auto">
            <a:xfrm>
              <a:off x="2379237" y="862038"/>
              <a:ext cx="226488" cy="169784"/>
            </a:xfrm>
            <a:prstGeom prst="rect">
              <a:avLst/>
            </a:prstGeom>
            <a:solidFill>
              <a:srgbClr val="0070C0"/>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grpSp>
      <p:sp>
        <p:nvSpPr>
          <p:cNvPr id="136" name="Rectangle 135">
            <a:extLst>
              <a:ext uri="{FF2B5EF4-FFF2-40B4-BE49-F238E27FC236}">
                <a16:creationId xmlns:a16="http://schemas.microsoft.com/office/drawing/2014/main" id="{1962B4A4-C6AF-4E58-B9A8-D2E754F8440C}"/>
              </a:ext>
            </a:extLst>
          </p:cNvPr>
          <p:cNvSpPr/>
          <p:nvPr/>
        </p:nvSpPr>
        <p:spPr>
          <a:xfrm>
            <a:off x="1690076" y="1730071"/>
            <a:ext cx="9959897" cy="4497920"/>
          </a:xfrm>
          <a:prstGeom prst="rect">
            <a:avLst/>
          </a:prstGeom>
          <a:solidFill>
            <a:srgbClr val="8FB3CB"/>
          </a:solidFill>
          <a:ln w="19050" cap="flat" cmpd="sng" algn="ctr">
            <a:noFill/>
            <a:prstDash val="solid"/>
            <a:miter lim="800000"/>
          </a:ln>
          <a:effectLst/>
        </p:spPr>
        <p:txBody>
          <a:bodyPr vert="horz" rtlCol="0" anchor="t" anchorCtr="0"/>
          <a:lstStyle/>
          <a:p>
            <a:pPr algn="ctr" defTabSz="914377">
              <a:defRPr/>
            </a:pPr>
            <a:endParaRPr lang="en-US" sz="1400" kern="0">
              <a:solidFill>
                <a:prstClr val="black"/>
              </a:solidFill>
              <a:latin typeface="Calibri" charset="0"/>
              <a:ea typeface="Calibri" charset="0"/>
              <a:cs typeface="Calibri" charset="0"/>
            </a:endParaRPr>
          </a:p>
        </p:txBody>
      </p:sp>
      <p:sp>
        <p:nvSpPr>
          <p:cNvPr id="137" name="Rectangle 136">
            <a:extLst>
              <a:ext uri="{FF2B5EF4-FFF2-40B4-BE49-F238E27FC236}">
                <a16:creationId xmlns:a16="http://schemas.microsoft.com/office/drawing/2014/main" id="{202FE3DA-2A79-49A5-8A9D-9A462560DDA9}"/>
              </a:ext>
            </a:extLst>
          </p:cNvPr>
          <p:cNvSpPr/>
          <p:nvPr/>
        </p:nvSpPr>
        <p:spPr>
          <a:xfrm>
            <a:off x="7371513" y="1803981"/>
            <a:ext cx="2196651" cy="3075723"/>
          </a:xfrm>
          <a:prstGeom prst="rect">
            <a:avLst/>
          </a:prstGeom>
          <a:pattFill prst="pct10">
            <a:fgClr>
              <a:schemeClr val="accent1"/>
            </a:fgClr>
            <a:bgClr>
              <a:schemeClr val="bg1"/>
            </a:bgClr>
          </a:pattFill>
          <a:ln w="38100" cap="flat" cmpd="sng" algn="ctr">
            <a:solidFill>
              <a:srgbClr val="FF0000"/>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Analytics Tools</a:t>
            </a:r>
          </a:p>
        </p:txBody>
      </p:sp>
      <p:sp>
        <p:nvSpPr>
          <p:cNvPr id="138" name="Rectangle 137">
            <a:extLst>
              <a:ext uri="{FF2B5EF4-FFF2-40B4-BE49-F238E27FC236}">
                <a16:creationId xmlns:a16="http://schemas.microsoft.com/office/drawing/2014/main" id="{C77669CC-4ED5-49C0-AF1A-CFC44F2BFBC4}"/>
              </a:ext>
            </a:extLst>
          </p:cNvPr>
          <p:cNvSpPr/>
          <p:nvPr/>
        </p:nvSpPr>
        <p:spPr>
          <a:xfrm>
            <a:off x="7461281" y="2045975"/>
            <a:ext cx="2021843" cy="2747683"/>
          </a:xfrm>
          <a:prstGeom prst="rect">
            <a:avLst/>
          </a:prstGeom>
          <a:pattFill prst="pct10">
            <a:fgClr>
              <a:schemeClr val="accent1"/>
            </a:fgClr>
            <a:bgClr>
              <a:schemeClr val="bg1"/>
            </a:bgClr>
          </a:pattFill>
          <a:ln w="190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endParaRPr lang="en-US" sz="800">
              <a:solidFill>
                <a:prstClr val="black">
                  <a:lumMod val="75000"/>
                  <a:lumOff val="25000"/>
                </a:prstClr>
              </a:solidFill>
              <a:latin typeface="Calibri" charset="0"/>
              <a:ea typeface="Calibri" charset="0"/>
              <a:cs typeface="Calibri" charset="0"/>
            </a:endParaRPr>
          </a:p>
        </p:txBody>
      </p:sp>
      <p:sp>
        <p:nvSpPr>
          <p:cNvPr id="139" name="Rectangle 138">
            <a:extLst>
              <a:ext uri="{FF2B5EF4-FFF2-40B4-BE49-F238E27FC236}">
                <a16:creationId xmlns:a16="http://schemas.microsoft.com/office/drawing/2014/main" id="{096550BA-D459-4815-A36D-56507DE99EF5}"/>
              </a:ext>
            </a:extLst>
          </p:cNvPr>
          <p:cNvSpPr/>
          <p:nvPr/>
        </p:nvSpPr>
        <p:spPr>
          <a:xfrm rot="5400000">
            <a:off x="7812840" y="2265596"/>
            <a:ext cx="1352852" cy="1757612"/>
          </a:xfrm>
          <a:prstGeom prst="rect">
            <a:avLst/>
          </a:prstGeom>
          <a:pattFill prst="pct10">
            <a:fgClr>
              <a:srgbClr val="52A496"/>
            </a:fgClr>
            <a:bgClr>
              <a:schemeClr val="bg1"/>
            </a:bgClr>
          </a:pattFill>
          <a:ln w="19050" cmpd="sng">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vert="vert270" tIns="0" rtlCol="0" anchor="t"/>
          <a:lstStyle/>
          <a:p>
            <a:pPr algn="ctr" defTabSz="822939">
              <a:defRPr/>
            </a:pPr>
            <a:r>
              <a:rPr lang="en-US" sz="900" kern="0">
                <a:solidFill>
                  <a:schemeClr val="tx1"/>
                </a:solidFill>
                <a:latin typeface="Calibri" charset="0"/>
                <a:ea typeface="Calibri" charset="0"/>
                <a:cs typeface="Calibri" charset="0"/>
              </a:rPr>
              <a:t>Machine Learning</a:t>
            </a:r>
          </a:p>
        </p:txBody>
      </p:sp>
      <p:sp>
        <p:nvSpPr>
          <p:cNvPr id="140" name="Rectangle 139">
            <a:extLst>
              <a:ext uri="{FF2B5EF4-FFF2-40B4-BE49-F238E27FC236}">
                <a16:creationId xmlns:a16="http://schemas.microsoft.com/office/drawing/2014/main" id="{9B90564E-2C85-4C7B-9842-9B9BF03C7470}"/>
              </a:ext>
            </a:extLst>
          </p:cNvPr>
          <p:cNvSpPr/>
          <p:nvPr/>
        </p:nvSpPr>
        <p:spPr>
          <a:xfrm rot="5400000">
            <a:off x="8094209" y="3412058"/>
            <a:ext cx="789680" cy="1758047"/>
          </a:xfrm>
          <a:prstGeom prst="rect">
            <a:avLst/>
          </a:prstGeom>
          <a:solidFill>
            <a:schemeClr val="bg1"/>
          </a:solidFill>
          <a:ln w="19050" cmpd="sng">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t"/>
          <a:lstStyle/>
          <a:p>
            <a:pPr algn="ctr" defTabSz="822939">
              <a:defRPr/>
            </a:pPr>
            <a:endParaRPr lang="en-US" sz="900" kern="0">
              <a:solidFill>
                <a:prstClr val="black"/>
              </a:solidFill>
              <a:latin typeface="Calibri" charset="0"/>
              <a:ea typeface="Calibri" charset="0"/>
              <a:cs typeface="Calibri" charset="0"/>
            </a:endParaRPr>
          </a:p>
        </p:txBody>
      </p:sp>
      <p:sp>
        <p:nvSpPr>
          <p:cNvPr id="141" name="Rectangle 140">
            <a:extLst>
              <a:ext uri="{FF2B5EF4-FFF2-40B4-BE49-F238E27FC236}">
                <a16:creationId xmlns:a16="http://schemas.microsoft.com/office/drawing/2014/main" id="{463FF5A1-977C-433E-84B6-7FA2BB11B3BC}"/>
              </a:ext>
            </a:extLst>
          </p:cNvPr>
          <p:cNvSpPr/>
          <p:nvPr/>
        </p:nvSpPr>
        <p:spPr>
          <a:xfrm>
            <a:off x="9648786" y="1803980"/>
            <a:ext cx="1906653" cy="3080341"/>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Information Access </a:t>
            </a:r>
            <a:br>
              <a:rPr lang="en-US" sz="1051" b="1" kern="0">
                <a:solidFill>
                  <a:prstClr val="black"/>
                </a:solidFill>
                <a:latin typeface="Calibri" charset="0"/>
                <a:ea typeface="Calibri" charset="0"/>
                <a:cs typeface="Calibri" charset="0"/>
              </a:rPr>
            </a:br>
            <a:r>
              <a:rPr lang="en-US" sz="1051" b="1" kern="0">
                <a:solidFill>
                  <a:prstClr val="black"/>
                </a:solidFill>
                <a:latin typeface="Calibri" charset="0"/>
                <a:ea typeface="Calibri" charset="0"/>
                <a:cs typeface="Calibri" charset="0"/>
              </a:rPr>
              <a:t>and Delivery</a:t>
            </a:r>
          </a:p>
        </p:txBody>
      </p:sp>
      <p:sp>
        <p:nvSpPr>
          <p:cNvPr id="142" name="Rectangle 141">
            <a:extLst>
              <a:ext uri="{FF2B5EF4-FFF2-40B4-BE49-F238E27FC236}">
                <a16:creationId xmlns:a16="http://schemas.microsoft.com/office/drawing/2014/main" id="{A08E144C-9EAF-4EC8-9316-4EBA3D055615}"/>
              </a:ext>
            </a:extLst>
          </p:cNvPr>
          <p:cNvSpPr/>
          <p:nvPr/>
        </p:nvSpPr>
        <p:spPr>
          <a:xfrm rot="5400000">
            <a:off x="9997438" y="3326621"/>
            <a:ext cx="1209463" cy="1602001"/>
          </a:xfrm>
          <a:prstGeom prst="rect">
            <a:avLst/>
          </a:prstGeom>
          <a:pattFill prst="pct10">
            <a:fgClr>
              <a:schemeClr val="accent1"/>
            </a:fgClr>
            <a:bgClr>
              <a:schemeClr val="bg1"/>
            </a:bgClr>
          </a:pattFill>
          <a:ln w="38100" cmpd="sng">
            <a:solidFill>
              <a:srgbClr val="FF0000"/>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Analytic as a service APIs </a:t>
            </a:r>
          </a:p>
        </p:txBody>
      </p:sp>
      <p:sp>
        <p:nvSpPr>
          <p:cNvPr id="143" name="Rectangle 142">
            <a:extLst>
              <a:ext uri="{FF2B5EF4-FFF2-40B4-BE49-F238E27FC236}">
                <a16:creationId xmlns:a16="http://schemas.microsoft.com/office/drawing/2014/main" id="{FEFE8E41-F756-41A4-8572-262F8D96C95B}"/>
              </a:ext>
            </a:extLst>
          </p:cNvPr>
          <p:cNvSpPr/>
          <p:nvPr/>
        </p:nvSpPr>
        <p:spPr>
          <a:xfrm>
            <a:off x="1802559" y="1803981"/>
            <a:ext cx="2973116" cy="3156164"/>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Data Acquisition &amp; Staging</a:t>
            </a:r>
          </a:p>
        </p:txBody>
      </p:sp>
      <p:sp>
        <p:nvSpPr>
          <p:cNvPr id="144" name="Rectangle 143">
            <a:extLst>
              <a:ext uri="{FF2B5EF4-FFF2-40B4-BE49-F238E27FC236}">
                <a16:creationId xmlns:a16="http://schemas.microsoft.com/office/drawing/2014/main" id="{28A23185-017C-4D06-A631-F481CE8032E9}"/>
              </a:ext>
            </a:extLst>
          </p:cNvPr>
          <p:cNvSpPr/>
          <p:nvPr/>
        </p:nvSpPr>
        <p:spPr>
          <a:xfrm>
            <a:off x="3212872" y="2050034"/>
            <a:ext cx="1465465" cy="2786788"/>
          </a:xfrm>
          <a:prstGeom prst="rect">
            <a:avLst/>
          </a:prstGeom>
          <a:solidFill>
            <a:schemeClr val="bg1"/>
          </a:solidFill>
          <a:ln>
            <a:noFill/>
          </a:ln>
        </p:spPr>
        <p:style>
          <a:lnRef idx="3">
            <a:schemeClr val="lt1"/>
          </a:lnRef>
          <a:fillRef idx="1">
            <a:schemeClr val="accent1"/>
          </a:fillRef>
          <a:effectRef idx="1">
            <a:schemeClr val="accent1"/>
          </a:effectRef>
          <a:fontRef idx="minor">
            <a:schemeClr val="lt1"/>
          </a:fontRef>
        </p:style>
        <p:txBody>
          <a:bodyPr vert="horz" rtlCol="0" anchor="t"/>
          <a:lstStyle/>
          <a:p>
            <a:pPr algn="ctr" defTabSz="914377">
              <a:defRPr/>
            </a:pPr>
            <a:r>
              <a:rPr lang="en-US" sz="800">
                <a:solidFill>
                  <a:prstClr val="black"/>
                </a:solidFill>
                <a:latin typeface="Calibri" charset="0"/>
                <a:ea typeface="Calibri" charset="0"/>
                <a:cs typeface="Calibri" charset="0"/>
              </a:rPr>
              <a:t>Hadoop</a:t>
            </a:r>
          </a:p>
        </p:txBody>
      </p:sp>
      <p:sp>
        <p:nvSpPr>
          <p:cNvPr id="145" name="Rectangle 144">
            <a:extLst>
              <a:ext uri="{FF2B5EF4-FFF2-40B4-BE49-F238E27FC236}">
                <a16:creationId xmlns:a16="http://schemas.microsoft.com/office/drawing/2014/main" id="{25DC1D60-61D4-4A86-86F0-D3EB38F200DA}"/>
              </a:ext>
            </a:extLst>
          </p:cNvPr>
          <p:cNvSpPr/>
          <p:nvPr/>
        </p:nvSpPr>
        <p:spPr>
          <a:xfrm>
            <a:off x="1802560" y="5028936"/>
            <a:ext cx="9752877" cy="621269"/>
          </a:xfrm>
          <a:prstGeom prst="rect">
            <a:avLst/>
          </a:prstGeom>
          <a:pattFill prst="pct10">
            <a:fgClr>
              <a:srgbClr val="0070C0"/>
            </a:fgClr>
            <a:bgClr>
              <a:schemeClr val="bg1"/>
            </a:bgClr>
          </a:pattFill>
          <a:ln w="38100" cap="flat" cmpd="sng" algn="ctr">
            <a:solidFill>
              <a:srgbClr val="FF0000"/>
            </a:solidFill>
            <a:prstDash val="solid"/>
            <a:miter lim="800000"/>
          </a:ln>
          <a:effectLst/>
        </p:spPr>
        <p:txBody>
          <a:bodyPr rtlCol="0" anchor="t" anchorCtr="0"/>
          <a:lstStyle/>
          <a:p>
            <a:pPr algn="ctr" defTabSz="914377">
              <a:defRPr/>
            </a:pPr>
            <a:r>
              <a:rPr lang="en-US" sz="1051" b="1" kern="0">
                <a:latin typeface="Calibri" charset="0"/>
                <a:ea typeface="Calibri" charset="0"/>
                <a:cs typeface="Calibri" charset="0"/>
              </a:rPr>
              <a:t>Data Management</a:t>
            </a:r>
          </a:p>
        </p:txBody>
      </p:sp>
      <p:sp>
        <p:nvSpPr>
          <p:cNvPr id="146" name="TextBox 145">
            <a:extLst>
              <a:ext uri="{FF2B5EF4-FFF2-40B4-BE49-F238E27FC236}">
                <a16:creationId xmlns:a16="http://schemas.microsoft.com/office/drawing/2014/main" id="{72EBE8F9-79FC-41C3-85B1-A4D985CC3307}"/>
              </a:ext>
            </a:extLst>
          </p:cNvPr>
          <p:cNvSpPr txBox="1"/>
          <p:nvPr/>
        </p:nvSpPr>
        <p:spPr>
          <a:xfrm>
            <a:off x="2317935" y="5264576"/>
            <a:ext cx="516487" cy="184666"/>
          </a:xfrm>
          <a:prstGeom prst="rect">
            <a:avLst/>
          </a:prstGeom>
          <a:pattFill prst="pct10">
            <a:fgClr>
              <a:srgbClr val="0070C0"/>
            </a:fgClr>
            <a:bgClr>
              <a:schemeClr val="bg1"/>
            </a:bgClr>
          </a:pattFill>
          <a:ln w="28575">
            <a:solidFill>
              <a:srgbClr val="FF0000"/>
            </a:solidFill>
            <a:prstDash val="solid"/>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latin typeface="Calibri" charset="0"/>
                <a:ea typeface="Calibri" charset="0"/>
                <a:cs typeface="Calibri" charset="0"/>
              </a:rPr>
              <a:t>Meta Data</a:t>
            </a:r>
          </a:p>
        </p:txBody>
      </p:sp>
      <p:sp>
        <p:nvSpPr>
          <p:cNvPr id="147" name="TextBox 146">
            <a:extLst>
              <a:ext uri="{FF2B5EF4-FFF2-40B4-BE49-F238E27FC236}">
                <a16:creationId xmlns:a16="http://schemas.microsoft.com/office/drawing/2014/main" id="{C7767D23-3A30-4B7D-B0AF-55E332AF7C4D}"/>
              </a:ext>
            </a:extLst>
          </p:cNvPr>
          <p:cNvSpPr txBox="1"/>
          <p:nvPr/>
        </p:nvSpPr>
        <p:spPr>
          <a:xfrm>
            <a:off x="4995656" y="5264576"/>
            <a:ext cx="425116" cy="184666"/>
          </a:xfrm>
          <a:prstGeom prst="rect">
            <a:avLst/>
          </a:prstGeom>
          <a:pattFill prst="pct10">
            <a:fgClr>
              <a:schemeClr val="bg1">
                <a:lumMod val="75000"/>
              </a:schemeClr>
            </a:fgClr>
            <a:bgClr>
              <a:schemeClr val="bg1"/>
            </a:bgClr>
          </a:pattFill>
          <a:ln w="28575">
            <a:solidFill>
              <a:srgbClr val="FF0000"/>
            </a:solid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latin typeface="Calibri" charset="0"/>
                <a:ea typeface="Calibri" charset="0"/>
                <a:cs typeface="Calibri" charset="0"/>
              </a:rPr>
              <a:t>Lineage</a:t>
            </a:r>
          </a:p>
        </p:txBody>
      </p:sp>
      <p:sp>
        <p:nvSpPr>
          <p:cNvPr id="148" name="TextBox 147">
            <a:extLst>
              <a:ext uri="{FF2B5EF4-FFF2-40B4-BE49-F238E27FC236}">
                <a16:creationId xmlns:a16="http://schemas.microsoft.com/office/drawing/2014/main" id="{854031D7-A93D-4540-B2BD-EC0FACF018E6}"/>
              </a:ext>
            </a:extLst>
          </p:cNvPr>
          <p:cNvSpPr txBox="1"/>
          <p:nvPr/>
        </p:nvSpPr>
        <p:spPr>
          <a:xfrm>
            <a:off x="6121849" y="5264576"/>
            <a:ext cx="452368" cy="184666"/>
          </a:xfrm>
          <a:prstGeom prst="rect">
            <a:avLst/>
          </a:prstGeom>
          <a:pattFill prst="pct10">
            <a:fgClr>
              <a:schemeClr val="bg1">
                <a:lumMod val="75000"/>
              </a:schemeClr>
            </a:fgClr>
            <a:bgClr>
              <a:schemeClr val="bg1"/>
            </a:bgClr>
          </a:pattFill>
          <a:ln w="28575">
            <a:solidFill>
              <a:srgbClr val="FF0000"/>
            </a:solidFill>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schemeClr val="tx1"/>
                </a:solidFill>
                <a:latin typeface="Calibri" charset="0"/>
                <a:ea typeface="Calibri" charset="0"/>
                <a:cs typeface="Calibri" charset="0"/>
              </a:rPr>
              <a:t>Lifecycle</a:t>
            </a:r>
          </a:p>
        </p:txBody>
      </p:sp>
      <p:sp>
        <p:nvSpPr>
          <p:cNvPr id="149" name="TextBox 148">
            <a:extLst>
              <a:ext uri="{FF2B5EF4-FFF2-40B4-BE49-F238E27FC236}">
                <a16:creationId xmlns:a16="http://schemas.microsoft.com/office/drawing/2014/main" id="{055DF426-0905-42CA-BEB5-AA268529A4A8}"/>
              </a:ext>
            </a:extLst>
          </p:cNvPr>
          <p:cNvSpPr txBox="1"/>
          <p:nvPr/>
        </p:nvSpPr>
        <p:spPr>
          <a:xfrm>
            <a:off x="7236974" y="5264576"/>
            <a:ext cx="450764" cy="184666"/>
          </a:xfrm>
          <a:prstGeom prst="rect">
            <a:avLst/>
          </a:prstGeom>
          <a:pattFill prst="pct10">
            <a:fgClr>
              <a:srgbClr val="0070C0"/>
            </a:fgClr>
            <a:bgClr>
              <a:schemeClr val="bg1"/>
            </a:bgClr>
          </a:pattFill>
          <a:ln w="28575">
            <a:solidFill>
              <a:srgbClr val="FF0000"/>
            </a:solid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latin typeface="Calibri" charset="0"/>
                <a:ea typeface="Calibri" charset="0"/>
                <a:cs typeface="Calibri" charset="0"/>
              </a:rPr>
              <a:t>Glossary</a:t>
            </a:r>
          </a:p>
        </p:txBody>
      </p:sp>
      <p:sp>
        <p:nvSpPr>
          <p:cNvPr id="150" name="TextBox 149">
            <a:extLst>
              <a:ext uri="{FF2B5EF4-FFF2-40B4-BE49-F238E27FC236}">
                <a16:creationId xmlns:a16="http://schemas.microsoft.com/office/drawing/2014/main" id="{EA86C651-B686-4D16-8850-D0BEE83BB757}"/>
              </a:ext>
            </a:extLst>
          </p:cNvPr>
          <p:cNvSpPr txBox="1"/>
          <p:nvPr/>
        </p:nvSpPr>
        <p:spPr>
          <a:xfrm>
            <a:off x="8377866" y="5264576"/>
            <a:ext cx="726481" cy="184666"/>
          </a:xfrm>
          <a:prstGeom prst="rect">
            <a:avLst/>
          </a:prstGeom>
          <a:pattFill prst="pct10">
            <a:fgClr>
              <a:srgbClr val="0070C0"/>
            </a:fgClr>
            <a:bgClr>
              <a:schemeClr val="bg1"/>
            </a:bgClr>
          </a:pattFill>
          <a:ln w="28575">
            <a:solidFill>
              <a:srgbClr val="FF0000"/>
            </a:solid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latin typeface="Calibri" charset="0"/>
                <a:ea typeface="Calibri" charset="0"/>
                <a:cs typeface="Calibri" charset="0"/>
              </a:rPr>
              <a:t>Data Governance</a:t>
            </a:r>
          </a:p>
        </p:txBody>
      </p:sp>
      <p:sp>
        <p:nvSpPr>
          <p:cNvPr id="151" name="TextBox 150">
            <a:extLst>
              <a:ext uri="{FF2B5EF4-FFF2-40B4-BE49-F238E27FC236}">
                <a16:creationId xmlns:a16="http://schemas.microsoft.com/office/drawing/2014/main" id="{8F73214A-B224-40B4-AEDC-E4C959FC4418}"/>
              </a:ext>
            </a:extLst>
          </p:cNvPr>
          <p:cNvSpPr txBox="1"/>
          <p:nvPr/>
        </p:nvSpPr>
        <p:spPr>
          <a:xfrm>
            <a:off x="9951555" y="5264576"/>
            <a:ext cx="574196" cy="184666"/>
          </a:xfrm>
          <a:prstGeom prst="rect">
            <a:avLst/>
          </a:prstGeom>
          <a:pattFill prst="pct10">
            <a:fgClr>
              <a:srgbClr val="0070C0"/>
            </a:fgClr>
            <a:bgClr>
              <a:schemeClr val="bg1"/>
            </a:bgClr>
          </a:pattFill>
          <a:ln w="28575">
            <a:solidFill>
              <a:srgbClr val="FF0000"/>
            </a:solidFill>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schemeClr val="tx1"/>
                </a:solidFill>
                <a:latin typeface="Calibri" charset="0"/>
                <a:ea typeface="Calibri" charset="0"/>
                <a:cs typeface="Calibri" charset="0"/>
              </a:rPr>
              <a:t>Data Quality</a:t>
            </a:r>
          </a:p>
        </p:txBody>
      </p:sp>
      <p:sp>
        <p:nvSpPr>
          <p:cNvPr id="152" name="TextBox 151">
            <a:extLst>
              <a:ext uri="{FF2B5EF4-FFF2-40B4-BE49-F238E27FC236}">
                <a16:creationId xmlns:a16="http://schemas.microsoft.com/office/drawing/2014/main" id="{55F50430-8091-4CD5-B8BC-4AE7631D7579}"/>
              </a:ext>
            </a:extLst>
          </p:cNvPr>
          <p:cNvSpPr txBox="1"/>
          <p:nvPr/>
        </p:nvSpPr>
        <p:spPr>
          <a:xfrm>
            <a:off x="3756228" y="5273720"/>
            <a:ext cx="426720" cy="184666"/>
          </a:xfrm>
          <a:prstGeom prst="rect">
            <a:avLst/>
          </a:prstGeom>
          <a:solidFill>
            <a:schemeClr val="bg1">
              <a:lumMod val="75000"/>
            </a:schemeClr>
          </a:solidFill>
          <a:ln w="3175">
            <a:noFill/>
            <a:prstDash val="solid"/>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prstClr val="black"/>
                </a:solidFill>
                <a:latin typeface="Calibri" charset="0"/>
                <a:ea typeface="Calibri" charset="0"/>
                <a:cs typeface="Calibri" charset="0"/>
              </a:rPr>
              <a:t>Tagging</a:t>
            </a:r>
          </a:p>
        </p:txBody>
      </p:sp>
      <p:sp>
        <p:nvSpPr>
          <p:cNvPr id="153" name="TextBox 152">
            <a:extLst>
              <a:ext uri="{FF2B5EF4-FFF2-40B4-BE49-F238E27FC236}">
                <a16:creationId xmlns:a16="http://schemas.microsoft.com/office/drawing/2014/main" id="{7F035622-BC9D-4121-985A-E2142D3B2EEE}"/>
              </a:ext>
            </a:extLst>
          </p:cNvPr>
          <p:cNvSpPr txBox="1"/>
          <p:nvPr/>
        </p:nvSpPr>
        <p:spPr>
          <a:xfrm>
            <a:off x="3849839" y="2613029"/>
            <a:ext cx="2126319" cy="123111"/>
          </a:xfrm>
          <a:prstGeom prst="rect">
            <a:avLst/>
          </a:prstGeom>
          <a:noFill/>
        </p:spPr>
        <p:txBody>
          <a:bodyPr wrap="square" lIns="0" tIns="0" rIns="0" bIns="0" rtlCol="0">
            <a:spAutoFit/>
          </a:bodyPr>
          <a:lstStyle/>
          <a:p>
            <a:pPr algn="ctr" defTabSz="914377">
              <a:defRPr/>
            </a:pPr>
            <a:endParaRPr lang="en-US" sz="800">
              <a:solidFill>
                <a:prstClr val="black"/>
              </a:solidFill>
              <a:latin typeface="Calibri" charset="0"/>
              <a:ea typeface="Calibri" charset="0"/>
              <a:cs typeface="Calibri" charset="0"/>
            </a:endParaRPr>
          </a:p>
        </p:txBody>
      </p:sp>
      <p:sp>
        <p:nvSpPr>
          <p:cNvPr id="154" name="Rectangle 153">
            <a:extLst>
              <a:ext uri="{FF2B5EF4-FFF2-40B4-BE49-F238E27FC236}">
                <a16:creationId xmlns:a16="http://schemas.microsoft.com/office/drawing/2014/main" id="{3CBDB538-8A17-4A46-B87B-FFC7D17E45FC}"/>
              </a:ext>
            </a:extLst>
          </p:cNvPr>
          <p:cNvSpPr/>
          <p:nvPr/>
        </p:nvSpPr>
        <p:spPr>
          <a:xfrm>
            <a:off x="4861553" y="1803980"/>
            <a:ext cx="2431816" cy="2479760"/>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Data Stores</a:t>
            </a:r>
          </a:p>
        </p:txBody>
      </p:sp>
      <p:sp>
        <p:nvSpPr>
          <p:cNvPr id="155" name="Rectangle 154">
            <a:extLst>
              <a:ext uri="{FF2B5EF4-FFF2-40B4-BE49-F238E27FC236}">
                <a16:creationId xmlns:a16="http://schemas.microsoft.com/office/drawing/2014/main" id="{8F003924-327D-4777-BD23-6A751997A765}"/>
              </a:ext>
            </a:extLst>
          </p:cNvPr>
          <p:cNvSpPr/>
          <p:nvPr/>
        </p:nvSpPr>
        <p:spPr>
          <a:xfrm>
            <a:off x="4867043" y="4362963"/>
            <a:ext cx="2426327" cy="530653"/>
          </a:xfrm>
          <a:prstGeom prst="rect">
            <a:avLst/>
          </a:prstGeom>
          <a:pattFill prst="pct10">
            <a:fgClr>
              <a:schemeClr val="accent1"/>
            </a:fgClr>
            <a:bgClr>
              <a:schemeClr val="bg1"/>
            </a:bgClr>
          </a:pattFill>
          <a:ln w="28575" cap="flat" cmpd="sng" algn="ctr">
            <a:solidFill>
              <a:srgbClr val="FF0000"/>
            </a:solidFill>
            <a:prstDash val="solid"/>
            <a:miter lim="800000"/>
          </a:ln>
          <a:effectLst/>
        </p:spPr>
        <p:txBody>
          <a:bodyPr rtlCol="0" anchor="t" anchorCtr="0"/>
          <a:lstStyle/>
          <a:p>
            <a:pPr algn="ctr" defTabSz="914377">
              <a:defRPr/>
            </a:pPr>
            <a:r>
              <a:rPr lang="en-US" sz="800" kern="0">
                <a:solidFill>
                  <a:prstClr val="black"/>
                </a:solidFill>
                <a:latin typeface="Calibri" charset="0"/>
                <a:ea typeface="Calibri" charset="0"/>
                <a:cs typeface="Calibri" charset="0"/>
              </a:rPr>
              <a:t>Master and Reference Data Repositories</a:t>
            </a:r>
          </a:p>
        </p:txBody>
      </p:sp>
      <p:sp>
        <p:nvSpPr>
          <p:cNvPr id="156" name="Rectangle 155">
            <a:extLst>
              <a:ext uri="{FF2B5EF4-FFF2-40B4-BE49-F238E27FC236}">
                <a16:creationId xmlns:a16="http://schemas.microsoft.com/office/drawing/2014/main" id="{326D2A84-B9DA-4196-92EA-FF1E2B79EE38}"/>
              </a:ext>
            </a:extLst>
          </p:cNvPr>
          <p:cNvSpPr/>
          <p:nvPr/>
        </p:nvSpPr>
        <p:spPr>
          <a:xfrm>
            <a:off x="4985691" y="2073685"/>
            <a:ext cx="2183359" cy="1625123"/>
          </a:xfrm>
          <a:prstGeom prst="rect">
            <a:avLst/>
          </a:prstGeom>
          <a:solidFill>
            <a:schemeClr val="bg1"/>
          </a:solidFill>
          <a:ln w="3175" cmpd="sng">
            <a:no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r>
              <a:rPr lang="en-US" sz="900">
                <a:solidFill>
                  <a:prstClr val="black">
                    <a:lumMod val="75000"/>
                    <a:lumOff val="25000"/>
                  </a:prstClr>
                </a:solidFill>
                <a:latin typeface="Calibri" charset="0"/>
                <a:ea typeface="Calibri" charset="0"/>
                <a:cs typeface="Calibri" charset="0"/>
              </a:rPr>
              <a:t>Data Warehouse and Data Marts </a:t>
            </a:r>
          </a:p>
        </p:txBody>
      </p:sp>
      <p:sp>
        <p:nvSpPr>
          <p:cNvPr id="157" name="Rectangle 156">
            <a:extLst>
              <a:ext uri="{FF2B5EF4-FFF2-40B4-BE49-F238E27FC236}">
                <a16:creationId xmlns:a16="http://schemas.microsoft.com/office/drawing/2014/main" id="{95B69012-5E00-45CF-A414-5AD352303CB6}"/>
              </a:ext>
            </a:extLst>
          </p:cNvPr>
          <p:cNvSpPr/>
          <p:nvPr/>
        </p:nvSpPr>
        <p:spPr>
          <a:xfrm>
            <a:off x="4986011" y="3749893"/>
            <a:ext cx="2183039" cy="441923"/>
          </a:xfrm>
          <a:prstGeom prst="rect">
            <a:avLst/>
          </a:prstGeom>
          <a:solidFill>
            <a:srgbClr val="FFFFFF"/>
          </a:solidFill>
          <a:ln w="3175" cmpd="sng">
            <a:no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r>
              <a:rPr lang="en-US" sz="800">
                <a:solidFill>
                  <a:prstClr val="black">
                    <a:lumMod val="75000"/>
                    <a:lumOff val="25000"/>
                  </a:prstClr>
                </a:solidFill>
                <a:latin typeface="Calibri" charset="0"/>
                <a:ea typeface="Calibri" charset="0"/>
                <a:cs typeface="Calibri" charset="0"/>
              </a:rPr>
              <a:t>NoSQL </a:t>
            </a:r>
          </a:p>
        </p:txBody>
      </p:sp>
      <p:sp>
        <p:nvSpPr>
          <p:cNvPr id="158" name="Rectangle 157">
            <a:extLst>
              <a:ext uri="{FF2B5EF4-FFF2-40B4-BE49-F238E27FC236}">
                <a16:creationId xmlns:a16="http://schemas.microsoft.com/office/drawing/2014/main" id="{28F88AA4-7C8B-4BC9-ACC1-FBFCB385B348}"/>
              </a:ext>
            </a:extLst>
          </p:cNvPr>
          <p:cNvSpPr/>
          <p:nvPr/>
        </p:nvSpPr>
        <p:spPr>
          <a:xfrm rot="5400000">
            <a:off x="10308386" y="1715343"/>
            <a:ext cx="585657" cy="1602000"/>
          </a:xfrm>
          <a:prstGeom prst="rect">
            <a:avLst/>
          </a:prstGeom>
          <a:solidFill>
            <a:schemeClr val="bg1"/>
          </a:solidFill>
          <a:ln w="6350" cmpd="sng">
            <a:no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Visualization</a:t>
            </a:r>
          </a:p>
        </p:txBody>
      </p:sp>
      <p:sp>
        <p:nvSpPr>
          <p:cNvPr id="159" name="Rectangle 158">
            <a:extLst>
              <a:ext uri="{FF2B5EF4-FFF2-40B4-BE49-F238E27FC236}">
                <a16:creationId xmlns:a16="http://schemas.microsoft.com/office/drawing/2014/main" id="{5261679C-A7C4-4700-8651-039E0DAA6774}"/>
              </a:ext>
            </a:extLst>
          </p:cNvPr>
          <p:cNvSpPr/>
          <p:nvPr/>
        </p:nvSpPr>
        <p:spPr>
          <a:xfrm rot="5400000">
            <a:off x="10345977" y="2356176"/>
            <a:ext cx="515715" cy="1598669"/>
          </a:xfrm>
          <a:prstGeom prst="rect">
            <a:avLst/>
          </a:prstGeom>
          <a:pattFill prst="pct10">
            <a:fgClr>
              <a:schemeClr val="accent1"/>
            </a:fgClr>
            <a:bgClr>
              <a:schemeClr val="bg1"/>
            </a:bgClr>
          </a:pattFill>
          <a:ln w="38100" cmpd="sng">
            <a:solidFill>
              <a:srgbClr val="FF0000"/>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Self-Service</a:t>
            </a:r>
          </a:p>
        </p:txBody>
      </p:sp>
      <p:sp>
        <p:nvSpPr>
          <p:cNvPr id="160" name="Rectangle 159">
            <a:extLst>
              <a:ext uri="{FF2B5EF4-FFF2-40B4-BE49-F238E27FC236}">
                <a16:creationId xmlns:a16="http://schemas.microsoft.com/office/drawing/2014/main" id="{58AADA6C-736C-4A82-8D6C-7D906C23022F}"/>
              </a:ext>
            </a:extLst>
          </p:cNvPr>
          <p:cNvSpPr/>
          <p:nvPr/>
        </p:nvSpPr>
        <p:spPr>
          <a:xfrm rot="5400000">
            <a:off x="7882112" y="4255117"/>
            <a:ext cx="175285" cy="554067"/>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schemeClr val="tx1"/>
                </a:solidFill>
                <a:latin typeface="Calibri" charset="0"/>
                <a:cs typeface="Calibri" charset="0"/>
              </a:rPr>
              <a:t>Power BI</a:t>
            </a:r>
          </a:p>
        </p:txBody>
      </p:sp>
      <p:sp>
        <p:nvSpPr>
          <p:cNvPr id="161" name="TextBox 160">
            <a:extLst>
              <a:ext uri="{FF2B5EF4-FFF2-40B4-BE49-F238E27FC236}">
                <a16:creationId xmlns:a16="http://schemas.microsoft.com/office/drawing/2014/main" id="{4919D6B1-2B84-4308-A0D9-63CFC0ACF13B}"/>
              </a:ext>
            </a:extLst>
          </p:cNvPr>
          <p:cNvSpPr txBox="1"/>
          <p:nvPr/>
        </p:nvSpPr>
        <p:spPr>
          <a:xfrm>
            <a:off x="5526821" y="4611262"/>
            <a:ext cx="1075499" cy="200055"/>
          </a:xfrm>
          <a:prstGeom prst="rect">
            <a:avLst/>
          </a:prstGeom>
          <a:pattFill prst="pct10">
            <a:fgClr>
              <a:schemeClr val="bg1">
                <a:lumMod val="75000"/>
              </a:schemeClr>
            </a:fgClr>
            <a:bgClr>
              <a:schemeClr val="bg1"/>
            </a:bgClr>
          </a:pattFill>
          <a:ln w="28575" cap="flat" cmpd="sng" algn="ctr">
            <a:solidFill>
              <a:srgbClr val="FF0000"/>
            </a:solid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defPPr>
              <a:defRPr lang="en-US"/>
            </a:defPPr>
            <a:lvl1pPr algn="ctr" defTabSz="822960">
              <a:defRPr sz="600">
                <a:solidFill>
                  <a:prstClr val="black"/>
                </a:solidFill>
                <a:latin typeface="Calibri" charset="0"/>
                <a:cs typeface="Calibri" charset="0"/>
              </a:defRPr>
            </a:lvl1pPr>
          </a:lstStyle>
          <a:p>
            <a:r>
              <a:rPr lang="en-US" b="1">
                <a:solidFill>
                  <a:schemeClr val="tx1"/>
                </a:solidFill>
              </a:rPr>
              <a:t>Tamr ( under evaluation )</a:t>
            </a:r>
          </a:p>
        </p:txBody>
      </p:sp>
      <p:sp>
        <p:nvSpPr>
          <p:cNvPr id="162" name="TextBox 161">
            <a:extLst>
              <a:ext uri="{FF2B5EF4-FFF2-40B4-BE49-F238E27FC236}">
                <a16:creationId xmlns:a16="http://schemas.microsoft.com/office/drawing/2014/main" id="{B088F91C-1EF4-4BE0-82B6-5F4B0096F94A}"/>
              </a:ext>
            </a:extLst>
          </p:cNvPr>
          <p:cNvSpPr txBox="1"/>
          <p:nvPr/>
        </p:nvSpPr>
        <p:spPr>
          <a:xfrm>
            <a:off x="7610457" y="2204015"/>
            <a:ext cx="1765243" cy="254044"/>
          </a:xfrm>
          <a:prstGeom prst="rect">
            <a:avLst/>
          </a:prstGeom>
          <a:noFill/>
        </p:spPr>
        <p:txBody>
          <a:bodyPr wrap="square" rtlCol="0">
            <a:spAutoFit/>
          </a:bodyPr>
          <a:lstStyle/>
          <a:p>
            <a:pPr algn="ctr" defTabSz="822939">
              <a:defRPr/>
            </a:pPr>
            <a:r>
              <a:rPr lang="en-US" sz="1051" kern="0">
                <a:solidFill>
                  <a:prstClr val="black">
                    <a:lumMod val="75000"/>
                    <a:lumOff val="25000"/>
                  </a:prstClr>
                </a:solidFill>
                <a:latin typeface="Calibri" charset="0"/>
                <a:ea typeface="Calibri" charset="0"/>
                <a:cs typeface="Calibri" charset="0"/>
              </a:rPr>
              <a:t>Advanced Analytics / AI</a:t>
            </a:r>
          </a:p>
        </p:txBody>
      </p:sp>
      <p:sp>
        <p:nvSpPr>
          <p:cNvPr id="163" name="Rectangle 162">
            <a:extLst>
              <a:ext uri="{FF2B5EF4-FFF2-40B4-BE49-F238E27FC236}">
                <a16:creationId xmlns:a16="http://schemas.microsoft.com/office/drawing/2014/main" id="{1360750A-3B33-4722-9965-CCD902AD39CD}"/>
              </a:ext>
            </a:extLst>
          </p:cNvPr>
          <p:cNvSpPr/>
          <p:nvPr/>
        </p:nvSpPr>
        <p:spPr>
          <a:xfrm rot="5400000">
            <a:off x="8594565" y="2428693"/>
            <a:ext cx="127841" cy="1257467"/>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schemeClr val="tx1"/>
                </a:solidFill>
                <a:latin typeface="Calibri" charset="0"/>
                <a:ea typeface="Calibri" charset="0"/>
                <a:cs typeface="Calibri" charset="0"/>
              </a:rPr>
              <a:t>Azure ML Studio</a:t>
            </a:r>
          </a:p>
        </p:txBody>
      </p:sp>
      <p:sp>
        <p:nvSpPr>
          <p:cNvPr id="164" name="Rectangle 163">
            <a:extLst>
              <a:ext uri="{FF2B5EF4-FFF2-40B4-BE49-F238E27FC236}">
                <a16:creationId xmlns:a16="http://schemas.microsoft.com/office/drawing/2014/main" id="{8176D8B6-C89E-45E7-A6E4-00F70D8E8743}"/>
              </a:ext>
            </a:extLst>
          </p:cNvPr>
          <p:cNvSpPr/>
          <p:nvPr/>
        </p:nvSpPr>
        <p:spPr>
          <a:xfrm rot="5400000">
            <a:off x="8578650" y="2850787"/>
            <a:ext cx="159671" cy="1257467"/>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schemeClr val="tx1"/>
                </a:solidFill>
                <a:latin typeface="Calibri" charset="0"/>
                <a:cs typeface="Calibri" charset="0"/>
              </a:rPr>
              <a:t>R Server</a:t>
            </a:r>
          </a:p>
        </p:txBody>
      </p:sp>
      <p:sp>
        <p:nvSpPr>
          <p:cNvPr id="165" name="Flowchart: Magnetic Disk 284">
            <a:extLst>
              <a:ext uri="{FF2B5EF4-FFF2-40B4-BE49-F238E27FC236}">
                <a16:creationId xmlns:a16="http://schemas.microsoft.com/office/drawing/2014/main" id="{E07C9DD9-B951-4E3A-8E42-DEE3EFAF8A7F}"/>
              </a:ext>
            </a:extLst>
          </p:cNvPr>
          <p:cNvSpPr/>
          <p:nvPr/>
        </p:nvSpPr>
        <p:spPr>
          <a:xfrm>
            <a:off x="5679143" y="2866240"/>
            <a:ext cx="732515" cy="445875"/>
          </a:xfrm>
          <a:prstGeom prst="flowChartMagneticDisk">
            <a:avLst/>
          </a:prstGeom>
          <a:solidFill>
            <a:srgbClr val="52A496"/>
          </a:solidFill>
          <a:ln w="6350" cap="flat" cmpd="sng" algn="ctr">
            <a:solidFill>
              <a:schemeClr val="bg1">
                <a:lumMod val="85000"/>
              </a:schemeClr>
            </a:solidFill>
            <a:prstDash val="solid"/>
            <a:miter lim="800000"/>
          </a:ln>
          <a:effectLst/>
        </p:spPr>
        <p:txBody>
          <a:bodyPr lIns="16460" tIns="16460" rIns="16460" bIns="16460" rtlCol="0" anchor="ctr"/>
          <a:lstStyle/>
          <a:p>
            <a:pPr algn="ctr" defTabSz="822939">
              <a:defRPr/>
            </a:pPr>
            <a:r>
              <a:rPr lang="en-US" sz="800" b="1" kern="0">
                <a:solidFill>
                  <a:schemeClr val="bg1"/>
                </a:solidFill>
                <a:latin typeface="Calibri" charset="0"/>
                <a:ea typeface="Calibri" charset="0"/>
                <a:cs typeface="Calibri" charset="0"/>
              </a:rPr>
              <a:t>SQL Server (IaaS)</a:t>
            </a:r>
          </a:p>
        </p:txBody>
      </p:sp>
      <p:sp>
        <p:nvSpPr>
          <p:cNvPr id="166" name="Rectangle 165">
            <a:extLst>
              <a:ext uri="{FF2B5EF4-FFF2-40B4-BE49-F238E27FC236}">
                <a16:creationId xmlns:a16="http://schemas.microsoft.com/office/drawing/2014/main" id="{8E8F168B-8DD2-4E23-A6E7-98642AA11FC2}"/>
              </a:ext>
            </a:extLst>
          </p:cNvPr>
          <p:cNvSpPr/>
          <p:nvPr/>
        </p:nvSpPr>
        <p:spPr bwMode="auto">
          <a:xfrm>
            <a:off x="9876592" y="5467635"/>
            <a:ext cx="748387" cy="153292"/>
          </a:xfrm>
          <a:prstGeom prst="rect">
            <a:avLst/>
          </a:prstGeom>
          <a:pattFill prst="pct10">
            <a:fgClr>
              <a:srgbClr val="0070C0"/>
            </a:fgClr>
            <a:bgClr>
              <a:schemeClr val="bg1"/>
            </a:bgClr>
          </a:pattFill>
          <a:ln w="9525" cap="flat" cmpd="sng" algn="ctr">
            <a:no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p>
            <a:pPr algn="ctr" defTabSz="822939">
              <a:defRPr/>
            </a:pPr>
            <a:r>
              <a:rPr lang="en-US" sz="600" b="1">
                <a:latin typeface="Calibri" charset="0"/>
                <a:ea typeface="Calibri" charset="0"/>
                <a:cs typeface="Calibri" charset="0"/>
              </a:rPr>
              <a:t>Trifacta</a:t>
            </a:r>
          </a:p>
        </p:txBody>
      </p:sp>
      <p:sp>
        <p:nvSpPr>
          <p:cNvPr id="167" name="Rectangle 166">
            <a:extLst>
              <a:ext uri="{FF2B5EF4-FFF2-40B4-BE49-F238E27FC236}">
                <a16:creationId xmlns:a16="http://schemas.microsoft.com/office/drawing/2014/main" id="{F66CD400-27A5-4FB9-B5C7-10C695A6BB09}"/>
              </a:ext>
            </a:extLst>
          </p:cNvPr>
          <p:cNvSpPr/>
          <p:nvPr/>
        </p:nvSpPr>
        <p:spPr>
          <a:xfrm rot="5400000">
            <a:off x="10477874" y="2270931"/>
            <a:ext cx="272869" cy="666959"/>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800" b="1">
                <a:solidFill>
                  <a:prstClr val="white"/>
                </a:solidFill>
                <a:latin typeface="Calibri" charset="0"/>
                <a:cs typeface="Calibri" charset="0"/>
              </a:rPr>
              <a:t>Power BI (IaaS)</a:t>
            </a:r>
          </a:p>
        </p:txBody>
      </p:sp>
      <p:sp>
        <p:nvSpPr>
          <p:cNvPr id="168" name="TextBox 167">
            <a:extLst>
              <a:ext uri="{FF2B5EF4-FFF2-40B4-BE49-F238E27FC236}">
                <a16:creationId xmlns:a16="http://schemas.microsoft.com/office/drawing/2014/main" id="{C4B1B512-BCEC-4393-9ED0-97D20ED85BDB}"/>
              </a:ext>
            </a:extLst>
          </p:cNvPr>
          <p:cNvSpPr txBox="1"/>
          <p:nvPr/>
        </p:nvSpPr>
        <p:spPr>
          <a:xfrm>
            <a:off x="7638466" y="3916490"/>
            <a:ext cx="1740411" cy="230832"/>
          </a:xfrm>
          <a:prstGeom prst="rect">
            <a:avLst/>
          </a:prstGeom>
          <a:noFill/>
        </p:spPr>
        <p:txBody>
          <a:bodyPr wrap="square" rtlCol="0">
            <a:spAutoFit/>
          </a:bodyPr>
          <a:lstStyle/>
          <a:p>
            <a:pPr algn="ctr" defTabSz="822939">
              <a:defRPr/>
            </a:pPr>
            <a:r>
              <a:rPr lang="en-US" sz="900" kern="0">
                <a:solidFill>
                  <a:prstClr val="black">
                    <a:lumMod val="75000"/>
                    <a:lumOff val="25000"/>
                  </a:prstClr>
                </a:solidFill>
                <a:latin typeface="Calibri" charset="0"/>
                <a:ea typeface="Calibri" charset="0"/>
                <a:cs typeface="Calibri" charset="0"/>
              </a:rPr>
              <a:t>Standard BI and Analytics</a:t>
            </a:r>
          </a:p>
        </p:txBody>
      </p:sp>
      <p:sp>
        <p:nvSpPr>
          <p:cNvPr id="169" name="Flowchart: Magnetic Disk 284">
            <a:extLst>
              <a:ext uri="{FF2B5EF4-FFF2-40B4-BE49-F238E27FC236}">
                <a16:creationId xmlns:a16="http://schemas.microsoft.com/office/drawing/2014/main" id="{8E7D7EE8-F926-40A8-89B5-75B557782BE6}"/>
              </a:ext>
            </a:extLst>
          </p:cNvPr>
          <p:cNvSpPr/>
          <p:nvPr/>
        </p:nvSpPr>
        <p:spPr>
          <a:xfrm>
            <a:off x="5735531" y="3920150"/>
            <a:ext cx="676127" cy="254151"/>
          </a:xfrm>
          <a:prstGeom prst="flowChartMagneticDisk">
            <a:avLst/>
          </a:prstGeom>
          <a:pattFill prst="pct10">
            <a:fgClr>
              <a:srgbClr val="52A496"/>
            </a:fgClr>
            <a:bgClr>
              <a:schemeClr val="bg1"/>
            </a:bgClr>
          </a:pattFill>
          <a:ln w="28575" cap="flat" cmpd="sng" algn="ctr">
            <a:solidFill>
              <a:srgbClr val="FF0000"/>
            </a:solidFill>
            <a:prstDash val="solid"/>
            <a:miter lim="800000"/>
          </a:ln>
          <a:effectLst/>
        </p:spPr>
        <p:txBody>
          <a:bodyPr lIns="16460" tIns="16460" rIns="16460" bIns="16460" rtlCol="0" anchor="ctr"/>
          <a:lstStyle/>
          <a:p>
            <a:pPr algn="ctr" defTabSz="822939">
              <a:defRPr/>
            </a:pPr>
            <a:r>
              <a:rPr lang="en-US" sz="800" b="1" kern="0">
                <a:latin typeface="Calibri" charset="0"/>
                <a:ea typeface="Calibri" charset="0"/>
                <a:cs typeface="Calibri" charset="0"/>
              </a:rPr>
              <a:t>Cosmos Db</a:t>
            </a:r>
          </a:p>
        </p:txBody>
      </p:sp>
      <p:sp>
        <p:nvSpPr>
          <p:cNvPr id="170" name="TextBox 169">
            <a:extLst>
              <a:ext uri="{FF2B5EF4-FFF2-40B4-BE49-F238E27FC236}">
                <a16:creationId xmlns:a16="http://schemas.microsoft.com/office/drawing/2014/main" id="{2EE03610-CE4C-4065-BEDC-FE23DA39E4AE}"/>
              </a:ext>
            </a:extLst>
          </p:cNvPr>
          <p:cNvSpPr txBox="1"/>
          <p:nvPr/>
        </p:nvSpPr>
        <p:spPr>
          <a:xfrm>
            <a:off x="3479488" y="5443194"/>
            <a:ext cx="982145" cy="160308"/>
          </a:xfrm>
          <a:prstGeom prst="rect">
            <a:avLst/>
          </a:prstGeom>
          <a:solidFill>
            <a:schemeClr val="accent3">
              <a:lumMod val="60000"/>
              <a:lumOff val="40000"/>
            </a:schemeClr>
          </a:solidFill>
          <a:ln>
            <a:noFill/>
            <a:prstDash val="solid"/>
          </a:ln>
        </p:spPr>
        <p:txBody>
          <a:bodyPr wrap="square" lIns="0" tIns="0" rIns="0" bIns="0" rtlCol="0" anchor="ctr">
            <a:noAutofit/>
          </a:bodyPr>
          <a:lstStyle/>
          <a:p>
            <a:pPr algn="ctr" defTabSz="914377">
              <a:defRPr/>
            </a:pPr>
            <a:r>
              <a:rPr lang="en-US" sz="700" b="1">
                <a:solidFill>
                  <a:prstClr val="black"/>
                </a:solidFill>
                <a:latin typeface="Calibri" charset="0"/>
                <a:ea typeface="Calibri" charset="0"/>
                <a:cs typeface="Calibri" charset="0"/>
              </a:rPr>
              <a:t>Waterline Data (IaaS)</a:t>
            </a:r>
            <a:endParaRPr lang="en-US" sz="800" b="1">
              <a:solidFill>
                <a:prstClr val="black"/>
              </a:solidFill>
              <a:latin typeface="Calibri" charset="0"/>
              <a:ea typeface="Calibri" charset="0"/>
              <a:cs typeface="Calibri" charset="0"/>
            </a:endParaRPr>
          </a:p>
        </p:txBody>
      </p:sp>
      <p:sp>
        <p:nvSpPr>
          <p:cNvPr id="171" name="TextBox 170">
            <a:extLst>
              <a:ext uri="{FF2B5EF4-FFF2-40B4-BE49-F238E27FC236}">
                <a16:creationId xmlns:a16="http://schemas.microsoft.com/office/drawing/2014/main" id="{2AFE7A8E-61F9-4CF4-9BE8-FC1C80819529}"/>
              </a:ext>
            </a:extLst>
          </p:cNvPr>
          <p:cNvSpPr txBox="1"/>
          <p:nvPr/>
        </p:nvSpPr>
        <p:spPr>
          <a:xfrm>
            <a:off x="7230016" y="5488765"/>
            <a:ext cx="462531" cy="113942"/>
          </a:xfrm>
          <a:prstGeom prst="rect">
            <a:avLst/>
          </a:prstGeom>
          <a:pattFill prst="pct10">
            <a:fgClr>
              <a:srgbClr val="0070C0"/>
            </a:fgClr>
            <a:bgClr>
              <a:schemeClr val="bg1"/>
            </a:bgClr>
          </a:pattFill>
          <a:ln>
            <a:no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r>
              <a:rPr lang="en-US">
                <a:solidFill>
                  <a:schemeClr val="tx1"/>
                </a:solidFill>
              </a:rPr>
              <a:t>Collibra</a:t>
            </a:r>
          </a:p>
        </p:txBody>
      </p:sp>
      <p:sp>
        <p:nvSpPr>
          <p:cNvPr id="172" name="TextBox 171">
            <a:extLst>
              <a:ext uri="{FF2B5EF4-FFF2-40B4-BE49-F238E27FC236}">
                <a16:creationId xmlns:a16="http://schemas.microsoft.com/office/drawing/2014/main" id="{C5188380-3EA4-4F66-A164-B585083C5785}"/>
              </a:ext>
            </a:extLst>
          </p:cNvPr>
          <p:cNvSpPr txBox="1"/>
          <p:nvPr/>
        </p:nvSpPr>
        <p:spPr>
          <a:xfrm>
            <a:off x="3652893" y="4550931"/>
            <a:ext cx="657961" cy="630499"/>
          </a:xfrm>
          <a:prstGeom prst="rect">
            <a:avLst/>
          </a:prstGeom>
          <a:solidFill>
            <a:srgbClr val="52A496"/>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914377">
              <a:defRPr/>
            </a:pPr>
            <a:r>
              <a:rPr lang="en-US" b="1">
                <a:solidFill>
                  <a:prstClr val="white"/>
                </a:solidFill>
                <a:latin typeface="Calibri" charset="0"/>
                <a:ea typeface="Calibri" charset="0"/>
                <a:cs typeface="Calibri" charset="0"/>
              </a:rPr>
              <a:t>Azure Data Lake Storage</a:t>
            </a:r>
          </a:p>
        </p:txBody>
      </p:sp>
      <p:sp>
        <p:nvSpPr>
          <p:cNvPr id="173" name="Rectangle 172">
            <a:extLst>
              <a:ext uri="{FF2B5EF4-FFF2-40B4-BE49-F238E27FC236}">
                <a16:creationId xmlns:a16="http://schemas.microsoft.com/office/drawing/2014/main" id="{7A1D3DFA-658B-4C51-83BB-0C24B155065A}"/>
              </a:ext>
            </a:extLst>
          </p:cNvPr>
          <p:cNvSpPr/>
          <p:nvPr/>
        </p:nvSpPr>
        <p:spPr>
          <a:xfrm>
            <a:off x="1917536" y="2051371"/>
            <a:ext cx="752261" cy="2785451"/>
          </a:xfrm>
          <a:prstGeom prst="rect">
            <a:avLst/>
          </a:prstGeom>
          <a:solidFill>
            <a:schemeClr val="bg1"/>
          </a:solidFill>
          <a:ln>
            <a:noFill/>
          </a:ln>
        </p:spPr>
        <p:style>
          <a:lnRef idx="3">
            <a:schemeClr val="lt1"/>
          </a:lnRef>
          <a:fillRef idx="1">
            <a:schemeClr val="accent1"/>
          </a:fillRef>
          <a:effectRef idx="1">
            <a:schemeClr val="accent1"/>
          </a:effectRef>
          <a:fontRef idx="minor">
            <a:schemeClr val="lt1"/>
          </a:fontRef>
        </p:style>
        <p:txBody>
          <a:bodyPr vert="horz" rtlCol="0" anchor="t"/>
          <a:lstStyle/>
          <a:p>
            <a:pPr algn="ctr" defTabSz="914377">
              <a:defRPr/>
            </a:pPr>
            <a:r>
              <a:rPr lang="en-US" sz="800">
                <a:solidFill>
                  <a:prstClr val="black"/>
                </a:solidFill>
                <a:latin typeface="Calibri" charset="0"/>
                <a:ea typeface="Calibri" charset="0"/>
                <a:cs typeface="Calibri" charset="0"/>
              </a:rPr>
              <a:t>Ingest</a:t>
            </a:r>
          </a:p>
        </p:txBody>
      </p:sp>
      <p:cxnSp>
        <p:nvCxnSpPr>
          <p:cNvPr id="174" name="Straight Connector 173">
            <a:extLst>
              <a:ext uri="{FF2B5EF4-FFF2-40B4-BE49-F238E27FC236}">
                <a16:creationId xmlns:a16="http://schemas.microsoft.com/office/drawing/2014/main" id="{83061699-C6F6-45F1-8B41-7C07A80D1D49}"/>
              </a:ext>
            </a:extLst>
          </p:cNvPr>
          <p:cNvCxnSpPr/>
          <p:nvPr/>
        </p:nvCxnSpPr>
        <p:spPr>
          <a:xfrm flipH="1">
            <a:off x="4423250" y="2773340"/>
            <a:ext cx="10751" cy="767669"/>
          </a:xfrm>
          <a:prstGeom prst="line">
            <a:avLst/>
          </a:prstGeom>
          <a:ln w="3175" cmpd="sng">
            <a:solidFill>
              <a:srgbClr val="FFFFFF"/>
            </a:solidFill>
            <a:prstDash val="dash"/>
          </a:ln>
        </p:spPr>
        <p:style>
          <a:lnRef idx="2">
            <a:schemeClr val="accent1"/>
          </a:lnRef>
          <a:fillRef idx="0">
            <a:schemeClr val="accent1"/>
          </a:fillRef>
          <a:effectRef idx="1">
            <a:schemeClr val="accent1"/>
          </a:effectRef>
          <a:fontRef idx="minor">
            <a:schemeClr val="tx1"/>
          </a:fontRef>
        </p:style>
      </p:cxnSp>
      <p:sp>
        <p:nvSpPr>
          <p:cNvPr id="175" name="TextBox 174">
            <a:extLst>
              <a:ext uri="{FF2B5EF4-FFF2-40B4-BE49-F238E27FC236}">
                <a16:creationId xmlns:a16="http://schemas.microsoft.com/office/drawing/2014/main" id="{4BFD5821-1953-4B4B-B16E-D1B3FBF03AC7}"/>
              </a:ext>
            </a:extLst>
          </p:cNvPr>
          <p:cNvSpPr txBox="1"/>
          <p:nvPr/>
        </p:nvSpPr>
        <p:spPr>
          <a:xfrm>
            <a:off x="3457316" y="2192451"/>
            <a:ext cx="338554" cy="276999"/>
          </a:xfrm>
          <a:prstGeom prst="rect">
            <a:avLst/>
          </a:prstGeom>
          <a:noFill/>
        </p:spPr>
        <p:txBody>
          <a:bodyPr wrap="none" rtlCol="0">
            <a:spAutoFit/>
          </a:bodyPr>
          <a:lstStyle/>
          <a:p>
            <a:pPr algn="ctr" defTabSz="914377">
              <a:defRPr/>
            </a:pPr>
            <a:r>
              <a:rPr lang="en-US" sz="600">
                <a:solidFill>
                  <a:prstClr val="black"/>
                </a:solidFill>
                <a:latin typeface="Calibri" charset="0"/>
                <a:ea typeface="Calibri" charset="0"/>
                <a:cs typeface="Calibri" charset="0"/>
              </a:rPr>
              <a:t>Raw</a:t>
            </a:r>
          </a:p>
          <a:p>
            <a:pPr algn="ctr" defTabSz="914377">
              <a:defRPr/>
            </a:pPr>
            <a:r>
              <a:rPr lang="en-US" sz="600">
                <a:solidFill>
                  <a:prstClr val="black"/>
                </a:solidFill>
                <a:latin typeface="Calibri" charset="0"/>
                <a:ea typeface="Calibri" charset="0"/>
                <a:cs typeface="Calibri" charset="0"/>
              </a:rPr>
              <a:t>Zone</a:t>
            </a:r>
          </a:p>
        </p:txBody>
      </p:sp>
      <p:sp>
        <p:nvSpPr>
          <p:cNvPr id="176" name="TextBox 175">
            <a:extLst>
              <a:ext uri="{FF2B5EF4-FFF2-40B4-BE49-F238E27FC236}">
                <a16:creationId xmlns:a16="http://schemas.microsoft.com/office/drawing/2014/main" id="{714B6473-FF1B-4875-A744-57EFA6350EE8}"/>
              </a:ext>
            </a:extLst>
          </p:cNvPr>
          <p:cNvSpPr txBox="1"/>
          <p:nvPr/>
        </p:nvSpPr>
        <p:spPr>
          <a:xfrm>
            <a:off x="3406643" y="3977436"/>
            <a:ext cx="984128" cy="184666"/>
          </a:xfrm>
          <a:prstGeom prst="rect">
            <a:avLst/>
          </a:prstGeom>
          <a:noFill/>
        </p:spPr>
        <p:txBody>
          <a:bodyPr wrap="square" rtlCol="0" anchor="ctr">
            <a:spAutoFit/>
          </a:bodyPr>
          <a:lstStyle>
            <a:defPPr>
              <a:defRPr lang="en-US"/>
            </a:defPPr>
            <a:lvl1pPr algn="ctr">
              <a:defRPr sz="700">
                <a:latin typeface="Cambria"/>
                <a:cs typeface="Cambria"/>
              </a:defRPr>
            </a:lvl1pPr>
          </a:lstStyle>
          <a:p>
            <a:pPr defTabSz="914377">
              <a:defRPr/>
            </a:pPr>
            <a:r>
              <a:rPr lang="en-US" sz="600">
                <a:solidFill>
                  <a:prstClr val="black"/>
                </a:solidFill>
                <a:latin typeface="Calibri" charset="0"/>
                <a:ea typeface="Calibri" charset="0"/>
                <a:cs typeface="Calibri" charset="0"/>
              </a:rPr>
              <a:t>User Defined Space</a:t>
            </a:r>
          </a:p>
        </p:txBody>
      </p:sp>
      <p:sp>
        <p:nvSpPr>
          <p:cNvPr id="177" name="TextBox 176">
            <a:extLst>
              <a:ext uri="{FF2B5EF4-FFF2-40B4-BE49-F238E27FC236}">
                <a16:creationId xmlns:a16="http://schemas.microsoft.com/office/drawing/2014/main" id="{9448B1A5-68CF-4675-A1D7-4ACE8F19098A}"/>
              </a:ext>
            </a:extLst>
          </p:cNvPr>
          <p:cNvSpPr txBox="1"/>
          <p:nvPr/>
        </p:nvSpPr>
        <p:spPr>
          <a:xfrm>
            <a:off x="3983120" y="2192451"/>
            <a:ext cx="638880" cy="276999"/>
          </a:xfrm>
          <a:prstGeom prst="rect">
            <a:avLst/>
          </a:prstGeom>
          <a:noFill/>
        </p:spPr>
        <p:txBody>
          <a:bodyPr wrap="square" rtlCol="0">
            <a:spAutoFit/>
          </a:bodyPr>
          <a:lstStyle>
            <a:defPPr>
              <a:defRPr lang="en-US"/>
            </a:defPPr>
            <a:lvl1pPr algn="ctr">
              <a:defRPr sz="700">
                <a:latin typeface="Cambria"/>
                <a:cs typeface="Cambria"/>
              </a:defRPr>
            </a:lvl1pPr>
          </a:lstStyle>
          <a:p>
            <a:pPr defTabSz="914377">
              <a:defRPr/>
            </a:pPr>
            <a:r>
              <a:rPr lang="en-US" sz="600">
                <a:solidFill>
                  <a:prstClr val="black"/>
                </a:solidFill>
                <a:latin typeface="Calibri" charset="0"/>
                <a:ea typeface="Calibri" charset="0"/>
                <a:cs typeface="Calibri" charset="0"/>
              </a:rPr>
              <a:t>Refined</a:t>
            </a:r>
          </a:p>
          <a:p>
            <a:pPr defTabSz="914377">
              <a:defRPr/>
            </a:pPr>
            <a:r>
              <a:rPr lang="en-US" sz="600">
                <a:solidFill>
                  <a:prstClr val="black"/>
                </a:solidFill>
                <a:latin typeface="Calibri" charset="0"/>
                <a:ea typeface="Calibri" charset="0"/>
                <a:cs typeface="Calibri" charset="0"/>
              </a:rPr>
              <a:t>Zone</a:t>
            </a:r>
          </a:p>
        </p:txBody>
      </p:sp>
      <p:cxnSp>
        <p:nvCxnSpPr>
          <p:cNvPr id="178" name="Straight Connector 177">
            <a:extLst>
              <a:ext uri="{FF2B5EF4-FFF2-40B4-BE49-F238E27FC236}">
                <a16:creationId xmlns:a16="http://schemas.microsoft.com/office/drawing/2014/main" id="{B5CDA061-51A0-40E3-B969-FBE0ACC48EC3}"/>
              </a:ext>
            </a:extLst>
          </p:cNvPr>
          <p:cNvCxnSpPr/>
          <p:nvPr/>
        </p:nvCxnSpPr>
        <p:spPr>
          <a:xfrm flipV="1">
            <a:off x="3838120" y="4107728"/>
            <a:ext cx="797293" cy="592"/>
          </a:xfrm>
          <a:prstGeom prst="line">
            <a:avLst/>
          </a:prstGeom>
          <a:ln w="3175" cmpd="sng">
            <a:solidFill>
              <a:srgbClr val="FFFFFF"/>
            </a:solidFill>
            <a:prstDash val="dash"/>
          </a:ln>
        </p:spPr>
        <p:style>
          <a:lnRef idx="2">
            <a:schemeClr val="accent1"/>
          </a:lnRef>
          <a:fillRef idx="0">
            <a:schemeClr val="accent1"/>
          </a:fillRef>
          <a:effectRef idx="1">
            <a:schemeClr val="accent1"/>
          </a:effectRef>
          <a:fontRef idx="minor">
            <a:schemeClr val="tx1"/>
          </a:fontRef>
        </p:style>
      </p:cxnSp>
      <p:sp>
        <p:nvSpPr>
          <p:cNvPr id="179" name="TextBox 178">
            <a:extLst>
              <a:ext uri="{FF2B5EF4-FFF2-40B4-BE49-F238E27FC236}">
                <a16:creationId xmlns:a16="http://schemas.microsoft.com/office/drawing/2014/main" id="{DE297705-8A45-4085-A64F-45F734A1CEB0}"/>
              </a:ext>
            </a:extLst>
          </p:cNvPr>
          <p:cNvSpPr txBox="1"/>
          <p:nvPr/>
        </p:nvSpPr>
        <p:spPr>
          <a:xfrm>
            <a:off x="3502782" y="3447914"/>
            <a:ext cx="809711" cy="184666"/>
          </a:xfrm>
          <a:prstGeom prst="rect">
            <a:avLst/>
          </a:prstGeom>
          <a:noFill/>
        </p:spPr>
        <p:txBody>
          <a:bodyPr wrap="square" rtlCol="0" anchor="ctr">
            <a:spAutoFit/>
          </a:bodyPr>
          <a:lstStyle/>
          <a:p>
            <a:pPr algn="ctr" defTabSz="914377">
              <a:defRPr/>
            </a:pPr>
            <a:r>
              <a:rPr lang="en-US" sz="600">
                <a:solidFill>
                  <a:prstClr val="black"/>
                </a:solidFill>
                <a:latin typeface="Calibri" charset="0"/>
                <a:ea typeface="Calibri" charset="0"/>
                <a:cs typeface="Calibri" charset="0"/>
              </a:rPr>
              <a:t>Enriched Zone</a:t>
            </a:r>
          </a:p>
        </p:txBody>
      </p:sp>
      <p:grpSp>
        <p:nvGrpSpPr>
          <p:cNvPr id="180" name="Group 179">
            <a:extLst>
              <a:ext uri="{FF2B5EF4-FFF2-40B4-BE49-F238E27FC236}">
                <a16:creationId xmlns:a16="http://schemas.microsoft.com/office/drawing/2014/main" id="{C9B7E527-7258-4C6B-A59B-CDC6BF512752}"/>
              </a:ext>
            </a:extLst>
          </p:cNvPr>
          <p:cNvGrpSpPr/>
          <p:nvPr/>
        </p:nvGrpSpPr>
        <p:grpSpPr>
          <a:xfrm>
            <a:off x="3475533" y="2425289"/>
            <a:ext cx="254443" cy="230033"/>
            <a:chOff x="4680857" y="3210218"/>
            <a:chExt cx="272143" cy="381000"/>
          </a:xfrm>
        </p:grpSpPr>
        <p:grpSp>
          <p:nvGrpSpPr>
            <p:cNvPr id="181" name="Group 180">
              <a:extLst>
                <a:ext uri="{FF2B5EF4-FFF2-40B4-BE49-F238E27FC236}">
                  <a16:creationId xmlns:a16="http://schemas.microsoft.com/office/drawing/2014/main" id="{BF499FC4-70C7-45E5-8407-91D17CAFF61C}"/>
                </a:ext>
              </a:extLst>
            </p:cNvPr>
            <p:cNvGrpSpPr/>
            <p:nvPr/>
          </p:nvGrpSpPr>
          <p:grpSpPr>
            <a:xfrm>
              <a:off x="4680857" y="3210218"/>
              <a:ext cx="163286" cy="272143"/>
              <a:chOff x="3042917" y="4753236"/>
              <a:chExt cx="697347" cy="702145"/>
            </a:xfrm>
          </p:grpSpPr>
          <p:sp>
            <p:nvSpPr>
              <p:cNvPr id="192" name="Flowchart: Document 127">
                <a:extLst>
                  <a:ext uri="{FF2B5EF4-FFF2-40B4-BE49-F238E27FC236}">
                    <a16:creationId xmlns:a16="http://schemas.microsoft.com/office/drawing/2014/main" id="{7D6E3AE3-676C-4069-906E-AA8D99EAEA57}"/>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3" name="Rectangle 192">
                <a:extLst>
                  <a:ext uri="{FF2B5EF4-FFF2-40B4-BE49-F238E27FC236}">
                    <a16:creationId xmlns:a16="http://schemas.microsoft.com/office/drawing/2014/main" id="{7F0AC045-72F5-42EF-B792-BDF9C173656B}"/>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4" name="Rectangle 193">
                <a:extLst>
                  <a:ext uri="{FF2B5EF4-FFF2-40B4-BE49-F238E27FC236}">
                    <a16:creationId xmlns:a16="http://schemas.microsoft.com/office/drawing/2014/main" id="{AEEF7B49-B260-4D97-9B91-506F88343A4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5" name="Rectangle 194">
                <a:extLst>
                  <a:ext uri="{FF2B5EF4-FFF2-40B4-BE49-F238E27FC236}">
                    <a16:creationId xmlns:a16="http://schemas.microsoft.com/office/drawing/2014/main" id="{4DC1797D-631F-456F-A3C7-FD853096772F}"/>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82" name="Group 181">
              <a:extLst>
                <a:ext uri="{FF2B5EF4-FFF2-40B4-BE49-F238E27FC236}">
                  <a16:creationId xmlns:a16="http://schemas.microsoft.com/office/drawing/2014/main" id="{8A136657-0027-4FE9-9DEB-3FDD64943D77}"/>
                </a:ext>
              </a:extLst>
            </p:cNvPr>
            <p:cNvGrpSpPr/>
            <p:nvPr/>
          </p:nvGrpSpPr>
          <p:grpSpPr>
            <a:xfrm>
              <a:off x="4735286" y="3264646"/>
              <a:ext cx="163286" cy="272143"/>
              <a:chOff x="3042917" y="4753236"/>
              <a:chExt cx="697347" cy="702145"/>
            </a:xfrm>
          </p:grpSpPr>
          <p:sp>
            <p:nvSpPr>
              <p:cNvPr id="188" name="Flowchart: Document 127">
                <a:extLst>
                  <a:ext uri="{FF2B5EF4-FFF2-40B4-BE49-F238E27FC236}">
                    <a16:creationId xmlns:a16="http://schemas.microsoft.com/office/drawing/2014/main" id="{7B53F396-45F8-4C24-867C-A610DE03DAA6}"/>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9" name="Rectangle 188">
                <a:extLst>
                  <a:ext uri="{FF2B5EF4-FFF2-40B4-BE49-F238E27FC236}">
                    <a16:creationId xmlns:a16="http://schemas.microsoft.com/office/drawing/2014/main" id="{7479F9BF-846D-47C5-8981-4046AB678F2D}"/>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0" name="Rectangle 189">
                <a:extLst>
                  <a:ext uri="{FF2B5EF4-FFF2-40B4-BE49-F238E27FC236}">
                    <a16:creationId xmlns:a16="http://schemas.microsoft.com/office/drawing/2014/main" id="{6FFA7CC0-5F5F-4D94-AA51-8ABE837C6B6F}"/>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1" name="Rectangle 190">
                <a:extLst>
                  <a:ext uri="{FF2B5EF4-FFF2-40B4-BE49-F238E27FC236}">
                    <a16:creationId xmlns:a16="http://schemas.microsoft.com/office/drawing/2014/main" id="{22969E5B-F5A8-45D5-A50A-3A6F3EA6708D}"/>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83" name="Group 182">
              <a:extLst>
                <a:ext uri="{FF2B5EF4-FFF2-40B4-BE49-F238E27FC236}">
                  <a16:creationId xmlns:a16="http://schemas.microsoft.com/office/drawing/2014/main" id="{345FD8B0-37E1-4DA2-BE62-09A9273B535E}"/>
                </a:ext>
              </a:extLst>
            </p:cNvPr>
            <p:cNvGrpSpPr/>
            <p:nvPr/>
          </p:nvGrpSpPr>
          <p:grpSpPr>
            <a:xfrm>
              <a:off x="4789714" y="3319075"/>
              <a:ext cx="163286" cy="272143"/>
              <a:chOff x="3042917" y="4753236"/>
              <a:chExt cx="697347" cy="702145"/>
            </a:xfrm>
          </p:grpSpPr>
          <p:sp>
            <p:nvSpPr>
              <p:cNvPr id="184" name="Flowchart: Document 127">
                <a:extLst>
                  <a:ext uri="{FF2B5EF4-FFF2-40B4-BE49-F238E27FC236}">
                    <a16:creationId xmlns:a16="http://schemas.microsoft.com/office/drawing/2014/main" id="{69EB2CE6-D506-46D1-A665-B7B3BCFB5BBC}"/>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5" name="Rectangle 184">
                <a:extLst>
                  <a:ext uri="{FF2B5EF4-FFF2-40B4-BE49-F238E27FC236}">
                    <a16:creationId xmlns:a16="http://schemas.microsoft.com/office/drawing/2014/main" id="{39B0459E-6A5E-4443-BDB3-226746F460FF}"/>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6" name="Rectangle 185">
                <a:extLst>
                  <a:ext uri="{FF2B5EF4-FFF2-40B4-BE49-F238E27FC236}">
                    <a16:creationId xmlns:a16="http://schemas.microsoft.com/office/drawing/2014/main" id="{BB72227B-EFE8-43DE-8C95-2B5B8DD33ED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7" name="Rectangle 186">
                <a:extLst>
                  <a:ext uri="{FF2B5EF4-FFF2-40B4-BE49-F238E27FC236}">
                    <a16:creationId xmlns:a16="http://schemas.microsoft.com/office/drawing/2014/main" id="{984F20C7-C817-4D6A-8CF1-30066B8D8409}"/>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196" name="Group 195">
            <a:extLst>
              <a:ext uri="{FF2B5EF4-FFF2-40B4-BE49-F238E27FC236}">
                <a16:creationId xmlns:a16="http://schemas.microsoft.com/office/drawing/2014/main" id="{6750C386-4599-4290-805A-5D879EC860D5}"/>
              </a:ext>
            </a:extLst>
          </p:cNvPr>
          <p:cNvGrpSpPr/>
          <p:nvPr/>
        </p:nvGrpSpPr>
        <p:grpSpPr>
          <a:xfrm>
            <a:off x="3794833" y="4171336"/>
            <a:ext cx="254443" cy="230033"/>
            <a:chOff x="4680857" y="3210218"/>
            <a:chExt cx="272143" cy="381000"/>
          </a:xfrm>
        </p:grpSpPr>
        <p:grpSp>
          <p:nvGrpSpPr>
            <p:cNvPr id="197" name="Group 196">
              <a:extLst>
                <a:ext uri="{FF2B5EF4-FFF2-40B4-BE49-F238E27FC236}">
                  <a16:creationId xmlns:a16="http://schemas.microsoft.com/office/drawing/2014/main" id="{DBECD2D7-471E-408A-A4AC-60761F46FD1A}"/>
                </a:ext>
              </a:extLst>
            </p:cNvPr>
            <p:cNvGrpSpPr/>
            <p:nvPr/>
          </p:nvGrpSpPr>
          <p:grpSpPr>
            <a:xfrm>
              <a:off x="4680857" y="3210218"/>
              <a:ext cx="163286" cy="272143"/>
              <a:chOff x="3042917" y="4753236"/>
              <a:chExt cx="697347" cy="702145"/>
            </a:xfrm>
          </p:grpSpPr>
          <p:sp>
            <p:nvSpPr>
              <p:cNvPr id="208" name="Flowchart: Document 127">
                <a:extLst>
                  <a:ext uri="{FF2B5EF4-FFF2-40B4-BE49-F238E27FC236}">
                    <a16:creationId xmlns:a16="http://schemas.microsoft.com/office/drawing/2014/main" id="{17A9108E-AFFC-4A52-A370-302C7B888A26}"/>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9" name="Rectangle 208">
                <a:extLst>
                  <a:ext uri="{FF2B5EF4-FFF2-40B4-BE49-F238E27FC236}">
                    <a16:creationId xmlns:a16="http://schemas.microsoft.com/office/drawing/2014/main" id="{3095D9FA-B0F3-4746-9C09-522BAE988742}"/>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0" name="Rectangle 209">
                <a:extLst>
                  <a:ext uri="{FF2B5EF4-FFF2-40B4-BE49-F238E27FC236}">
                    <a16:creationId xmlns:a16="http://schemas.microsoft.com/office/drawing/2014/main" id="{0810D4B7-F218-4B5A-A846-5119D1A952D6}"/>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1" name="Rectangle 210">
                <a:extLst>
                  <a:ext uri="{FF2B5EF4-FFF2-40B4-BE49-F238E27FC236}">
                    <a16:creationId xmlns:a16="http://schemas.microsoft.com/office/drawing/2014/main" id="{08C1CEAF-C0B4-45EA-A71A-7859DF5B7813}"/>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98" name="Group 197">
              <a:extLst>
                <a:ext uri="{FF2B5EF4-FFF2-40B4-BE49-F238E27FC236}">
                  <a16:creationId xmlns:a16="http://schemas.microsoft.com/office/drawing/2014/main" id="{B2269CC9-DF4B-46F8-ACD5-BCF0FC0AAA9F}"/>
                </a:ext>
              </a:extLst>
            </p:cNvPr>
            <p:cNvGrpSpPr/>
            <p:nvPr/>
          </p:nvGrpSpPr>
          <p:grpSpPr>
            <a:xfrm>
              <a:off x="4735286" y="3264646"/>
              <a:ext cx="163286" cy="272143"/>
              <a:chOff x="3042917" y="4753236"/>
              <a:chExt cx="697347" cy="702145"/>
            </a:xfrm>
          </p:grpSpPr>
          <p:sp>
            <p:nvSpPr>
              <p:cNvPr id="204" name="Flowchart: Document 127">
                <a:extLst>
                  <a:ext uri="{FF2B5EF4-FFF2-40B4-BE49-F238E27FC236}">
                    <a16:creationId xmlns:a16="http://schemas.microsoft.com/office/drawing/2014/main" id="{024B870E-17C5-4328-80EE-0AB4D98C35C7}"/>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5" name="Rectangle 204">
                <a:extLst>
                  <a:ext uri="{FF2B5EF4-FFF2-40B4-BE49-F238E27FC236}">
                    <a16:creationId xmlns:a16="http://schemas.microsoft.com/office/drawing/2014/main" id="{843A1AF8-327B-4D4E-8278-68D8183B029C}"/>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6" name="Rectangle 205">
                <a:extLst>
                  <a:ext uri="{FF2B5EF4-FFF2-40B4-BE49-F238E27FC236}">
                    <a16:creationId xmlns:a16="http://schemas.microsoft.com/office/drawing/2014/main" id="{C9BCF464-3AFE-4DC8-A031-A8F998C9277B}"/>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7" name="Rectangle 206">
                <a:extLst>
                  <a:ext uri="{FF2B5EF4-FFF2-40B4-BE49-F238E27FC236}">
                    <a16:creationId xmlns:a16="http://schemas.microsoft.com/office/drawing/2014/main" id="{DCDB8A21-FB98-4FD7-80D8-84A10F9DD792}"/>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99" name="Group 198">
              <a:extLst>
                <a:ext uri="{FF2B5EF4-FFF2-40B4-BE49-F238E27FC236}">
                  <a16:creationId xmlns:a16="http://schemas.microsoft.com/office/drawing/2014/main" id="{5E99972A-E304-46C5-A4BF-8369AFDDF2FE}"/>
                </a:ext>
              </a:extLst>
            </p:cNvPr>
            <p:cNvGrpSpPr/>
            <p:nvPr/>
          </p:nvGrpSpPr>
          <p:grpSpPr>
            <a:xfrm>
              <a:off x="4789714" y="3319075"/>
              <a:ext cx="163286" cy="272143"/>
              <a:chOff x="3042917" y="4753236"/>
              <a:chExt cx="697347" cy="702145"/>
            </a:xfrm>
          </p:grpSpPr>
          <p:sp>
            <p:nvSpPr>
              <p:cNvPr id="200" name="Flowchart: Document 127">
                <a:extLst>
                  <a:ext uri="{FF2B5EF4-FFF2-40B4-BE49-F238E27FC236}">
                    <a16:creationId xmlns:a16="http://schemas.microsoft.com/office/drawing/2014/main" id="{64C5E880-E023-42FD-A986-E6D772A21A6F}"/>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1" name="Rectangle 200">
                <a:extLst>
                  <a:ext uri="{FF2B5EF4-FFF2-40B4-BE49-F238E27FC236}">
                    <a16:creationId xmlns:a16="http://schemas.microsoft.com/office/drawing/2014/main" id="{AB72D0E2-B95F-4253-8D2D-6F2EFF1509DE}"/>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2" name="Rectangle 201">
                <a:extLst>
                  <a:ext uri="{FF2B5EF4-FFF2-40B4-BE49-F238E27FC236}">
                    <a16:creationId xmlns:a16="http://schemas.microsoft.com/office/drawing/2014/main" id="{17D0CCCC-7182-48DD-9576-4D25AF86BBA0}"/>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3" name="Rectangle 202">
                <a:extLst>
                  <a:ext uri="{FF2B5EF4-FFF2-40B4-BE49-F238E27FC236}">
                    <a16:creationId xmlns:a16="http://schemas.microsoft.com/office/drawing/2014/main" id="{C58EE5AD-84AB-4487-BF01-66DC3705ED1B}"/>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212" name="Group 211">
            <a:extLst>
              <a:ext uri="{FF2B5EF4-FFF2-40B4-BE49-F238E27FC236}">
                <a16:creationId xmlns:a16="http://schemas.microsoft.com/office/drawing/2014/main" id="{1DFFF28D-51B0-4172-8E4D-2643783C56B0}"/>
              </a:ext>
            </a:extLst>
          </p:cNvPr>
          <p:cNvGrpSpPr/>
          <p:nvPr/>
        </p:nvGrpSpPr>
        <p:grpSpPr>
          <a:xfrm>
            <a:off x="3801928" y="3633085"/>
            <a:ext cx="254443" cy="230033"/>
            <a:chOff x="4680857" y="3210218"/>
            <a:chExt cx="272143" cy="381000"/>
          </a:xfrm>
        </p:grpSpPr>
        <p:grpSp>
          <p:nvGrpSpPr>
            <p:cNvPr id="213" name="Group 212">
              <a:extLst>
                <a:ext uri="{FF2B5EF4-FFF2-40B4-BE49-F238E27FC236}">
                  <a16:creationId xmlns:a16="http://schemas.microsoft.com/office/drawing/2014/main" id="{64AAE489-495B-41DD-95B3-C1FD949D262E}"/>
                </a:ext>
              </a:extLst>
            </p:cNvPr>
            <p:cNvGrpSpPr/>
            <p:nvPr/>
          </p:nvGrpSpPr>
          <p:grpSpPr>
            <a:xfrm>
              <a:off x="4680857" y="3210218"/>
              <a:ext cx="163286" cy="272143"/>
              <a:chOff x="3042917" y="4753236"/>
              <a:chExt cx="697347" cy="702145"/>
            </a:xfrm>
          </p:grpSpPr>
          <p:sp>
            <p:nvSpPr>
              <p:cNvPr id="224" name="Flowchart: Document 127">
                <a:extLst>
                  <a:ext uri="{FF2B5EF4-FFF2-40B4-BE49-F238E27FC236}">
                    <a16:creationId xmlns:a16="http://schemas.microsoft.com/office/drawing/2014/main" id="{1A3AAB0D-F166-4AAF-9953-2499068BC191}"/>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5" name="Rectangle 224">
                <a:extLst>
                  <a:ext uri="{FF2B5EF4-FFF2-40B4-BE49-F238E27FC236}">
                    <a16:creationId xmlns:a16="http://schemas.microsoft.com/office/drawing/2014/main" id="{BC5788DD-40D4-4E2B-868E-A9FA58702A4C}"/>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6" name="Rectangle 225">
                <a:extLst>
                  <a:ext uri="{FF2B5EF4-FFF2-40B4-BE49-F238E27FC236}">
                    <a16:creationId xmlns:a16="http://schemas.microsoft.com/office/drawing/2014/main" id="{28AE6411-7203-47D6-8F3E-29D8B6A3AA95}"/>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7" name="Rectangle 226">
                <a:extLst>
                  <a:ext uri="{FF2B5EF4-FFF2-40B4-BE49-F238E27FC236}">
                    <a16:creationId xmlns:a16="http://schemas.microsoft.com/office/drawing/2014/main" id="{EBBB10E8-8835-438A-B7A5-289217E37BC5}"/>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14" name="Group 213">
              <a:extLst>
                <a:ext uri="{FF2B5EF4-FFF2-40B4-BE49-F238E27FC236}">
                  <a16:creationId xmlns:a16="http://schemas.microsoft.com/office/drawing/2014/main" id="{C1E39809-A99A-4FC0-A92A-1DFDA0960FB7}"/>
                </a:ext>
              </a:extLst>
            </p:cNvPr>
            <p:cNvGrpSpPr/>
            <p:nvPr/>
          </p:nvGrpSpPr>
          <p:grpSpPr>
            <a:xfrm>
              <a:off x="4735286" y="3264646"/>
              <a:ext cx="163286" cy="272143"/>
              <a:chOff x="3042917" y="4753236"/>
              <a:chExt cx="697347" cy="702145"/>
            </a:xfrm>
          </p:grpSpPr>
          <p:sp>
            <p:nvSpPr>
              <p:cNvPr id="220" name="Flowchart: Document 127">
                <a:extLst>
                  <a:ext uri="{FF2B5EF4-FFF2-40B4-BE49-F238E27FC236}">
                    <a16:creationId xmlns:a16="http://schemas.microsoft.com/office/drawing/2014/main" id="{14F303B2-4104-4D2D-ABB4-ACBEF40E2D5A}"/>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1" name="Rectangle 220">
                <a:extLst>
                  <a:ext uri="{FF2B5EF4-FFF2-40B4-BE49-F238E27FC236}">
                    <a16:creationId xmlns:a16="http://schemas.microsoft.com/office/drawing/2014/main" id="{B1F36F4A-74BE-42E3-8C83-522641A7324F}"/>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2" name="Rectangle 221">
                <a:extLst>
                  <a:ext uri="{FF2B5EF4-FFF2-40B4-BE49-F238E27FC236}">
                    <a16:creationId xmlns:a16="http://schemas.microsoft.com/office/drawing/2014/main" id="{BE85BE06-AD47-4226-9C0D-FDA141075D87}"/>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3" name="Rectangle 222">
                <a:extLst>
                  <a:ext uri="{FF2B5EF4-FFF2-40B4-BE49-F238E27FC236}">
                    <a16:creationId xmlns:a16="http://schemas.microsoft.com/office/drawing/2014/main" id="{7261F7C2-FBC1-4F79-8646-F7C7D02F1E7C}"/>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15" name="Group 214">
              <a:extLst>
                <a:ext uri="{FF2B5EF4-FFF2-40B4-BE49-F238E27FC236}">
                  <a16:creationId xmlns:a16="http://schemas.microsoft.com/office/drawing/2014/main" id="{7B72ABAE-7C11-46A8-B282-ABF0FEEECBD0}"/>
                </a:ext>
              </a:extLst>
            </p:cNvPr>
            <p:cNvGrpSpPr/>
            <p:nvPr/>
          </p:nvGrpSpPr>
          <p:grpSpPr>
            <a:xfrm>
              <a:off x="4789714" y="3319075"/>
              <a:ext cx="163286" cy="272143"/>
              <a:chOff x="3042917" y="4753236"/>
              <a:chExt cx="697347" cy="702145"/>
            </a:xfrm>
          </p:grpSpPr>
          <p:sp>
            <p:nvSpPr>
              <p:cNvPr id="216" name="Flowchart: Document 215">
                <a:extLst>
                  <a:ext uri="{FF2B5EF4-FFF2-40B4-BE49-F238E27FC236}">
                    <a16:creationId xmlns:a16="http://schemas.microsoft.com/office/drawing/2014/main" id="{23B957C5-9EFF-40E4-BCA4-0A1C7526E422}"/>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7" name="Rectangle 216">
                <a:extLst>
                  <a:ext uri="{FF2B5EF4-FFF2-40B4-BE49-F238E27FC236}">
                    <a16:creationId xmlns:a16="http://schemas.microsoft.com/office/drawing/2014/main" id="{EBBFA4FA-D1A3-4A92-89B2-97E461D7C338}"/>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8" name="Rectangle 217">
                <a:extLst>
                  <a:ext uri="{FF2B5EF4-FFF2-40B4-BE49-F238E27FC236}">
                    <a16:creationId xmlns:a16="http://schemas.microsoft.com/office/drawing/2014/main" id="{F20322CF-D8D3-4984-8F82-EC060822CA41}"/>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9" name="Rectangle 218">
                <a:extLst>
                  <a:ext uri="{FF2B5EF4-FFF2-40B4-BE49-F238E27FC236}">
                    <a16:creationId xmlns:a16="http://schemas.microsoft.com/office/drawing/2014/main" id="{F128D48F-B1E3-4D20-B24E-A85C65760155}"/>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228" name="Group 227">
            <a:extLst>
              <a:ext uri="{FF2B5EF4-FFF2-40B4-BE49-F238E27FC236}">
                <a16:creationId xmlns:a16="http://schemas.microsoft.com/office/drawing/2014/main" id="{B88A8323-BD08-4D45-AAB2-AA882BCDC104}"/>
              </a:ext>
            </a:extLst>
          </p:cNvPr>
          <p:cNvGrpSpPr/>
          <p:nvPr/>
        </p:nvGrpSpPr>
        <p:grpSpPr>
          <a:xfrm>
            <a:off x="4196809" y="2425289"/>
            <a:ext cx="254443" cy="230033"/>
            <a:chOff x="4680857" y="3210218"/>
            <a:chExt cx="272143" cy="381000"/>
          </a:xfrm>
        </p:grpSpPr>
        <p:grpSp>
          <p:nvGrpSpPr>
            <p:cNvPr id="229" name="Group 228">
              <a:extLst>
                <a:ext uri="{FF2B5EF4-FFF2-40B4-BE49-F238E27FC236}">
                  <a16:creationId xmlns:a16="http://schemas.microsoft.com/office/drawing/2014/main" id="{B523D843-A983-4B32-B20D-A0AA37C343C4}"/>
                </a:ext>
              </a:extLst>
            </p:cNvPr>
            <p:cNvGrpSpPr/>
            <p:nvPr/>
          </p:nvGrpSpPr>
          <p:grpSpPr>
            <a:xfrm>
              <a:off x="4680857" y="3210218"/>
              <a:ext cx="163286" cy="272143"/>
              <a:chOff x="3042917" y="4753236"/>
              <a:chExt cx="697347" cy="702145"/>
            </a:xfrm>
          </p:grpSpPr>
          <p:sp>
            <p:nvSpPr>
              <p:cNvPr id="240" name="Flowchart: Document 127">
                <a:extLst>
                  <a:ext uri="{FF2B5EF4-FFF2-40B4-BE49-F238E27FC236}">
                    <a16:creationId xmlns:a16="http://schemas.microsoft.com/office/drawing/2014/main" id="{6369AF2C-C8AE-4085-BC82-348EE316E84A}"/>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1" name="Rectangle 240">
                <a:extLst>
                  <a:ext uri="{FF2B5EF4-FFF2-40B4-BE49-F238E27FC236}">
                    <a16:creationId xmlns:a16="http://schemas.microsoft.com/office/drawing/2014/main" id="{68C7FE46-ECB3-4500-847A-9B645C866BFD}"/>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2" name="Rectangle 241">
                <a:extLst>
                  <a:ext uri="{FF2B5EF4-FFF2-40B4-BE49-F238E27FC236}">
                    <a16:creationId xmlns:a16="http://schemas.microsoft.com/office/drawing/2014/main" id="{659014E9-A1D8-44A7-8E3A-22D8124AE60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3" name="Rectangle 242">
                <a:extLst>
                  <a:ext uri="{FF2B5EF4-FFF2-40B4-BE49-F238E27FC236}">
                    <a16:creationId xmlns:a16="http://schemas.microsoft.com/office/drawing/2014/main" id="{B4FD189A-DB13-46C6-95BE-EBEA1F325367}"/>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30" name="Group 229">
              <a:extLst>
                <a:ext uri="{FF2B5EF4-FFF2-40B4-BE49-F238E27FC236}">
                  <a16:creationId xmlns:a16="http://schemas.microsoft.com/office/drawing/2014/main" id="{CAC77B90-6681-4D50-A570-39CB42B78281}"/>
                </a:ext>
              </a:extLst>
            </p:cNvPr>
            <p:cNvGrpSpPr/>
            <p:nvPr/>
          </p:nvGrpSpPr>
          <p:grpSpPr>
            <a:xfrm>
              <a:off x="4735286" y="3264646"/>
              <a:ext cx="163286" cy="272143"/>
              <a:chOff x="3042917" y="4753236"/>
              <a:chExt cx="697347" cy="702145"/>
            </a:xfrm>
          </p:grpSpPr>
          <p:sp>
            <p:nvSpPr>
              <p:cNvPr id="236" name="Flowchart: Document 127">
                <a:extLst>
                  <a:ext uri="{FF2B5EF4-FFF2-40B4-BE49-F238E27FC236}">
                    <a16:creationId xmlns:a16="http://schemas.microsoft.com/office/drawing/2014/main" id="{FA865DC4-35A4-4C5A-8F92-B68B7387BC0B}"/>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7" name="Rectangle 236">
                <a:extLst>
                  <a:ext uri="{FF2B5EF4-FFF2-40B4-BE49-F238E27FC236}">
                    <a16:creationId xmlns:a16="http://schemas.microsoft.com/office/drawing/2014/main" id="{E576DECF-A71B-4689-ACAE-7836785B789A}"/>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8" name="Rectangle 237">
                <a:extLst>
                  <a:ext uri="{FF2B5EF4-FFF2-40B4-BE49-F238E27FC236}">
                    <a16:creationId xmlns:a16="http://schemas.microsoft.com/office/drawing/2014/main" id="{7902F798-50D5-42B0-8B69-41F2CE1FFAC7}"/>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9" name="Rectangle 238">
                <a:extLst>
                  <a:ext uri="{FF2B5EF4-FFF2-40B4-BE49-F238E27FC236}">
                    <a16:creationId xmlns:a16="http://schemas.microsoft.com/office/drawing/2014/main" id="{2F865F95-75EA-4BC8-AA6B-1E917D0B903E}"/>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31" name="Group 230">
              <a:extLst>
                <a:ext uri="{FF2B5EF4-FFF2-40B4-BE49-F238E27FC236}">
                  <a16:creationId xmlns:a16="http://schemas.microsoft.com/office/drawing/2014/main" id="{118DDC67-D386-437D-8404-CDD8500A4708}"/>
                </a:ext>
              </a:extLst>
            </p:cNvPr>
            <p:cNvGrpSpPr/>
            <p:nvPr/>
          </p:nvGrpSpPr>
          <p:grpSpPr>
            <a:xfrm>
              <a:off x="4789714" y="3319075"/>
              <a:ext cx="163286" cy="272143"/>
              <a:chOff x="3042917" y="4753236"/>
              <a:chExt cx="697347" cy="702145"/>
            </a:xfrm>
          </p:grpSpPr>
          <p:sp>
            <p:nvSpPr>
              <p:cNvPr id="232" name="Flowchart: Document 127">
                <a:extLst>
                  <a:ext uri="{FF2B5EF4-FFF2-40B4-BE49-F238E27FC236}">
                    <a16:creationId xmlns:a16="http://schemas.microsoft.com/office/drawing/2014/main" id="{E742127C-5EE2-44B0-8927-9E32FC0E9C99}"/>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3" name="Rectangle 232">
                <a:extLst>
                  <a:ext uri="{FF2B5EF4-FFF2-40B4-BE49-F238E27FC236}">
                    <a16:creationId xmlns:a16="http://schemas.microsoft.com/office/drawing/2014/main" id="{77B7BB76-1617-4D70-902D-3EFCFF500731}"/>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4" name="Rectangle 233">
                <a:extLst>
                  <a:ext uri="{FF2B5EF4-FFF2-40B4-BE49-F238E27FC236}">
                    <a16:creationId xmlns:a16="http://schemas.microsoft.com/office/drawing/2014/main" id="{747C5346-333D-4159-A2DE-0FDEC4911382}"/>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5" name="Rectangle 234">
                <a:extLst>
                  <a:ext uri="{FF2B5EF4-FFF2-40B4-BE49-F238E27FC236}">
                    <a16:creationId xmlns:a16="http://schemas.microsoft.com/office/drawing/2014/main" id="{76E09220-7EE5-4756-BC74-B6A1EBD60BCA}"/>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cxnSp>
        <p:nvCxnSpPr>
          <p:cNvPr id="244" name="Straight Connector 243">
            <a:extLst>
              <a:ext uri="{FF2B5EF4-FFF2-40B4-BE49-F238E27FC236}">
                <a16:creationId xmlns:a16="http://schemas.microsoft.com/office/drawing/2014/main" id="{E24B1B80-D138-4110-9796-93728C785B48}"/>
              </a:ext>
            </a:extLst>
          </p:cNvPr>
          <p:cNvCxnSpPr/>
          <p:nvPr/>
        </p:nvCxnSpPr>
        <p:spPr>
          <a:xfrm flipH="1">
            <a:off x="3899225" y="2659907"/>
            <a:ext cx="10751" cy="767669"/>
          </a:xfrm>
          <a:prstGeom prst="line">
            <a:avLst/>
          </a:prstGeom>
          <a:ln w="3175"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245" name="Straight Connector 244">
            <a:extLst>
              <a:ext uri="{FF2B5EF4-FFF2-40B4-BE49-F238E27FC236}">
                <a16:creationId xmlns:a16="http://schemas.microsoft.com/office/drawing/2014/main" id="{6ABD729D-F3E5-4673-BD17-89D89F0A5FF5}"/>
              </a:ext>
            </a:extLst>
          </p:cNvPr>
          <p:cNvCxnSpPr/>
          <p:nvPr/>
        </p:nvCxnSpPr>
        <p:spPr>
          <a:xfrm flipV="1">
            <a:off x="3211213" y="3922928"/>
            <a:ext cx="1454567" cy="9387"/>
          </a:xfrm>
          <a:prstGeom prst="line">
            <a:avLst/>
          </a:prstGeom>
          <a:ln w="3175" cmpd="sng">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246" name="Straight Connector 245">
            <a:extLst>
              <a:ext uri="{FF2B5EF4-FFF2-40B4-BE49-F238E27FC236}">
                <a16:creationId xmlns:a16="http://schemas.microsoft.com/office/drawing/2014/main" id="{29F12136-5BE5-4237-BE08-3FA79F8CE573}"/>
              </a:ext>
            </a:extLst>
          </p:cNvPr>
          <p:cNvCxnSpPr/>
          <p:nvPr/>
        </p:nvCxnSpPr>
        <p:spPr>
          <a:xfrm flipV="1">
            <a:off x="3207232" y="3435862"/>
            <a:ext cx="1449155" cy="3383"/>
          </a:xfrm>
          <a:prstGeom prst="line">
            <a:avLst/>
          </a:prstGeom>
          <a:ln w="3175" cmpd="sng">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247" name="Rectangle 246">
            <a:extLst>
              <a:ext uri="{FF2B5EF4-FFF2-40B4-BE49-F238E27FC236}">
                <a16:creationId xmlns:a16="http://schemas.microsoft.com/office/drawing/2014/main" id="{F58DD084-9BF2-4BBF-935E-7D11A642ABE0}"/>
              </a:ext>
            </a:extLst>
          </p:cNvPr>
          <p:cNvSpPr/>
          <p:nvPr/>
        </p:nvSpPr>
        <p:spPr bwMode="auto">
          <a:xfrm>
            <a:off x="3944670" y="2897653"/>
            <a:ext cx="497463" cy="139799"/>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HIVE</a:t>
            </a:r>
          </a:p>
        </p:txBody>
      </p:sp>
      <p:sp>
        <p:nvSpPr>
          <p:cNvPr id="248" name="Rectangle 247">
            <a:extLst>
              <a:ext uri="{FF2B5EF4-FFF2-40B4-BE49-F238E27FC236}">
                <a16:creationId xmlns:a16="http://schemas.microsoft.com/office/drawing/2014/main" id="{B7694FB1-1958-4918-9EA2-7A02C6FFCF0B}"/>
              </a:ext>
            </a:extLst>
          </p:cNvPr>
          <p:cNvSpPr/>
          <p:nvPr/>
        </p:nvSpPr>
        <p:spPr bwMode="auto">
          <a:xfrm>
            <a:off x="3941478" y="2690398"/>
            <a:ext cx="500655" cy="159335"/>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HBASE</a:t>
            </a:r>
          </a:p>
        </p:txBody>
      </p:sp>
      <p:sp>
        <p:nvSpPr>
          <p:cNvPr id="249" name="Rectangle 248">
            <a:extLst>
              <a:ext uri="{FF2B5EF4-FFF2-40B4-BE49-F238E27FC236}">
                <a16:creationId xmlns:a16="http://schemas.microsoft.com/office/drawing/2014/main" id="{098AABFD-53D3-4CAE-A669-7151F3578633}"/>
              </a:ext>
            </a:extLst>
          </p:cNvPr>
          <p:cNvSpPr/>
          <p:nvPr/>
        </p:nvSpPr>
        <p:spPr>
          <a:xfrm rot="5400000">
            <a:off x="2115011" y="3388375"/>
            <a:ext cx="333148"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Replicate</a:t>
            </a:r>
          </a:p>
        </p:txBody>
      </p:sp>
      <p:sp>
        <p:nvSpPr>
          <p:cNvPr id="250" name="Rectangle 249">
            <a:extLst>
              <a:ext uri="{FF2B5EF4-FFF2-40B4-BE49-F238E27FC236}">
                <a16:creationId xmlns:a16="http://schemas.microsoft.com/office/drawing/2014/main" id="{4F912F8C-2CE1-43C0-84AB-DE96DB80B2E5}"/>
              </a:ext>
            </a:extLst>
          </p:cNvPr>
          <p:cNvSpPr/>
          <p:nvPr/>
        </p:nvSpPr>
        <p:spPr>
          <a:xfrm rot="5400000">
            <a:off x="2136195" y="3805804"/>
            <a:ext cx="290780"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RDBMS connect</a:t>
            </a:r>
          </a:p>
        </p:txBody>
      </p:sp>
      <p:sp>
        <p:nvSpPr>
          <p:cNvPr id="251" name="Rectangle 250">
            <a:extLst>
              <a:ext uri="{FF2B5EF4-FFF2-40B4-BE49-F238E27FC236}">
                <a16:creationId xmlns:a16="http://schemas.microsoft.com/office/drawing/2014/main" id="{A5D3FC26-469F-471E-B905-407A3E4B13E4}"/>
              </a:ext>
            </a:extLst>
          </p:cNvPr>
          <p:cNvSpPr/>
          <p:nvPr/>
        </p:nvSpPr>
        <p:spPr>
          <a:xfrm rot="5400000">
            <a:off x="2117900" y="2524843"/>
            <a:ext cx="327373"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Stream</a:t>
            </a:r>
          </a:p>
        </p:txBody>
      </p:sp>
      <p:sp>
        <p:nvSpPr>
          <p:cNvPr id="252" name="Rectangle 251">
            <a:extLst>
              <a:ext uri="{FF2B5EF4-FFF2-40B4-BE49-F238E27FC236}">
                <a16:creationId xmlns:a16="http://schemas.microsoft.com/office/drawing/2014/main" id="{C339B3DA-4A12-4B9D-828D-1BE42ACDBDF3}"/>
              </a:ext>
            </a:extLst>
          </p:cNvPr>
          <p:cNvSpPr/>
          <p:nvPr/>
        </p:nvSpPr>
        <p:spPr>
          <a:xfrm rot="5400000">
            <a:off x="2155042" y="2954872"/>
            <a:ext cx="253087"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Messaging</a:t>
            </a:r>
          </a:p>
        </p:txBody>
      </p:sp>
      <p:sp>
        <p:nvSpPr>
          <p:cNvPr id="253" name="Rectangle 252">
            <a:extLst>
              <a:ext uri="{FF2B5EF4-FFF2-40B4-BE49-F238E27FC236}">
                <a16:creationId xmlns:a16="http://schemas.microsoft.com/office/drawing/2014/main" id="{2E20911A-8F92-42B8-AEBE-801455C3FD96}"/>
              </a:ext>
            </a:extLst>
          </p:cNvPr>
          <p:cNvSpPr/>
          <p:nvPr/>
        </p:nvSpPr>
        <p:spPr>
          <a:xfrm rot="5400000">
            <a:off x="2160754" y="4125823"/>
            <a:ext cx="241663"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File-Based</a:t>
            </a:r>
          </a:p>
        </p:txBody>
      </p:sp>
      <p:sp>
        <p:nvSpPr>
          <p:cNvPr id="254" name="Rectangle 253">
            <a:extLst>
              <a:ext uri="{FF2B5EF4-FFF2-40B4-BE49-F238E27FC236}">
                <a16:creationId xmlns:a16="http://schemas.microsoft.com/office/drawing/2014/main" id="{4467C0AC-2AEA-4262-88C3-BB850A17A096}"/>
              </a:ext>
            </a:extLst>
          </p:cNvPr>
          <p:cNvSpPr/>
          <p:nvPr/>
        </p:nvSpPr>
        <p:spPr>
          <a:xfrm rot="5400000">
            <a:off x="2204749" y="4419598"/>
            <a:ext cx="153672" cy="510541"/>
          </a:xfrm>
          <a:prstGeom prst="rect">
            <a:avLst/>
          </a:prstGeom>
          <a:solidFill>
            <a:schemeClr val="bg1"/>
          </a:solid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Adapters</a:t>
            </a:r>
          </a:p>
        </p:txBody>
      </p:sp>
      <p:sp>
        <p:nvSpPr>
          <p:cNvPr id="255" name="Rectangle 254">
            <a:extLst>
              <a:ext uri="{FF2B5EF4-FFF2-40B4-BE49-F238E27FC236}">
                <a16:creationId xmlns:a16="http://schemas.microsoft.com/office/drawing/2014/main" id="{344B9CB8-2BE3-430F-AF51-359290020A25}"/>
              </a:ext>
            </a:extLst>
          </p:cNvPr>
          <p:cNvSpPr/>
          <p:nvPr/>
        </p:nvSpPr>
        <p:spPr bwMode="auto">
          <a:xfrm>
            <a:off x="2587774" y="2631828"/>
            <a:ext cx="757479" cy="184666"/>
          </a:xfrm>
          <a:prstGeom prst="rect">
            <a:avLst/>
          </a:prstGeom>
          <a:solidFill>
            <a:srgbClr val="0070C0"/>
          </a:solidFill>
          <a:ln w="3175">
            <a:solidFill>
              <a:schemeClr val="bg1">
                <a:lumMod val="85000"/>
              </a:schemeClr>
            </a:solid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p>
            <a:pPr algn="ctr"/>
            <a:r>
              <a:rPr lang="en-US" sz="600" b="1">
                <a:solidFill>
                  <a:prstClr val="white"/>
                </a:solidFill>
                <a:latin typeface="Calibri" charset="0"/>
                <a:cs typeface="Calibri" charset="0"/>
              </a:rPr>
              <a:t>Spark / DE Tool</a:t>
            </a:r>
          </a:p>
        </p:txBody>
      </p:sp>
      <p:sp>
        <p:nvSpPr>
          <p:cNvPr id="256" name="Rectangle 255">
            <a:extLst>
              <a:ext uri="{FF2B5EF4-FFF2-40B4-BE49-F238E27FC236}">
                <a16:creationId xmlns:a16="http://schemas.microsoft.com/office/drawing/2014/main" id="{12CBAB62-080B-4DD8-9AF9-7B9D09E5A1DB}"/>
              </a:ext>
            </a:extLst>
          </p:cNvPr>
          <p:cNvSpPr/>
          <p:nvPr/>
        </p:nvSpPr>
        <p:spPr bwMode="auto">
          <a:xfrm>
            <a:off x="2602403" y="2892069"/>
            <a:ext cx="757479" cy="184666"/>
          </a:xfrm>
          <a:prstGeom prst="rect">
            <a:avLst/>
          </a:prstGeom>
          <a:solidFill>
            <a:srgbClr val="0070C0"/>
          </a:solidFill>
          <a:ln w="3175">
            <a:solidFill>
              <a:schemeClr val="bg1">
                <a:lumMod val="85000"/>
              </a:schemeClr>
            </a:solid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p>
            <a:pPr algn="ctr"/>
            <a:r>
              <a:rPr lang="en-US" sz="600" b="1">
                <a:solidFill>
                  <a:prstClr val="white"/>
                </a:solidFill>
                <a:latin typeface="Calibri" charset="0"/>
                <a:cs typeface="Calibri" charset="0"/>
              </a:rPr>
              <a:t>Kafka / DE Tool</a:t>
            </a:r>
          </a:p>
        </p:txBody>
      </p:sp>
      <p:sp>
        <p:nvSpPr>
          <p:cNvPr id="257" name="Rectangle 256">
            <a:extLst>
              <a:ext uri="{FF2B5EF4-FFF2-40B4-BE49-F238E27FC236}">
                <a16:creationId xmlns:a16="http://schemas.microsoft.com/office/drawing/2014/main" id="{02B55E7F-D2FD-43CB-9D23-5FC2A9790790}"/>
              </a:ext>
            </a:extLst>
          </p:cNvPr>
          <p:cNvSpPr/>
          <p:nvPr/>
        </p:nvSpPr>
        <p:spPr bwMode="auto">
          <a:xfrm>
            <a:off x="3944670" y="3069368"/>
            <a:ext cx="497463" cy="157333"/>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TEZ</a:t>
            </a:r>
          </a:p>
        </p:txBody>
      </p:sp>
      <p:sp>
        <p:nvSpPr>
          <p:cNvPr id="258" name="Rectangle 257">
            <a:extLst>
              <a:ext uri="{FF2B5EF4-FFF2-40B4-BE49-F238E27FC236}">
                <a16:creationId xmlns:a16="http://schemas.microsoft.com/office/drawing/2014/main" id="{8F5A9D4F-2385-4E56-9708-6317883738B4}"/>
              </a:ext>
            </a:extLst>
          </p:cNvPr>
          <p:cNvSpPr/>
          <p:nvPr/>
        </p:nvSpPr>
        <p:spPr bwMode="auto">
          <a:xfrm>
            <a:off x="4318516" y="4550933"/>
            <a:ext cx="614592" cy="630497"/>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p>
            <a:pPr algn="ctr" defTabSz="822939">
              <a:defRPr/>
            </a:pPr>
            <a:r>
              <a:rPr lang="en-US" sz="700" b="1">
                <a:solidFill>
                  <a:prstClr val="white"/>
                </a:solidFill>
                <a:latin typeface="Calibri" charset="0"/>
                <a:ea typeface="Calibri" charset="0"/>
                <a:cs typeface="Calibri" charset="0"/>
              </a:rPr>
              <a:t>HDInsight</a:t>
            </a:r>
          </a:p>
        </p:txBody>
      </p:sp>
      <p:sp>
        <p:nvSpPr>
          <p:cNvPr id="259" name="TextBox 258">
            <a:extLst>
              <a:ext uri="{FF2B5EF4-FFF2-40B4-BE49-F238E27FC236}">
                <a16:creationId xmlns:a16="http://schemas.microsoft.com/office/drawing/2014/main" id="{7468298B-88BE-4D83-AA73-2F8056CF4931}"/>
              </a:ext>
            </a:extLst>
          </p:cNvPr>
          <p:cNvSpPr txBox="1"/>
          <p:nvPr/>
        </p:nvSpPr>
        <p:spPr>
          <a:xfrm>
            <a:off x="2008772" y="2451842"/>
            <a:ext cx="545629" cy="184666"/>
          </a:xfrm>
          <a:prstGeom prst="rect">
            <a:avLst/>
          </a:prstGeom>
          <a:noFill/>
          <a:effectLst/>
        </p:spPr>
        <p:txBody>
          <a:bodyPr wrap="square" rtlCol="0">
            <a:spAutoFit/>
          </a:bodyPr>
          <a:lstStyle/>
          <a:p>
            <a:pPr algn="ctr" defTabSz="914377">
              <a:defRPr/>
            </a:pPr>
            <a:r>
              <a:rPr lang="en-US" sz="600">
                <a:solidFill>
                  <a:prstClr val="black"/>
                </a:solidFill>
                <a:latin typeface="Calibri" charset="0"/>
                <a:ea typeface="Calibri" charset="0"/>
                <a:cs typeface="Calibri" charset="0"/>
              </a:rPr>
              <a:t>In motion</a:t>
            </a:r>
          </a:p>
        </p:txBody>
      </p:sp>
      <p:sp>
        <p:nvSpPr>
          <p:cNvPr id="260" name="TextBox 259">
            <a:extLst>
              <a:ext uri="{FF2B5EF4-FFF2-40B4-BE49-F238E27FC236}">
                <a16:creationId xmlns:a16="http://schemas.microsoft.com/office/drawing/2014/main" id="{8E83A1F2-6FD1-4DE3-BDBD-7F222314F6B5}"/>
              </a:ext>
            </a:extLst>
          </p:cNvPr>
          <p:cNvSpPr txBox="1"/>
          <p:nvPr/>
        </p:nvSpPr>
        <p:spPr>
          <a:xfrm>
            <a:off x="2008772" y="3314626"/>
            <a:ext cx="545629" cy="184666"/>
          </a:xfrm>
          <a:prstGeom prst="rect">
            <a:avLst/>
          </a:prstGeom>
          <a:noFill/>
          <a:effectLst/>
        </p:spPr>
        <p:txBody>
          <a:bodyPr wrap="square" rtlCol="0">
            <a:spAutoFit/>
          </a:bodyPr>
          <a:lstStyle/>
          <a:p>
            <a:pPr algn="ctr" defTabSz="914377">
              <a:defRPr/>
            </a:pPr>
            <a:r>
              <a:rPr lang="en-US" sz="600">
                <a:solidFill>
                  <a:prstClr val="black"/>
                </a:solidFill>
                <a:latin typeface="Calibri" charset="0"/>
                <a:ea typeface="Calibri" charset="0"/>
                <a:cs typeface="Calibri" charset="0"/>
              </a:rPr>
              <a:t>At rest</a:t>
            </a:r>
          </a:p>
        </p:txBody>
      </p:sp>
      <p:sp>
        <p:nvSpPr>
          <p:cNvPr id="261" name="Rectangle 260">
            <a:extLst>
              <a:ext uri="{FF2B5EF4-FFF2-40B4-BE49-F238E27FC236}">
                <a16:creationId xmlns:a16="http://schemas.microsoft.com/office/drawing/2014/main" id="{85AD48D7-6A17-4CFE-AFF9-0AAF9D545ED8}"/>
              </a:ext>
            </a:extLst>
          </p:cNvPr>
          <p:cNvSpPr/>
          <p:nvPr/>
        </p:nvSpPr>
        <p:spPr bwMode="auto">
          <a:xfrm>
            <a:off x="2600469" y="2182276"/>
            <a:ext cx="752262" cy="254595"/>
          </a:xfrm>
          <a:prstGeom prst="rect">
            <a:avLst/>
          </a:prstGeom>
          <a:solidFill>
            <a:schemeClr val="bg2">
              <a:lumMod val="75000"/>
            </a:schemeClr>
          </a:solidFill>
          <a:ln w="12700" cap="flat" cmpd="sng" algn="ctr">
            <a:no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defTabSz="914377">
              <a:defRPr/>
            </a:pPr>
            <a:r>
              <a:rPr lang="en-US" sz="700" b="1">
                <a:solidFill>
                  <a:prstClr val="white"/>
                </a:solidFill>
                <a:latin typeface="Calibri" charset="0"/>
                <a:ea typeface="Calibri" charset="0"/>
                <a:cs typeface="Calibri" charset="0"/>
              </a:rPr>
              <a:t>ADF Toolkits / DE Tool</a:t>
            </a:r>
          </a:p>
        </p:txBody>
      </p:sp>
      <p:sp>
        <p:nvSpPr>
          <p:cNvPr id="262" name="Rectangle 261">
            <a:extLst>
              <a:ext uri="{FF2B5EF4-FFF2-40B4-BE49-F238E27FC236}">
                <a16:creationId xmlns:a16="http://schemas.microsoft.com/office/drawing/2014/main" id="{134D9375-40FE-41D3-8120-B9226A64C5D9}"/>
              </a:ext>
            </a:extLst>
          </p:cNvPr>
          <p:cNvSpPr/>
          <p:nvPr/>
        </p:nvSpPr>
        <p:spPr bwMode="auto">
          <a:xfrm>
            <a:off x="2070419" y="5489564"/>
            <a:ext cx="1020547" cy="141917"/>
          </a:xfrm>
          <a:prstGeom prst="rect">
            <a:avLst/>
          </a:prstGeom>
          <a:pattFill prst="pct10">
            <a:fgClr>
              <a:srgbClr val="0070C0"/>
            </a:fgClr>
            <a:bgClr>
              <a:schemeClr val="bg1"/>
            </a:bgClr>
          </a:pattFill>
          <a:ln>
            <a:noFill/>
            <a:prstDash val="solid"/>
          </a:ln>
        </p:spPr>
        <p:txBody>
          <a:bodyPr wrap="square" lIns="0" tIns="0" rIns="0" bIns="0" rtlCol="0" anchor="ctr">
            <a:noAutofit/>
          </a:bodyPr>
          <a:lstStyle/>
          <a:p>
            <a:pPr algn="ctr"/>
            <a:r>
              <a:rPr lang="en-US" sz="700" b="1">
                <a:latin typeface="Calibri" charset="0"/>
                <a:cs typeface="Calibri" charset="0"/>
              </a:rPr>
              <a:t>Apache Atlas</a:t>
            </a:r>
          </a:p>
        </p:txBody>
      </p:sp>
      <p:sp>
        <p:nvSpPr>
          <p:cNvPr id="263" name="Rectangle 262">
            <a:extLst>
              <a:ext uri="{FF2B5EF4-FFF2-40B4-BE49-F238E27FC236}">
                <a16:creationId xmlns:a16="http://schemas.microsoft.com/office/drawing/2014/main" id="{AECBD64E-25F6-41EC-B9C0-35F3ADA2231E}"/>
              </a:ext>
            </a:extLst>
          </p:cNvPr>
          <p:cNvSpPr/>
          <p:nvPr/>
        </p:nvSpPr>
        <p:spPr bwMode="auto">
          <a:xfrm>
            <a:off x="4892788" y="5480465"/>
            <a:ext cx="648383" cy="159513"/>
          </a:xfrm>
          <a:prstGeom prst="rect">
            <a:avLst/>
          </a:prstGeom>
          <a:pattFill prst="pct10">
            <a:fgClr>
              <a:schemeClr val="bg1">
                <a:lumMod val="75000"/>
              </a:schemeClr>
            </a:fgClr>
            <a:bgClr>
              <a:schemeClr val="bg1"/>
            </a:bgClr>
          </a:pattFill>
          <a:ln>
            <a:noFill/>
            <a:prstDash val="solid"/>
          </a:ln>
        </p:spPr>
        <p:txBody>
          <a:bodyPr wrap="square" lIns="0" tIns="0" rIns="0" bIns="0" rtlCol="0" anchor="ctr">
            <a:noAutofit/>
          </a:bodyPr>
          <a:lstStyle/>
          <a:p>
            <a:pPr algn="ctr"/>
            <a:r>
              <a:rPr lang="en-US" sz="700" b="1">
                <a:latin typeface="Calibri" charset="0"/>
                <a:cs typeface="Calibri" charset="0"/>
              </a:rPr>
              <a:t>Apache Atlas</a:t>
            </a:r>
          </a:p>
        </p:txBody>
      </p:sp>
      <p:sp>
        <p:nvSpPr>
          <p:cNvPr id="264" name="Rectangle 263">
            <a:extLst>
              <a:ext uri="{FF2B5EF4-FFF2-40B4-BE49-F238E27FC236}">
                <a16:creationId xmlns:a16="http://schemas.microsoft.com/office/drawing/2014/main" id="{60BE9C68-9B19-43B1-A3DE-C0DFE971834D}"/>
              </a:ext>
            </a:extLst>
          </p:cNvPr>
          <p:cNvSpPr/>
          <p:nvPr/>
        </p:nvSpPr>
        <p:spPr>
          <a:xfrm>
            <a:off x="8029749" y="3633963"/>
            <a:ext cx="1257467" cy="163623"/>
          </a:xfrm>
          <a:prstGeom prst="rect">
            <a:avLst/>
          </a:prstGeom>
          <a:pattFill prst="pct10">
            <a:fgClr>
              <a:srgbClr val="52A496"/>
            </a:fgClr>
            <a:bgClr>
              <a:schemeClr val="bg1"/>
            </a:bgClr>
          </a:pattFill>
          <a:ln w="9525" cap="flat" cmpd="sng" algn="ctr">
            <a:no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p>
            <a:pPr algn="ctr" defTabSz="822939"/>
            <a:r>
              <a:rPr lang="en-US" sz="600" b="1">
                <a:latin typeface="Calibri" charset="0"/>
                <a:cs typeface="Calibri" charset="0"/>
              </a:rPr>
              <a:t>H2O</a:t>
            </a:r>
          </a:p>
        </p:txBody>
      </p:sp>
      <p:sp>
        <p:nvSpPr>
          <p:cNvPr id="265" name="Rectangle 264">
            <a:extLst>
              <a:ext uri="{FF2B5EF4-FFF2-40B4-BE49-F238E27FC236}">
                <a16:creationId xmlns:a16="http://schemas.microsoft.com/office/drawing/2014/main" id="{DDC49DD3-8B6E-402F-B9B3-10BE634D50BA}"/>
              </a:ext>
            </a:extLst>
          </p:cNvPr>
          <p:cNvSpPr/>
          <p:nvPr/>
        </p:nvSpPr>
        <p:spPr>
          <a:xfrm rot="5400000">
            <a:off x="6458896" y="1056699"/>
            <a:ext cx="443171" cy="9749908"/>
          </a:xfrm>
          <a:prstGeom prst="rect">
            <a:avLst/>
          </a:prstGeom>
          <a:solidFill>
            <a:schemeClr val="bg1">
              <a:alpha val="80000"/>
            </a:schemeClr>
          </a:solidFill>
          <a:ln w="6350" cap="flat" cmpd="sng" algn="ctr">
            <a:noFill/>
            <a:prstDash val="solid"/>
            <a:miter lim="800000"/>
          </a:ln>
          <a:effectLst/>
        </p:spPr>
        <p:txBody>
          <a:bodyPr vert="vert270" lIns="0" tIns="0" rtlCol="0" anchor="t" anchorCtr="0"/>
          <a:lstStyle/>
          <a:p>
            <a:pPr algn="ctr" defTabSz="822939">
              <a:defRPr/>
            </a:pPr>
            <a:r>
              <a:rPr lang="en-US" sz="1100" b="1" kern="0">
                <a:solidFill>
                  <a:prstClr val="black">
                    <a:lumMod val="75000"/>
                    <a:lumOff val="25000"/>
                  </a:prstClr>
                </a:solidFill>
                <a:latin typeface="Calibri" charset="0"/>
                <a:ea typeface="Calibri" charset="0"/>
                <a:cs typeface="Calibri" charset="0"/>
              </a:rPr>
              <a:t>Security</a:t>
            </a:r>
          </a:p>
        </p:txBody>
      </p:sp>
      <p:sp>
        <p:nvSpPr>
          <p:cNvPr id="266" name="TextBox 265">
            <a:extLst>
              <a:ext uri="{FF2B5EF4-FFF2-40B4-BE49-F238E27FC236}">
                <a16:creationId xmlns:a16="http://schemas.microsoft.com/office/drawing/2014/main" id="{4BFFEB49-8A7E-49C5-843E-6D635CE2C9B4}"/>
              </a:ext>
            </a:extLst>
          </p:cNvPr>
          <p:cNvSpPr txBox="1"/>
          <p:nvPr/>
        </p:nvSpPr>
        <p:spPr>
          <a:xfrm>
            <a:off x="7791557" y="5780531"/>
            <a:ext cx="756937"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defTabSz="914377">
              <a:defRPr sz="800" b="0">
                <a:solidFill>
                  <a:prstClr val="black"/>
                </a:solidFill>
                <a:latin typeface="Calibri" charset="0"/>
                <a:ea typeface="Calibri" charset="0"/>
                <a:cs typeface="Calibri" charset="0"/>
              </a:defRPr>
            </a:lvl1pPr>
          </a:lstStyle>
          <a:p>
            <a:r>
              <a:rPr lang="en-US"/>
              <a:t>Authorization</a:t>
            </a:r>
          </a:p>
        </p:txBody>
      </p:sp>
      <p:sp>
        <p:nvSpPr>
          <p:cNvPr id="267" name="TextBox 266">
            <a:extLst>
              <a:ext uri="{FF2B5EF4-FFF2-40B4-BE49-F238E27FC236}">
                <a16:creationId xmlns:a16="http://schemas.microsoft.com/office/drawing/2014/main" id="{0DF8D8BB-7D3A-4E43-A585-E96DE4AC8FE0}"/>
              </a:ext>
            </a:extLst>
          </p:cNvPr>
          <p:cNvSpPr txBox="1"/>
          <p:nvPr/>
        </p:nvSpPr>
        <p:spPr>
          <a:xfrm>
            <a:off x="4622001" y="5781523"/>
            <a:ext cx="1057143"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Authentication</a:t>
            </a:r>
          </a:p>
        </p:txBody>
      </p:sp>
      <p:sp>
        <p:nvSpPr>
          <p:cNvPr id="268" name="Rectangle 267">
            <a:extLst>
              <a:ext uri="{FF2B5EF4-FFF2-40B4-BE49-F238E27FC236}">
                <a16:creationId xmlns:a16="http://schemas.microsoft.com/office/drawing/2014/main" id="{B35C7876-DCE8-4354-9872-62947C5C43D2}"/>
              </a:ext>
            </a:extLst>
          </p:cNvPr>
          <p:cNvSpPr/>
          <p:nvPr/>
        </p:nvSpPr>
        <p:spPr>
          <a:xfrm rot="5400000">
            <a:off x="8611549" y="5813039"/>
            <a:ext cx="149972" cy="436024"/>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r>
              <a:rPr lang="en-US" sz="667" b="1">
                <a:solidFill>
                  <a:schemeClr val="tx1"/>
                </a:solidFill>
                <a:latin typeface="Calibri" charset="0"/>
              </a:rPr>
              <a:t>Ranger</a:t>
            </a:r>
          </a:p>
        </p:txBody>
      </p:sp>
      <p:sp>
        <p:nvSpPr>
          <p:cNvPr id="269" name="TextBox 268">
            <a:extLst>
              <a:ext uri="{FF2B5EF4-FFF2-40B4-BE49-F238E27FC236}">
                <a16:creationId xmlns:a16="http://schemas.microsoft.com/office/drawing/2014/main" id="{1ED44478-A053-4E7C-8AC9-43697972B154}"/>
              </a:ext>
            </a:extLst>
          </p:cNvPr>
          <p:cNvSpPr txBox="1"/>
          <p:nvPr/>
        </p:nvSpPr>
        <p:spPr>
          <a:xfrm>
            <a:off x="2736295" y="5785478"/>
            <a:ext cx="1060704"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Key Management</a:t>
            </a:r>
          </a:p>
        </p:txBody>
      </p:sp>
      <p:sp>
        <p:nvSpPr>
          <p:cNvPr id="270" name="Rectangle 269">
            <a:extLst>
              <a:ext uri="{FF2B5EF4-FFF2-40B4-BE49-F238E27FC236}">
                <a16:creationId xmlns:a16="http://schemas.microsoft.com/office/drawing/2014/main" id="{807CB84C-1D62-4365-8CD4-A36C10B6BEAE}"/>
              </a:ext>
            </a:extLst>
          </p:cNvPr>
          <p:cNvSpPr/>
          <p:nvPr/>
        </p:nvSpPr>
        <p:spPr>
          <a:xfrm rot="5400000">
            <a:off x="3708558" y="5777478"/>
            <a:ext cx="146873" cy="489601"/>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SafeNet</a:t>
            </a:r>
          </a:p>
        </p:txBody>
      </p:sp>
      <p:sp>
        <p:nvSpPr>
          <p:cNvPr id="271" name="TextBox 270">
            <a:extLst>
              <a:ext uri="{FF2B5EF4-FFF2-40B4-BE49-F238E27FC236}">
                <a16:creationId xmlns:a16="http://schemas.microsoft.com/office/drawing/2014/main" id="{6A1DAC5D-B75A-4090-A388-0FAE77B8EA12}"/>
              </a:ext>
            </a:extLst>
          </p:cNvPr>
          <p:cNvSpPr txBox="1"/>
          <p:nvPr/>
        </p:nvSpPr>
        <p:spPr>
          <a:xfrm>
            <a:off x="10198550" y="5778027"/>
            <a:ext cx="635110"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defTabSz="914377">
              <a:defRPr sz="800" b="0">
                <a:solidFill>
                  <a:prstClr val="black"/>
                </a:solidFill>
                <a:latin typeface="Calibri" charset="0"/>
                <a:ea typeface="Calibri" charset="0"/>
                <a:cs typeface="Calibri" charset="0"/>
              </a:defRPr>
            </a:lvl1pPr>
          </a:lstStyle>
          <a:p>
            <a:r>
              <a:rPr lang="en-US"/>
              <a:t>Encryption</a:t>
            </a:r>
          </a:p>
        </p:txBody>
      </p:sp>
      <p:sp>
        <p:nvSpPr>
          <p:cNvPr id="272" name="Rectangle 271">
            <a:extLst>
              <a:ext uri="{FF2B5EF4-FFF2-40B4-BE49-F238E27FC236}">
                <a16:creationId xmlns:a16="http://schemas.microsoft.com/office/drawing/2014/main" id="{C9ED470F-89E4-45D2-B8F3-BBA849688AD7}"/>
              </a:ext>
            </a:extLst>
          </p:cNvPr>
          <p:cNvSpPr/>
          <p:nvPr/>
        </p:nvSpPr>
        <p:spPr>
          <a:xfrm rot="5400000">
            <a:off x="10912916" y="5740576"/>
            <a:ext cx="167677" cy="563256"/>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Safenet</a:t>
            </a:r>
          </a:p>
        </p:txBody>
      </p:sp>
      <p:sp>
        <p:nvSpPr>
          <p:cNvPr id="273" name="Flowchart: Magnetic Disk 284">
            <a:extLst>
              <a:ext uri="{FF2B5EF4-FFF2-40B4-BE49-F238E27FC236}">
                <a16:creationId xmlns:a16="http://schemas.microsoft.com/office/drawing/2014/main" id="{A14FE7A5-219A-4F13-B060-5DB9000F6355}"/>
              </a:ext>
            </a:extLst>
          </p:cNvPr>
          <p:cNvSpPr/>
          <p:nvPr/>
        </p:nvSpPr>
        <p:spPr>
          <a:xfrm>
            <a:off x="5657797" y="2354845"/>
            <a:ext cx="733911" cy="454329"/>
          </a:xfrm>
          <a:prstGeom prst="flowChartMagneticDisk">
            <a:avLst/>
          </a:prstGeom>
          <a:pattFill prst="pct10">
            <a:fgClr>
              <a:srgbClr val="52A496"/>
            </a:fgClr>
            <a:bgClr>
              <a:schemeClr val="bg1"/>
            </a:bgClr>
          </a:pattFill>
          <a:ln w="28575" cap="flat" cmpd="sng" algn="ctr">
            <a:solidFill>
              <a:srgbClr val="FF0000"/>
            </a:solidFill>
            <a:prstDash val="solid"/>
            <a:miter lim="800000"/>
          </a:ln>
          <a:effectLst/>
        </p:spPr>
        <p:txBody>
          <a:bodyPr lIns="16460" tIns="16460" rIns="16460" bIns="16460" rtlCol="0" anchor="ctr"/>
          <a:lstStyle/>
          <a:p>
            <a:pPr algn="ctr" defTabSz="822939"/>
            <a:r>
              <a:rPr lang="en-US" sz="800" b="1" kern="0">
                <a:latin typeface="Calibri" charset="0"/>
                <a:cs typeface="Calibri" charset="0"/>
              </a:rPr>
              <a:t>Azure SQL data warehouse</a:t>
            </a:r>
          </a:p>
        </p:txBody>
      </p:sp>
      <p:sp>
        <p:nvSpPr>
          <p:cNvPr id="274" name="Rectangle 273">
            <a:extLst>
              <a:ext uri="{FF2B5EF4-FFF2-40B4-BE49-F238E27FC236}">
                <a16:creationId xmlns:a16="http://schemas.microsoft.com/office/drawing/2014/main" id="{ED1870A1-3B38-4D86-A929-70E72E54B685}"/>
              </a:ext>
            </a:extLst>
          </p:cNvPr>
          <p:cNvSpPr/>
          <p:nvPr/>
        </p:nvSpPr>
        <p:spPr bwMode="auto">
          <a:xfrm>
            <a:off x="2602061" y="3996522"/>
            <a:ext cx="751211" cy="238815"/>
          </a:xfrm>
          <a:prstGeom prst="rect">
            <a:avLst/>
          </a:prstGeom>
          <a:pattFill prst="pct10">
            <a:fgClr>
              <a:srgbClr val="52A496"/>
            </a:fgClr>
            <a:bgClr>
              <a:schemeClr val="bg1"/>
            </a:bgClr>
          </a:pattFill>
          <a:ln w="38100" cap="flat" cmpd="sng" algn="ctr">
            <a:solidFill>
              <a:srgbClr val="FF0000"/>
            </a:solid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bodyPr>
          <a:lstStyle/>
          <a:p>
            <a:pPr algn="ctr" defTabSz="822939"/>
            <a:r>
              <a:rPr lang="en-US" sz="700" b="1">
                <a:latin typeface="Calibri" charset="0"/>
                <a:cs typeface="Calibri" charset="0"/>
              </a:rPr>
              <a:t>Azure Data Factory</a:t>
            </a:r>
          </a:p>
        </p:txBody>
      </p:sp>
      <p:sp>
        <p:nvSpPr>
          <p:cNvPr id="275" name="TextBox 274">
            <a:extLst>
              <a:ext uri="{FF2B5EF4-FFF2-40B4-BE49-F238E27FC236}">
                <a16:creationId xmlns:a16="http://schemas.microsoft.com/office/drawing/2014/main" id="{E991AAB1-652B-41C4-AA58-46542A5AAA78}"/>
              </a:ext>
            </a:extLst>
          </p:cNvPr>
          <p:cNvSpPr txBox="1"/>
          <p:nvPr/>
        </p:nvSpPr>
        <p:spPr>
          <a:xfrm>
            <a:off x="3056679" y="4550929"/>
            <a:ext cx="588549" cy="630499"/>
          </a:xfrm>
          <a:prstGeom prst="rect">
            <a:avLst/>
          </a:prstGeom>
          <a:solidFill>
            <a:srgbClr val="52A496"/>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914377">
              <a:defRPr/>
            </a:pPr>
            <a:r>
              <a:rPr lang="en-US" b="1">
                <a:solidFill>
                  <a:prstClr val="white"/>
                </a:solidFill>
                <a:latin typeface="Calibri" charset="0"/>
                <a:ea typeface="Calibri" charset="0"/>
                <a:cs typeface="Calibri" charset="0"/>
              </a:rPr>
              <a:t>Azure Blob Storage </a:t>
            </a:r>
          </a:p>
        </p:txBody>
      </p:sp>
      <p:sp>
        <p:nvSpPr>
          <p:cNvPr id="277" name="Rectangle 276">
            <a:extLst>
              <a:ext uri="{FF2B5EF4-FFF2-40B4-BE49-F238E27FC236}">
                <a16:creationId xmlns:a16="http://schemas.microsoft.com/office/drawing/2014/main" id="{72675FEE-3B02-464B-86DC-32F006D25107}"/>
              </a:ext>
            </a:extLst>
          </p:cNvPr>
          <p:cNvSpPr/>
          <p:nvPr/>
        </p:nvSpPr>
        <p:spPr>
          <a:xfrm rot="5400000">
            <a:off x="8577392" y="2197636"/>
            <a:ext cx="162187" cy="1257467"/>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schemeClr val="tx1"/>
                </a:solidFill>
                <a:latin typeface="Calibri" charset="0"/>
                <a:ea typeface="Calibri" charset="0"/>
                <a:cs typeface="Calibri" charset="0"/>
              </a:rPr>
              <a:t>Cortana Cognitive Services (AI)</a:t>
            </a:r>
          </a:p>
        </p:txBody>
      </p:sp>
      <p:sp>
        <p:nvSpPr>
          <p:cNvPr id="278" name="Rectangle 277">
            <a:extLst>
              <a:ext uri="{FF2B5EF4-FFF2-40B4-BE49-F238E27FC236}">
                <a16:creationId xmlns:a16="http://schemas.microsoft.com/office/drawing/2014/main" id="{4E33871A-9280-4DA3-9D3D-8B7E5B7FE0E4}"/>
              </a:ext>
            </a:extLst>
          </p:cNvPr>
          <p:cNvSpPr/>
          <p:nvPr/>
        </p:nvSpPr>
        <p:spPr>
          <a:xfrm rot="5400000">
            <a:off x="10043360" y="2979200"/>
            <a:ext cx="172289" cy="550077"/>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schemeClr val="tx1"/>
                </a:solidFill>
                <a:latin typeface="Calibri" charset="0"/>
                <a:ea typeface="Calibri" charset="0"/>
                <a:cs typeface="Calibri" charset="0"/>
              </a:rPr>
              <a:t>Azure ML</a:t>
            </a:r>
          </a:p>
        </p:txBody>
      </p:sp>
      <p:sp>
        <p:nvSpPr>
          <p:cNvPr id="279" name="Rectangle 278">
            <a:extLst>
              <a:ext uri="{FF2B5EF4-FFF2-40B4-BE49-F238E27FC236}">
                <a16:creationId xmlns:a16="http://schemas.microsoft.com/office/drawing/2014/main" id="{13B239E2-C00C-412E-8D71-24B543063296}"/>
              </a:ext>
            </a:extLst>
          </p:cNvPr>
          <p:cNvSpPr/>
          <p:nvPr/>
        </p:nvSpPr>
        <p:spPr>
          <a:xfrm rot="5400000">
            <a:off x="10829997" y="2819998"/>
            <a:ext cx="172716" cy="868903"/>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schemeClr val="tx1"/>
                </a:solidFill>
                <a:latin typeface="Calibri" charset="0"/>
                <a:ea typeface="Calibri" charset="0"/>
                <a:cs typeface="Calibri" charset="0"/>
              </a:rPr>
              <a:t>Juypter Notebooks </a:t>
            </a:r>
          </a:p>
        </p:txBody>
      </p:sp>
      <p:sp>
        <p:nvSpPr>
          <p:cNvPr id="280" name="Rectangle 279">
            <a:extLst>
              <a:ext uri="{FF2B5EF4-FFF2-40B4-BE49-F238E27FC236}">
                <a16:creationId xmlns:a16="http://schemas.microsoft.com/office/drawing/2014/main" id="{64E1066A-94B5-43A1-80F6-09EC718779EF}"/>
              </a:ext>
            </a:extLst>
          </p:cNvPr>
          <p:cNvSpPr/>
          <p:nvPr/>
        </p:nvSpPr>
        <p:spPr>
          <a:xfrm rot="5400000">
            <a:off x="2820207" y="5758095"/>
            <a:ext cx="150141" cy="53879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Key Vault</a:t>
            </a:r>
          </a:p>
        </p:txBody>
      </p:sp>
      <p:pic>
        <p:nvPicPr>
          <p:cNvPr id="281" name="Picture 280">
            <a:extLst>
              <a:ext uri="{FF2B5EF4-FFF2-40B4-BE49-F238E27FC236}">
                <a16:creationId xmlns:a16="http://schemas.microsoft.com/office/drawing/2014/main" id="{9707F48A-36A2-4CB4-BF91-DB860E7DEB48}"/>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135585" y="2929236"/>
            <a:ext cx="381047" cy="286501"/>
          </a:xfrm>
          <a:prstGeom prst="rect">
            <a:avLst/>
          </a:prstGeom>
        </p:spPr>
      </p:pic>
      <p:pic>
        <p:nvPicPr>
          <p:cNvPr id="282" name="Picture 281">
            <a:extLst>
              <a:ext uri="{FF2B5EF4-FFF2-40B4-BE49-F238E27FC236}">
                <a16:creationId xmlns:a16="http://schemas.microsoft.com/office/drawing/2014/main" id="{616313B5-2671-428E-9186-7F10006C1DBE}"/>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129972" y="3896241"/>
            <a:ext cx="373995" cy="295577"/>
          </a:xfrm>
          <a:prstGeom prst="rect">
            <a:avLst/>
          </a:prstGeom>
        </p:spPr>
      </p:pic>
      <p:pic>
        <p:nvPicPr>
          <p:cNvPr id="283" name="Picture 282">
            <a:extLst>
              <a:ext uri="{FF2B5EF4-FFF2-40B4-BE49-F238E27FC236}">
                <a16:creationId xmlns:a16="http://schemas.microsoft.com/office/drawing/2014/main" id="{2FE149B3-AA8A-450A-A1AC-F1EEA50F1939}"/>
              </a:ext>
            </a:extLst>
          </p:cNvPr>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377824" y="4778733"/>
            <a:ext cx="491713" cy="402697"/>
          </a:xfrm>
          <a:prstGeom prst="rect">
            <a:avLst/>
          </a:prstGeom>
        </p:spPr>
      </p:pic>
      <p:pic>
        <p:nvPicPr>
          <p:cNvPr id="284" name="Picture 283">
            <a:extLst>
              <a:ext uri="{FF2B5EF4-FFF2-40B4-BE49-F238E27FC236}">
                <a16:creationId xmlns:a16="http://schemas.microsoft.com/office/drawing/2014/main" id="{6289E4F2-5871-483B-90E8-C3D706B433C8}"/>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772011" y="2957445"/>
            <a:ext cx="185620" cy="162071"/>
          </a:xfrm>
          <a:prstGeom prst="rect">
            <a:avLst/>
          </a:prstGeom>
        </p:spPr>
      </p:pic>
      <p:pic>
        <p:nvPicPr>
          <p:cNvPr id="285" name="Picture 284">
            <a:extLst>
              <a:ext uri="{FF2B5EF4-FFF2-40B4-BE49-F238E27FC236}">
                <a16:creationId xmlns:a16="http://schemas.microsoft.com/office/drawing/2014/main" id="{FF458B96-722F-48ED-A177-AF4BA7386DF8}"/>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5106189" y="2364693"/>
            <a:ext cx="337504" cy="345003"/>
          </a:xfrm>
          <a:prstGeom prst="rect">
            <a:avLst/>
          </a:prstGeom>
        </p:spPr>
      </p:pic>
      <p:pic>
        <p:nvPicPr>
          <p:cNvPr id="286" name="Picture 285">
            <a:extLst>
              <a:ext uri="{FF2B5EF4-FFF2-40B4-BE49-F238E27FC236}">
                <a16:creationId xmlns:a16="http://schemas.microsoft.com/office/drawing/2014/main" id="{FE342B16-0DF1-41BB-B2D2-5B58F7370DFF}"/>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1959070" y="5187104"/>
            <a:ext cx="197940" cy="202021"/>
          </a:xfrm>
          <a:prstGeom prst="rect">
            <a:avLst/>
          </a:prstGeom>
        </p:spPr>
      </p:pic>
      <p:pic>
        <p:nvPicPr>
          <p:cNvPr id="287" name="Picture 286">
            <a:extLst>
              <a:ext uri="{FF2B5EF4-FFF2-40B4-BE49-F238E27FC236}">
                <a16:creationId xmlns:a16="http://schemas.microsoft.com/office/drawing/2014/main" id="{1878F7A1-B506-4DD3-B123-9003D1DC49C2}"/>
              </a:ext>
            </a:extLst>
          </p:cNvPr>
          <p:cNvPicPr>
            <a:picLocks noChangeAspect="1"/>
          </p:cNvPicPr>
          <p:nvPr/>
        </p:nvPicPr>
        <p:blipFill>
          <a:blip r:embed="rId10"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867698" y="4811523"/>
            <a:ext cx="221633" cy="327767"/>
          </a:xfrm>
          <a:prstGeom prst="rect">
            <a:avLst/>
          </a:prstGeom>
        </p:spPr>
      </p:pic>
      <p:pic>
        <p:nvPicPr>
          <p:cNvPr id="288" name="Picture 287">
            <a:extLst>
              <a:ext uri="{FF2B5EF4-FFF2-40B4-BE49-F238E27FC236}">
                <a16:creationId xmlns:a16="http://schemas.microsoft.com/office/drawing/2014/main" id="{73387F4D-13C2-4FDC-92FC-785DC7D9405F}"/>
              </a:ext>
            </a:extLst>
          </p:cNvPr>
          <p:cNvPicPr>
            <a:picLocks noChangeAspect="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743102" y="2740691"/>
            <a:ext cx="257517" cy="167387"/>
          </a:xfrm>
          <a:prstGeom prst="rect">
            <a:avLst/>
          </a:prstGeom>
        </p:spPr>
      </p:pic>
      <p:pic>
        <p:nvPicPr>
          <p:cNvPr id="289" name="Picture 288">
            <a:extLst>
              <a:ext uri="{FF2B5EF4-FFF2-40B4-BE49-F238E27FC236}">
                <a16:creationId xmlns:a16="http://schemas.microsoft.com/office/drawing/2014/main" id="{51FF38E0-7645-4C77-8428-9B0574570EBC}"/>
              </a:ext>
            </a:extLst>
          </p:cNvPr>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785888" y="3183153"/>
            <a:ext cx="163995" cy="155876"/>
          </a:xfrm>
          <a:prstGeom prst="rect">
            <a:avLst/>
          </a:prstGeom>
        </p:spPr>
      </p:pic>
      <p:sp>
        <p:nvSpPr>
          <p:cNvPr id="290" name="Rectangle 289">
            <a:extLst>
              <a:ext uri="{FF2B5EF4-FFF2-40B4-BE49-F238E27FC236}">
                <a16:creationId xmlns:a16="http://schemas.microsoft.com/office/drawing/2014/main" id="{AD327DE7-A344-40BF-9904-C5A0E7B38AD3}"/>
              </a:ext>
            </a:extLst>
          </p:cNvPr>
          <p:cNvSpPr/>
          <p:nvPr/>
        </p:nvSpPr>
        <p:spPr>
          <a:xfrm rot="5400000">
            <a:off x="8594564" y="2632358"/>
            <a:ext cx="127843" cy="1257465"/>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schemeClr val="tx1"/>
                </a:solidFill>
                <a:latin typeface="Calibri" charset="0"/>
                <a:ea typeface="Calibri" charset="0"/>
                <a:cs typeface="Calibri" charset="0"/>
              </a:rPr>
              <a:t>Bot Services</a:t>
            </a:r>
          </a:p>
        </p:txBody>
      </p:sp>
      <p:pic>
        <p:nvPicPr>
          <p:cNvPr id="291" name="Picture 290">
            <a:extLst>
              <a:ext uri="{FF2B5EF4-FFF2-40B4-BE49-F238E27FC236}">
                <a16:creationId xmlns:a16="http://schemas.microsoft.com/office/drawing/2014/main" id="{2DC11490-7A12-4156-A689-A52D5639E2A5}"/>
              </a:ext>
            </a:extLst>
          </p:cNvPr>
          <p:cNvPicPr>
            <a:picLocks noChangeAspect="1"/>
          </p:cNvPicPr>
          <p:nvPr/>
        </p:nvPicPr>
        <p:blipFill>
          <a:blip r:embed="rId13" cstate="print">
            <a:clrChange>
              <a:clrFrom>
                <a:srgbClr val="A0A1A2"/>
              </a:clrFrom>
              <a:clrTo>
                <a:srgbClr val="A0A1A2">
                  <a:alpha val="0"/>
                </a:srgbClr>
              </a:clrTo>
            </a:clrChange>
            <a:extLst>
              <a:ext uri="{28A0092B-C50C-407E-A947-70E740481C1C}">
                <a14:useLocalDpi xmlns:a14="http://schemas.microsoft.com/office/drawing/2010/main"/>
              </a:ext>
            </a:extLst>
          </a:blip>
          <a:stretch>
            <a:fillRect/>
          </a:stretch>
        </p:blipFill>
        <p:spPr>
          <a:xfrm>
            <a:off x="3231563" y="4883914"/>
            <a:ext cx="220592" cy="192751"/>
          </a:xfrm>
          <a:prstGeom prst="rect">
            <a:avLst/>
          </a:prstGeom>
        </p:spPr>
      </p:pic>
      <p:pic>
        <p:nvPicPr>
          <p:cNvPr id="292" name="Picture 291">
            <a:extLst>
              <a:ext uri="{FF2B5EF4-FFF2-40B4-BE49-F238E27FC236}">
                <a16:creationId xmlns:a16="http://schemas.microsoft.com/office/drawing/2014/main" id="{BC00928D-F111-4279-89AD-669F11C2F1F9}"/>
              </a:ext>
            </a:extLst>
          </p:cNvPr>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10019775" y="3846116"/>
            <a:ext cx="207091" cy="155317"/>
          </a:xfrm>
          <a:prstGeom prst="rect">
            <a:avLst/>
          </a:prstGeom>
        </p:spPr>
      </p:pic>
      <p:pic>
        <p:nvPicPr>
          <p:cNvPr id="293" name="Picture 292">
            <a:extLst>
              <a:ext uri="{FF2B5EF4-FFF2-40B4-BE49-F238E27FC236}">
                <a16:creationId xmlns:a16="http://schemas.microsoft.com/office/drawing/2014/main" id="{2627FB03-3C65-4B6A-B4B1-92E3B1FDDC46}"/>
              </a:ext>
            </a:extLst>
          </p:cNvPr>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10481905" y="3813231"/>
            <a:ext cx="243863" cy="182037"/>
          </a:xfrm>
          <a:prstGeom prst="rect">
            <a:avLst/>
          </a:prstGeom>
        </p:spPr>
      </p:pic>
      <p:pic>
        <p:nvPicPr>
          <p:cNvPr id="294" name="Picture 293">
            <a:extLst>
              <a:ext uri="{FF2B5EF4-FFF2-40B4-BE49-F238E27FC236}">
                <a16:creationId xmlns:a16="http://schemas.microsoft.com/office/drawing/2014/main" id="{DD6B786E-A150-4BB3-A532-CA545DF9FDF5}"/>
              </a:ext>
            </a:extLst>
          </p:cNvPr>
          <p:cNvPicPr>
            <a:picLocks noChangeAspect="1"/>
          </p:cNvPicPr>
          <p:nvPr/>
        </p:nvPicPr>
        <p:blipFill>
          <a:blip r:embed="rId16" cstate="print">
            <a:extLst>
              <a:ext uri="{28A0092B-C50C-407E-A947-70E740481C1C}">
                <a14:useLocalDpi xmlns:a14="http://schemas.microsoft.com/office/drawing/2010/main"/>
              </a:ext>
            </a:extLst>
          </a:blip>
          <a:stretch>
            <a:fillRect/>
          </a:stretch>
        </p:blipFill>
        <p:spPr>
          <a:xfrm>
            <a:off x="10039013" y="4288385"/>
            <a:ext cx="168611" cy="156123"/>
          </a:xfrm>
          <a:prstGeom prst="rect">
            <a:avLst/>
          </a:prstGeom>
        </p:spPr>
      </p:pic>
      <p:pic>
        <p:nvPicPr>
          <p:cNvPr id="295" name="Picture 294">
            <a:extLst>
              <a:ext uri="{FF2B5EF4-FFF2-40B4-BE49-F238E27FC236}">
                <a16:creationId xmlns:a16="http://schemas.microsoft.com/office/drawing/2014/main" id="{2A3AEC5F-1100-4A5E-A688-C91EC028519D}"/>
              </a:ext>
            </a:extLst>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10526061" y="4284723"/>
            <a:ext cx="173155" cy="153283"/>
          </a:xfrm>
          <a:prstGeom prst="rect">
            <a:avLst/>
          </a:prstGeom>
        </p:spPr>
      </p:pic>
      <p:pic>
        <p:nvPicPr>
          <p:cNvPr id="296" name="Picture 295">
            <a:extLst>
              <a:ext uri="{FF2B5EF4-FFF2-40B4-BE49-F238E27FC236}">
                <a16:creationId xmlns:a16="http://schemas.microsoft.com/office/drawing/2014/main" id="{A7DF1008-7E41-49E0-8A3B-0F304FCDF9D6}"/>
              </a:ext>
            </a:extLst>
          </p:cNvPr>
          <p:cNvPicPr>
            <a:picLocks noChangeAspect="1"/>
          </p:cNvPicPr>
          <p:nvPr/>
        </p:nvPicPr>
        <p:blipFill>
          <a:blip r:embed="rId18"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10968474" y="4256479"/>
            <a:ext cx="201540" cy="193024"/>
          </a:xfrm>
          <a:prstGeom prst="rect">
            <a:avLst/>
          </a:prstGeom>
        </p:spPr>
      </p:pic>
      <p:sp>
        <p:nvSpPr>
          <p:cNvPr id="297" name="TextBox 296">
            <a:extLst>
              <a:ext uri="{FF2B5EF4-FFF2-40B4-BE49-F238E27FC236}">
                <a16:creationId xmlns:a16="http://schemas.microsoft.com/office/drawing/2014/main" id="{E2E6634D-0CDE-4910-9550-277A97B78F3F}"/>
              </a:ext>
            </a:extLst>
          </p:cNvPr>
          <p:cNvSpPr txBox="1"/>
          <p:nvPr/>
        </p:nvSpPr>
        <p:spPr>
          <a:xfrm>
            <a:off x="10486649" y="4015637"/>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Vision</a:t>
            </a:r>
          </a:p>
        </p:txBody>
      </p:sp>
      <p:sp>
        <p:nvSpPr>
          <p:cNvPr id="298" name="TextBox 297">
            <a:extLst>
              <a:ext uri="{FF2B5EF4-FFF2-40B4-BE49-F238E27FC236}">
                <a16:creationId xmlns:a16="http://schemas.microsoft.com/office/drawing/2014/main" id="{18B0712C-89F7-45AC-BEFF-4EC978D18E18}"/>
              </a:ext>
            </a:extLst>
          </p:cNvPr>
          <p:cNvSpPr txBox="1"/>
          <p:nvPr/>
        </p:nvSpPr>
        <p:spPr>
          <a:xfrm>
            <a:off x="9988845" y="4013722"/>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Text</a:t>
            </a:r>
          </a:p>
        </p:txBody>
      </p:sp>
      <p:sp>
        <p:nvSpPr>
          <p:cNvPr id="299" name="TextBox 298">
            <a:extLst>
              <a:ext uri="{FF2B5EF4-FFF2-40B4-BE49-F238E27FC236}">
                <a16:creationId xmlns:a16="http://schemas.microsoft.com/office/drawing/2014/main" id="{05D4DACD-D6FA-410E-89D1-08FAE0153F2F}"/>
              </a:ext>
            </a:extLst>
          </p:cNvPr>
          <p:cNvSpPr txBox="1"/>
          <p:nvPr/>
        </p:nvSpPr>
        <p:spPr>
          <a:xfrm>
            <a:off x="10923914" y="4516215"/>
            <a:ext cx="289109" cy="215444"/>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Emotion</a:t>
            </a:r>
          </a:p>
        </p:txBody>
      </p:sp>
      <p:sp>
        <p:nvSpPr>
          <p:cNvPr id="300" name="TextBox 299">
            <a:extLst>
              <a:ext uri="{FF2B5EF4-FFF2-40B4-BE49-F238E27FC236}">
                <a16:creationId xmlns:a16="http://schemas.microsoft.com/office/drawing/2014/main" id="{4CC407A1-D87E-4BEC-B837-6B3971069A31}"/>
              </a:ext>
            </a:extLst>
          </p:cNvPr>
          <p:cNvSpPr txBox="1"/>
          <p:nvPr/>
        </p:nvSpPr>
        <p:spPr>
          <a:xfrm>
            <a:off x="10468084" y="4516215"/>
            <a:ext cx="289109"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Speech</a:t>
            </a:r>
          </a:p>
        </p:txBody>
      </p:sp>
      <p:sp>
        <p:nvSpPr>
          <p:cNvPr id="301" name="TextBox 300">
            <a:extLst>
              <a:ext uri="{FF2B5EF4-FFF2-40B4-BE49-F238E27FC236}">
                <a16:creationId xmlns:a16="http://schemas.microsoft.com/office/drawing/2014/main" id="{77D1FFB2-26DC-442F-9D9B-E30B72B90A27}"/>
              </a:ext>
            </a:extLst>
          </p:cNvPr>
          <p:cNvSpPr txBox="1"/>
          <p:nvPr/>
        </p:nvSpPr>
        <p:spPr>
          <a:xfrm>
            <a:off x="9805423" y="4518243"/>
            <a:ext cx="655603"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Recommend</a:t>
            </a:r>
          </a:p>
        </p:txBody>
      </p:sp>
      <p:pic>
        <p:nvPicPr>
          <p:cNvPr id="302" name="Picture 301">
            <a:extLst>
              <a:ext uri="{FF2B5EF4-FFF2-40B4-BE49-F238E27FC236}">
                <a16:creationId xmlns:a16="http://schemas.microsoft.com/office/drawing/2014/main" id="{F58555DB-F719-4B2B-AE60-D18585DFA70A}"/>
              </a:ext>
            </a:extLst>
          </p:cNvPr>
          <p:cNvPicPr>
            <a:picLocks noChangeAspect="1"/>
          </p:cNvPicPr>
          <p:nvPr/>
        </p:nvPicPr>
        <p:blipFill>
          <a:blip r:embed="rId19" cstate="print">
            <a:extLst>
              <a:ext uri="{28A0092B-C50C-407E-A947-70E740481C1C}">
                <a14:useLocalDpi xmlns:a14="http://schemas.microsoft.com/office/drawing/2010/main"/>
              </a:ext>
            </a:extLst>
          </a:blip>
          <a:stretch>
            <a:fillRect/>
          </a:stretch>
        </p:blipFill>
        <p:spPr>
          <a:xfrm>
            <a:off x="10932109" y="3845251"/>
            <a:ext cx="253584" cy="133336"/>
          </a:xfrm>
          <a:prstGeom prst="rect">
            <a:avLst/>
          </a:prstGeom>
        </p:spPr>
      </p:pic>
      <p:sp>
        <p:nvSpPr>
          <p:cNvPr id="303" name="TextBox 302">
            <a:extLst>
              <a:ext uri="{FF2B5EF4-FFF2-40B4-BE49-F238E27FC236}">
                <a16:creationId xmlns:a16="http://schemas.microsoft.com/office/drawing/2014/main" id="{1AA95A71-A546-49AD-8303-452B637288EB}"/>
              </a:ext>
            </a:extLst>
          </p:cNvPr>
          <p:cNvSpPr txBox="1"/>
          <p:nvPr/>
        </p:nvSpPr>
        <p:spPr>
          <a:xfrm>
            <a:off x="10948156" y="4019244"/>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Bot</a:t>
            </a:r>
          </a:p>
        </p:txBody>
      </p:sp>
      <p:sp>
        <p:nvSpPr>
          <p:cNvPr id="304" name="Rectangle 303">
            <a:extLst>
              <a:ext uri="{FF2B5EF4-FFF2-40B4-BE49-F238E27FC236}">
                <a16:creationId xmlns:a16="http://schemas.microsoft.com/office/drawing/2014/main" id="{A56AC07A-E749-40C3-A556-1D728BF5D0CA}"/>
              </a:ext>
            </a:extLst>
          </p:cNvPr>
          <p:cNvSpPr/>
          <p:nvPr/>
        </p:nvSpPr>
        <p:spPr>
          <a:xfrm>
            <a:off x="484790" y="1730070"/>
            <a:ext cx="289149" cy="3961687"/>
          </a:xfrm>
          <a:prstGeom prst="rect">
            <a:avLst/>
          </a:prstGeom>
          <a:solidFill>
            <a:schemeClr val="bg1">
              <a:lumMod val="75000"/>
            </a:schemeClr>
          </a:solidFill>
          <a:ln w="6350" cap="flat" cmpd="sng" algn="ctr">
            <a:noFill/>
            <a:prstDash val="solid"/>
            <a:miter lim="800000"/>
          </a:ln>
          <a:effectLst/>
        </p:spPr>
        <p:txBody>
          <a:bodyPr vert="vert270" rtlCol="0" anchor="ctr" anchorCtr="0"/>
          <a:lstStyle/>
          <a:p>
            <a:pPr algn="ctr" defTabSz="914377">
              <a:defRPr/>
            </a:pPr>
            <a:r>
              <a:rPr lang="en-US" sz="1200" kern="0">
                <a:solidFill>
                  <a:prstClr val="black"/>
                </a:solidFill>
                <a:latin typeface="Calibri" charset="0"/>
                <a:ea typeface="Calibri" charset="0"/>
                <a:cs typeface="Calibri" charset="0"/>
              </a:rPr>
              <a:t>SYSTEMS OF ENGAGEMENT</a:t>
            </a:r>
          </a:p>
        </p:txBody>
      </p:sp>
      <p:sp>
        <p:nvSpPr>
          <p:cNvPr id="305" name="Rectangle 304">
            <a:extLst>
              <a:ext uri="{FF2B5EF4-FFF2-40B4-BE49-F238E27FC236}">
                <a16:creationId xmlns:a16="http://schemas.microsoft.com/office/drawing/2014/main" id="{5291E83F-0E85-454C-B708-D3F1C9FE6E46}"/>
              </a:ext>
            </a:extLst>
          </p:cNvPr>
          <p:cNvSpPr/>
          <p:nvPr/>
        </p:nvSpPr>
        <p:spPr>
          <a:xfrm>
            <a:off x="797769" y="1730070"/>
            <a:ext cx="287515" cy="3961687"/>
          </a:xfrm>
          <a:prstGeom prst="rect">
            <a:avLst/>
          </a:prstGeom>
          <a:solidFill>
            <a:schemeClr val="bg1">
              <a:lumMod val="65000"/>
            </a:schemeClr>
          </a:solidFill>
          <a:ln w="6350" cap="flat" cmpd="sng" algn="ctr">
            <a:noFill/>
            <a:prstDash val="solid"/>
            <a:miter lim="800000"/>
          </a:ln>
          <a:effectLst/>
        </p:spPr>
        <p:txBody>
          <a:bodyPr vert="vert270" rtlCol="0" anchor="ctr" anchorCtr="0"/>
          <a:lstStyle/>
          <a:p>
            <a:pPr algn="ctr" defTabSz="914377">
              <a:defRPr/>
            </a:pPr>
            <a:r>
              <a:rPr lang="en-US" sz="1200" kern="0">
                <a:solidFill>
                  <a:prstClr val="black"/>
                </a:solidFill>
                <a:latin typeface="Calibri" charset="0"/>
                <a:ea typeface="Calibri" charset="0"/>
                <a:cs typeface="Calibri" charset="0"/>
              </a:rPr>
              <a:t>SYSTEMS OF RECORD</a:t>
            </a:r>
          </a:p>
        </p:txBody>
      </p:sp>
      <p:sp>
        <p:nvSpPr>
          <p:cNvPr id="306" name="Rectangle 305">
            <a:extLst>
              <a:ext uri="{FF2B5EF4-FFF2-40B4-BE49-F238E27FC236}">
                <a16:creationId xmlns:a16="http://schemas.microsoft.com/office/drawing/2014/main" id="{D5D72CD0-8214-4CFF-9A65-E9AD19ADE361}"/>
              </a:ext>
            </a:extLst>
          </p:cNvPr>
          <p:cNvSpPr/>
          <p:nvPr/>
        </p:nvSpPr>
        <p:spPr>
          <a:xfrm>
            <a:off x="1110476" y="1730070"/>
            <a:ext cx="287515" cy="3961687"/>
          </a:xfrm>
          <a:prstGeom prst="rect">
            <a:avLst/>
          </a:prstGeom>
          <a:solidFill>
            <a:schemeClr val="tx1">
              <a:lumMod val="75000"/>
              <a:lumOff val="25000"/>
            </a:schemeClr>
          </a:solidFill>
          <a:ln w="6350" cap="flat" cmpd="sng" algn="ctr">
            <a:noFill/>
            <a:prstDash val="solid"/>
            <a:miter lim="800000"/>
          </a:ln>
          <a:effectLst/>
        </p:spPr>
        <p:txBody>
          <a:bodyPr vert="vert270" rtlCol="0" anchor="ctr" anchorCtr="0"/>
          <a:lstStyle/>
          <a:p>
            <a:pPr algn="ctr" defTabSz="914377">
              <a:defRPr/>
            </a:pPr>
            <a:r>
              <a:rPr lang="en-US" sz="1200" kern="0">
                <a:solidFill>
                  <a:srgbClr val="FFFFFF"/>
                </a:solidFill>
                <a:latin typeface="Calibri" charset="0"/>
                <a:ea typeface="Calibri" charset="0"/>
                <a:cs typeface="Calibri" charset="0"/>
              </a:rPr>
              <a:t>SYSTEMS OF INTELLIGENCE </a:t>
            </a:r>
          </a:p>
        </p:txBody>
      </p:sp>
      <p:sp>
        <p:nvSpPr>
          <p:cNvPr id="307" name="Trapezoid 306">
            <a:extLst>
              <a:ext uri="{FF2B5EF4-FFF2-40B4-BE49-F238E27FC236}">
                <a16:creationId xmlns:a16="http://schemas.microsoft.com/office/drawing/2014/main" id="{03AC4A52-5948-48E8-83B1-9BCF47B9FC7F}"/>
              </a:ext>
            </a:extLst>
          </p:cNvPr>
          <p:cNvSpPr/>
          <p:nvPr/>
        </p:nvSpPr>
        <p:spPr bwMode="auto">
          <a:xfrm rot="5400000">
            <a:off x="-443078" y="3552860"/>
            <a:ext cx="3960703" cy="317091"/>
          </a:xfrm>
          <a:prstGeom prst="trapezoid">
            <a:avLst/>
          </a:prstGeom>
          <a:gradFill>
            <a:gsLst>
              <a:gs pos="0">
                <a:schemeClr val="tx2">
                  <a:lumMod val="75000"/>
                  <a:alpha val="39000"/>
                </a:schemeClr>
              </a:gs>
              <a:gs pos="100000">
                <a:schemeClr val="tx2">
                  <a:lumMod val="20000"/>
                  <a:lumOff val="80000"/>
                  <a:alpha val="65000"/>
                </a:schemeClr>
              </a:gs>
            </a:gsLst>
            <a:lin ang="16200000" scaled="0"/>
          </a:gra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377">
              <a:defRPr/>
            </a:pPr>
            <a:endParaRPr lang="en-US" sz="1400">
              <a:solidFill>
                <a:prstClr val="black"/>
              </a:solidFill>
              <a:latin typeface="Calibri" charset="0"/>
              <a:ea typeface="Calibri" charset="0"/>
              <a:cs typeface="Calibri" charset="0"/>
            </a:endParaRPr>
          </a:p>
        </p:txBody>
      </p:sp>
      <p:sp>
        <p:nvSpPr>
          <p:cNvPr id="308" name="Oval 307">
            <a:extLst>
              <a:ext uri="{FF2B5EF4-FFF2-40B4-BE49-F238E27FC236}">
                <a16:creationId xmlns:a16="http://schemas.microsoft.com/office/drawing/2014/main" id="{1F8738B7-F0BE-4DCB-9036-E521AA9301AA}"/>
              </a:ext>
            </a:extLst>
          </p:cNvPr>
          <p:cNvSpPr/>
          <p:nvPr/>
        </p:nvSpPr>
        <p:spPr>
          <a:xfrm>
            <a:off x="587181" y="5502582"/>
            <a:ext cx="791547" cy="725409"/>
          </a:xfrm>
          <a:prstGeom prst="ellipse">
            <a:avLst/>
          </a:prstGeom>
          <a:solidFill>
            <a:schemeClr val="bg2">
              <a:lumMod val="40000"/>
              <a:lumOff val="60000"/>
            </a:schemeClr>
          </a:solidFill>
          <a:ln>
            <a:noFill/>
          </a:ln>
        </p:spPr>
        <p:style>
          <a:lnRef idx="3">
            <a:schemeClr val="lt1"/>
          </a:lnRef>
          <a:fillRef idx="1">
            <a:schemeClr val="dk1"/>
          </a:fillRef>
          <a:effectRef idx="1">
            <a:schemeClr val="dk1"/>
          </a:effectRef>
          <a:fontRef idx="minor">
            <a:schemeClr val="lt1"/>
          </a:fontRef>
        </p:style>
        <p:txBody>
          <a:bodyPr rtlCol="0" anchor="ctr"/>
          <a:lstStyle/>
          <a:p>
            <a:pPr algn="ctr" defTabSz="914377">
              <a:defRPr/>
            </a:pPr>
            <a:endParaRPr lang="en-US" sz="1600">
              <a:solidFill>
                <a:prstClr val="white"/>
              </a:solidFill>
              <a:latin typeface="Calibri" charset="0"/>
              <a:ea typeface="Calibri" charset="0"/>
              <a:cs typeface="Calibri" charset="0"/>
            </a:endParaRPr>
          </a:p>
        </p:txBody>
      </p:sp>
      <p:sp>
        <p:nvSpPr>
          <p:cNvPr id="309" name="TextBox 308">
            <a:extLst>
              <a:ext uri="{FF2B5EF4-FFF2-40B4-BE49-F238E27FC236}">
                <a16:creationId xmlns:a16="http://schemas.microsoft.com/office/drawing/2014/main" id="{436F407C-E394-4593-AFD2-D40107B9958E}"/>
              </a:ext>
            </a:extLst>
          </p:cNvPr>
          <p:cNvSpPr txBox="1"/>
          <p:nvPr/>
        </p:nvSpPr>
        <p:spPr>
          <a:xfrm>
            <a:off x="652901" y="5696017"/>
            <a:ext cx="686406" cy="430887"/>
          </a:xfrm>
          <a:prstGeom prst="rect">
            <a:avLst/>
          </a:prstGeom>
          <a:noFill/>
        </p:spPr>
        <p:txBody>
          <a:bodyPr wrap="none" rtlCol="0">
            <a:spAutoFit/>
          </a:bodyPr>
          <a:lstStyle/>
          <a:p>
            <a:pPr algn="ctr" defTabSz="914377">
              <a:defRPr/>
            </a:pPr>
            <a:r>
              <a:rPr lang="en-US" sz="1100">
                <a:solidFill>
                  <a:prstClr val="black">
                    <a:lumMod val="75000"/>
                    <a:lumOff val="25000"/>
                  </a:prstClr>
                </a:solidFill>
                <a:latin typeface="Calibri" charset="0"/>
                <a:ea typeface="Calibri" charset="0"/>
                <a:cs typeface="Calibri" charset="0"/>
              </a:rPr>
              <a:t>External </a:t>
            </a:r>
          </a:p>
          <a:p>
            <a:pPr algn="ctr" defTabSz="914377">
              <a:defRPr/>
            </a:pPr>
            <a:r>
              <a:rPr lang="en-US" sz="1100">
                <a:solidFill>
                  <a:prstClr val="black">
                    <a:lumMod val="75000"/>
                    <a:lumOff val="25000"/>
                  </a:prstClr>
                </a:solidFill>
                <a:latin typeface="Calibri" charset="0"/>
                <a:ea typeface="Calibri" charset="0"/>
                <a:cs typeface="Calibri" charset="0"/>
              </a:rPr>
              <a:t>Data</a:t>
            </a:r>
          </a:p>
        </p:txBody>
      </p:sp>
      <p:sp>
        <p:nvSpPr>
          <p:cNvPr id="310" name="TextBox 309">
            <a:extLst>
              <a:ext uri="{FF2B5EF4-FFF2-40B4-BE49-F238E27FC236}">
                <a16:creationId xmlns:a16="http://schemas.microsoft.com/office/drawing/2014/main" id="{D68F34A3-B724-442E-966C-686D4B12F3F5}"/>
              </a:ext>
            </a:extLst>
          </p:cNvPr>
          <p:cNvSpPr txBox="1"/>
          <p:nvPr/>
        </p:nvSpPr>
        <p:spPr>
          <a:xfrm>
            <a:off x="8504089" y="5479915"/>
            <a:ext cx="462531" cy="113942"/>
          </a:xfrm>
          <a:prstGeom prst="rect">
            <a:avLst/>
          </a:prstGeom>
          <a:pattFill prst="pct10">
            <a:fgClr>
              <a:srgbClr val="0070C0"/>
            </a:fgClr>
            <a:bgClr>
              <a:schemeClr val="bg1"/>
            </a:bgClr>
          </a:pattFill>
          <a:ln>
            <a:no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r>
              <a:rPr lang="en-US">
                <a:solidFill>
                  <a:schemeClr val="tx1"/>
                </a:solidFill>
              </a:rPr>
              <a:t>Collibra</a:t>
            </a:r>
          </a:p>
        </p:txBody>
      </p:sp>
      <p:sp>
        <p:nvSpPr>
          <p:cNvPr id="311" name="Rectangle 310">
            <a:extLst>
              <a:ext uri="{FF2B5EF4-FFF2-40B4-BE49-F238E27FC236}">
                <a16:creationId xmlns:a16="http://schemas.microsoft.com/office/drawing/2014/main" id="{B5D24A65-0A74-4AFB-9485-6DA677B2EE31}"/>
              </a:ext>
            </a:extLst>
          </p:cNvPr>
          <p:cNvSpPr/>
          <p:nvPr/>
        </p:nvSpPr>
        <p:spPr>
          <a:xfrm rot="5400000">
            <a:off x="8767912" y="4010610"/>
            <a:ext cx="175285" cy="1025029"/>
          </a:xfrm>
          <a:prstGeom prst="rect">
            <a:avLst/>
          </a:prstGeom>
          <a:pattFill prst="pct10">
            <a:fgClr>
              <a:srgbClr val="52A496"/>
            </a:fgClr>
            <a:bgClr>
              <a:schemeClr val="bg1"/>
            </a:bgClr>
          </a:patt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schemeClr val="tx1"/>
                </a:solidFill>
                <a:latin typeface="Calibri" charset="0"/>
                <a:cs typeface="Calibri" charset="0"/>
              </a:rPr>
              <a:t>Azure Analysis Services</a:t>
            </a:r>
          </a:p>
        </p:txBody>
      </p:sp>
      <p:pic>
        <p:nvPicPr>
          <p:cNvPr id="312" name="Picture 311">
            <a:extLst>
              <a:ext uri="{FF2B5EF4-FFF2-40B4-BE49-F238E27FC236}">
                <a16:creationId xmlns:a16="http://schemas.microsoft.com/office/drawing/2014/main" id="{D061DCEB-A1D0-41D1-A765-B7DB318AEB02}"/>
              </a:ext>
            </a:extLst>
          </p:cNvPr>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7794009" y="3416737"/>
            <a:ext cx="155699" cy="120667"/>
          </a:xfrm>
          <a:prstGeom prst="rect">
            <a:avLst/>
          </a:prstGeom>
        </p:spPr>
      </p:pic>
      <p:sp>
        <p:nvSpPr>
          <p:cNvPr id="313" name="TextBox 312">
            <a:extLst>
              <a:ext uri="{FF2B5EF4-FFF2-40B4-BE49-F238E27FC236}">
                <a16:creationId xmlns:a16="http://schemas.microsoft.com/office/drawing/2014/main" id="{18275884-742D-4EE1-B244-65970C434A6B}"/>
              </a:ext>
            </a:extLst>
          </p:cNvPr>
          <p:cNvSpPr txBox="1"/>
          <p:nvPr/>
        </p:nvSpPr>
        <p:spPr>
          <a:xfrm>
            <a:off x="6021036" y="5514457"/>
            <a:ext cx="612475" cy="99029"/>
          </a:xfrm>
          <a:prstGeom prst="rect">
            <a:avLst/>
          </a:prstGeom>
          <a:pattFill prst="pct10">
            <a:fgClr>
              <a:schemeClr val="bg1">
                <a:lumMod val="75000"/>
              </a:schemeClr>
            </a:fgClr>
            <a:bgClr>
              <a:schemeClr val="bg1"/>
            </a:bgClr>
          </a:pattFill>
          <a:ln>
            <a:noFill/>
            <a:prstDash val="solid"/>
          </a:ln>
        </p:spPr>
        <p:txBody>
          <a:bodyPr wrap="square" lIns="0" tIns="0" rIns="0" bIns="0" rtlCol="0" anchor="ctr">
            <a:noAutofit/>
          </a:bodyPr>
          <a:lstStyle/>
          <a:p>
            <a:pPr algn="ctr" defTabSz="914377">
              <a:defRPr/>
            </a:pPr>
            <a:r>
              <a:rPr lang="en-US" sz="700" b="1">
                <a:latin typeface="Calibri" charset="0"/>
                <a:ea typeface="Calibri" charset="0"/>
                <a:cs typeface="Calibri" charset="0"/>
              </a:rPr>
              <a:t>Solix</a:t>
            </a:r>
            <a:endParaRPr lang="en-US" sz="800" b="1">
              <a:latin typeface="Calibri" charset="0"/>
              <a:ea typeface="Calibri" charset="0"/>
              <a:cs typeface="Calibri" charset="0"/>
            </a:endParaRPr>
          </a:p>
        </p:txBody>
      </p:sp>
      <p:sp>
        <p:nvSpPr>
          <p:cNvPr id="314" name="Rectangle 313">
            <a:extLst>
              <a:ext uri="{FF2B5EF4-FFF2-40B4-BE49-F238E27FC236}">
                <a16:creationId xmlns:a16="http://schemas.microsoft.com/office/drawing/2014/main" id="{36F08949-B2D4-4E15-8C9C-2A645C9BAC71}"/>
              </a:ext>
            </a:extLst>
          </p:cNvPr>
          <p:cNvSpPr/>
          <p:nvPr/>
        </p:nvSpPr>
        <p:spPr>
          <a:xfrm rot="5400000">
            <a:off x="4707920" y="5745081"/>
            <a:ext cx="146765" cy="533331"/>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Kerberos</a:t>
            </a:r>
          </a:p>
        </p:txBody>
      </p:sp>
      <p:sp>
        <p:nvSpPr>
          <p:cNvPr id="315" name="Rectangle 314">
            <a:extLst>
              <a:ext uri="{FF2B5EF4-FFF2-40B4-BE49-F238E27FC236}">
                <a16:creationId xmlns:a16="http://schemas.microsoft.com/office/drawing/2014/main" id="{D80BBC96-D82B-4993-9227-559F2497E99C}"/>
              </a:ext>
            </a:extLst>
          </p:cNvPr>
          <p:cNvSpPr/>
          <p:nvPr/>
        </p:nvSpPr>
        <p:spPr>
          <a:xfrm rot="5400000">
            <a:off x="5567389" y="5754106"/>
            <a:ext cx="154248" cy="53879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oauth2</a:t>
            </a:r>
          </a:p>
        </p:txBody>
      </p:sp>
      <p:sp>
        <p:nvSpPr>
          <p:cNvPr id="316" name="Rectangle 315">
            <a:extLst>
              <a:ext uri="{FF2B5EF4-FFF2-40B4-BE49-F238E27FC236}">
                <a16:creationId xmlns:a16="http://schemas.microsoft.com/office/drawing/2014/main" id="{7FDD8C9C-9361-4D49-9F1F-7644CDB97582}"/>
              </a:ext>
            </a:extLst>
          </p:cNvPr>
          <p:cNvSpPr/>
          <p:nvPr/>
        </p:nvSpPr>
        <p:spPr>
          <a:xfrm rot="5400000">
            <a:off x="7586764" y="5736445"/>
            <a:ext cx="154344" cy="58484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r>
              <a:rPr lang="en-US" sz="667" b="1">
                <a:solidFill>
                  <a:schemeClr val="tx1"/>
                </a:solidFill>
                <a:latin typeface="Calibri" charset="0"/>
              </a:rPr>
              <a:t>IAM/RBAC</a:t>
            </a:r>
          </a:p>
        </p:txBody>
      </p:sp>
      <p:sp>
        <p:nvSpPr>
          <p:cNvPr id="317" name="Rectangle 316">
            <a:extLst>
              <a:ext uri="{FF2B5EF4-FFF2-40B4-BE49-F238E27FC236}">
                <a16:creationId xmlns:a16="http://schemas.microsoft.com/office/drawing/2014/main" id="{F93CA38A-3A40-4F97-A244-3FD76DB39DC5}"/>
              </a:ext>
            </a:extLst>
          </p:cNvPr>
          <p:cNvSpPr/>
          <p:nvPr/>
        </p:nvSpPr>
        <p:spPr>
          <a:xfrm rot="5400000">
            <a:off x="9942841" y="5734736"/>
            <a:ext cx="158695" cy="563256"/>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r>
              <a:rPr lang="en-US" sz="667" b="1">
                <a:solidFill>
                  <a:schemeClr val="tx1"/>
                </a:solidFill>
                <a:latin typeface="Calibri" charset="0"/>
              </a:rPr>
              <a:t>Azure Keys</a:t>
            </a:r>
          </a:p>
        </p:txBody>
      </p:sp>
      <p:pic>
        <p:nvPicPr>
          <p:cNvPr id="318" name="Picture 317">
            <a:extLst>
              <a:ext uri="{FF2B5EF4-FFF2-40B4-BE49-F238E27FC236}">
                <a16:creationId xmlns:a16="http://schemas.microsoft.com/office/drawing/2014/main" id="{EE2C8071-206C-4650-B9D6-5C15B876E3F4}"/>
              </a:ext>
            </a:extLst>
          </p:cNvPr>
          <p:cNvPicPr>
            <a:picLocks noChangeAspect="1"/>
          </p:cNvPicPr>
          <p:nvPr/>
        </p:nvPicPr>
        <p:blipFill>
          <a:blip r:embed="rId21"/>
          <a:stretch>
            <a:fillRect/>
          </a:stretch>
        </p:blipFill>
        <p:spPr>
          <a:xfrm>
            <a:off x="5145913" y="3247779"/>
            <a:ext cx="448201" cy="457764"/>
          </a:xfrm>
          <a:prstGeom prst="rect">
            <a:avLst/>
          </a:prstGeom>
        </p:spPr>
      </p:pic>
      <p:pic>
        <p:nvPicPr>
          <p:cNvPr id="319" name="Picture 318">
            <a:extLst>
              <a:ext uri="{FF2B5EF4-FFF2-40B4-BE49-F238E27FC236}">
                <a16:creationId xmlns:a16="http://schemas.microsoft.com/office/drawing/2014/main" id="{B5BB763A-4339-4854-A1E2-A57C063C4126}"/>
              </a:ext>
            </a:extLst>
          </p:cNvPr>
          <p:cNvPicPr>
            <a:picLocks noChangeAspect="1"/>
          </p:cNvPicPr>
          <p:nvPr/>
        </p:nvPicPr>
        <p:blipFill>
          <a:blip r:embed="rId22" cstate="print">
            <a:extLst>
              <a:ext uri="{28A0092B-C50C-407E-A947-70E740481C1C}">
                <a14:useLocalDpi xmlns:a14="http://schemas.microsoft.com/office/drawing/2010/main"/>
              </a:ext>
            </a:extLst>
          </a:blip>
          <a:stretch>
            <a:fillRect/>
          </a:stretch>
        </p:blipFill>
        <p:spPr>
          <a:xfrm>
            <a:off x="10291739" y="1038512"/>
            <a:ext cx="978427" cy="504995"/>
          </a:xfrm>
          <a:prstGeom prst="rect">
            <a:avLst/>
          </a:prstGeom>
        </p:spPr>
      </p:pic>
      <p:sp>
        <p:nvSpPr>
          <p:cNvPr id="4" name="TextBox 3">
            <a:extLst>
              <a:ext uri="{FF2B5EF4-FFF2-40B4-BE49-F238E27FC236}">
                <a16:creationId xmlns:a16="http://schemas.microsoft.com/office/drawing/2014/main" id="{C58A53D1-B30E-4B4B-82AB-50F8246AE358}"/>
              </a:ext>
            </a:extLst>
          </p:cNvPr>
          <p:cNvSpPr txBox="1"/>
          <p:nvPr/>
        </p:nvSpPr>
        <p:spPr>
          <a:xfrm>
            <a:off x="5832966" y="929700"/>
            <a:ext cx="4726358" cy="369332"/>
          </a:xfrm>
          <a:prstGeom prst="rect">
            <a:avLst/>
          </a:prstGeom>
          <a:noFill/>
          <a:ln>
            <a:noFill/>
          </a:ln>
        </p:spPr>
        <p:txBody>
          <a:bodyPr wrap="none" rtlCol="0">
            <a:spAutoFit/>
          </a:bodyPr>
          <a:lstStyle/>
          <a:p>
            <a:r>
              <a:rPr lang="en-US" b="1">
                <a:solidFill>
                  <a:srgbClr val="FF0000"/>
                </a:solidFill>
              </a:rPr>
              <a:t>Components marked red not currently enabled.</a:t>
            </a:r>
          </a:p>
        </p:txBody>
      </p:sp>
      <p:sp>
        <p:nvSpPr>
          <p:cNvPr id="320" name="Rectangle 319">
            <a:extLst>
              <a:ext uri="{FF2B5EF4-FFF2-40B4-BE49-F238E27FC236}">
                <a16:creationId xmlns:a16="http://schemas.microsoft.com/office/drawing/2014/main" id="{BE928FA4-57E4-482B-85CD-7EAA7E4FD133}"/>
              </a:ext>
            </a:extLst>
          </p:cNvPr>
          <p:cNvSpPr/>
          <p:nvPr/>
        </p:nvSpPr>
        <p:spPr bwMode="auto">
          <a:xfrm>
            <a:off x="3939814" y="3250591"/>
            <a:ext cx="497463" cy="157333"/>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LLAP</a:t>
            </a:r>
          </a:p>
        </p:txBody>
      </p:sp>
      <p:sp>
        <p:nvSpPr>
          <p:cNvPr id="321" name="Rectangle 320">
            <a:extLst>
              <a:ext uri="{FF2B5EF4-FFF2-40B4-BE49-F238E27FC236}">
                <a16:creationId xmlns:a16="http://schemas.microsoft.com/office/drawing/2014/main" id="{E283ADF0-F382-44D9-8CF1-CDD82C7F4660}"/>
              </a:ext>
            </a:extLst>
          </p:cNvPr>
          <p:cNvSpPr/>
          <p:nvPr/>
        </p:nvSpPr>
        <p:spPr>
          <a:xfrm rot="5400000">
            <a:off x="8379565" y="3732936"/>
            <a:ext cx="230832" cy="1025029"/>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schemeClr val="bg1"/>
                </a:solidFill>
                <a:latin typeface="Calibri" charset="0"/>
                <a:cs typeface="Calibri" charset="0"/>
              </a:rPr>
              <a:t>SQL Server Analysis Services (IaaS)</a:t>
            </a:r>
          </a:p>
        </p:txBody>
      </p:sp>
      <p:sp>
        <p:nvSpPr>
          <p:cNvPr id="276" name="Footer Placeholder 3">
            <a:extLst>
              <a:ext uri="{FF2B5EF4-FFF2-40B4-BE49-F238E27FC236}">
                <a16:creationId xmlns:a16="http://schemas.microsoft.com/office/drawing/2014/main" id="{027FBD25-0095-46C5-AF60-5FE17698A009}"/>
              </a:ext>
            </a:extLst>
          </p:cNvPr>
          <p:cNvSpPr>
            <a:spLocks noGrp="1"/>
          </p:cNvSpPr>
          <p:nvPr>
            <p:ph type="ftr" sz="quarter" idx="3"/>
          </p:nvPr>
        </p:nvSpPr>
        <p:spPr>
          <a:xfrm>
            <a:off x="0" y="6629400"/>
            <a:ext cx="12192000" cy="228600"/>
          </a:xfrm>
          <a:solidFill>
            <a:schemeClr val="accent3">
              <a:lumMod val="50000"/>
            </a:schemeClr>
          </a:solidFill>
        </p:spPr>
        <p:txBody>
          <a:bodyPr/>
          <a:lstStyle/>
          <a:p>
            <a:r>
              <a:rPr lang="en-US"/>
              <a:t>KP Architecture Review Board          © 2019 Kaiser Permanente          Confidential - Internal Use Only</a:t>
            </a:r>
          </a:p>
        </p:txBody>
      </p:sp>
      <p:sp>
        <p:nvSpPr>
          <p:cNvPr id="322" name="Oval 321">
            <a:extLst>
              <a:ext uri="{FF2B5EF4-FFF2-40B4-BE49-F238E27FC236}">
                <a16:creationId xmlns:a16="http://schemas.microsoft.com/office/drawing/2014/main" id="{8E7476EA-63C7-4E45-8D02-38495FCE7912}"/>
              </a:ext>
            </a:extLst>
          </p:cNvPr>
          <p:cNvSpPr/>
          <p:nvPr/>
        </p:nvSpPr>
        <p:spPr>
          <a:xfrm>
            <a:off x="1810112" y="2234562"/>
            <a:ext cx="291836" cy="213497"/>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323" name="Oval 322">
            <a:extLst>
              <a:ext uri="{FF2B5EF4-FFF2-40B4-BE49-F238E27FC236}">
                <a16:creationId xmlns:a16="http://schemas.microsoft.com/office/drawing/2014/main" id="{6CE92625-715E-4137-9BB1-46D03CB8BE52}"/>
              </a:ext>
            </a:extLst>
          </p:cNvPr>
          <p:cNvSpPr/>
          <p:nvPr/>
        </p:nvSpPr>
        <p:spPr>
          <a:xfrm>
            <a:off x="4254027" y="1955523"/>
            <a:ext cx="291836" cy="213497"/>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324" name="Oval 323">
            <a:extLst>
              <a:ext uri="{FF2B5EF4-FFF2-40B4-BE49-F238E27FC236}">
                <a16:creationId xmlns:a16="http://schemas.microsoft.com/office/drawing/2014/main" id="{5CFD6115-EF51-4AB2-98CA-C4F98E99B21A}"/>
              </a:ext>
            </a:extLst>
          </p:cNvPr>
          <p:cNvSpPr/>
          <p:nvPr/>
        </p:nvSpPr>
        <p:spPr>
          <a:xfrm>
            <a:off x="6839370" y="2284656"/>
            <a:ext cx="291836" cy="213497"/>
          </a:xfrm>
          <a:prstGeom prst="ellipse">
            <a:avLst/>
          </a:prstGeom>
          <a:solidFill>
            <a:srgbClr val="FF0000"/>
          </a:solidFill>
          <a:ln>
            <a:solidFill>
              <a:srgbClr val="FF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a:t>
            </a:r>
          </a:p>
        </p:txBody>
      </p:sp>
    </p:spTree>
    <p:custDataLst>
      <p:tags r:id="rId1"/>
    </p:custDataLst>
    <p:extLst>
      <p:ext uri="{BB962C8B-B14F-4D97-AF65-F5344CB8AC3E}">
        <p14:creationId xmlns:p14="http://schemas.microsoft.com/office/powerpoint/2010/main" val="25460766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AD027-C278-4DF1-83CC-81206EDC6ED8}"/>
              </a:ext>
            </a:extLst>
          </p:cNvPr>
          <p:cNvSpPr>
            <a:spLocks noGrp="1"/>
          </p:cNvSpPr>
          <p:nvPr>
            <p:ph type="title"/>
          </p:nvPr>
        </p:nvSpPr>
        <p:spPr/>
        <p:txBody>
          <a:bodyPr/>
          <a:lstStyle/>
          <a:p>
            <a:r>
              <a:rPr lang="en-US"/>
              <a:t>A2.0 Tenant Track Comments</a:t>
            </a:r>
          </a:p>
        </p:txBody>
      </p:sp>
      <p:sp>
        <p:nvSpPr>
          <p:cNvPr id="3" name="Footer Placeholder 2">
            <a:extLst>
              <a:ext uri="{FF2B5EF4-FFF2-40B4-BE49-F238E27FC236}">
                <a16:creationId xmlns:a16="http://schemas.microsoft.com/office/drawing/2014/main" id="{96DC741E-4EC1-4F9A-9EC8-D3A2E4CD45B9}"/>
              </a:ext>
            </a:extLst>
          </p:cNvPr>
          <p:cNvSpPr>
            <a:spLocks noGrp="1"/>
          </p:cNvSpPr>
          <p:nvPr>
            <p:ph type="ftr" sz="quarter" idx="3"/>
          </p:nvPr>
        </p:nvSpPr>
        <p:spPr/>
        <p:txBody>
          <a:bodyPr/>
          <a:lstStyle/>
          <a:p>
            <a:r>
              <a:rPr lang="en-US"/>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CFCD903-9223-4333-A1E7-2E108D240FD7}"/>
              </a:ext>
            </a:extLst>
          </p:cNvPr>
          <p:cNvGraphicFramePr>
            <a:graphicFrameLocks noGrp="1"/>
          </p:cNvGraphicFramePr>
          <p:nvPr>
            <p:extLst>
              <p:ext uri="{D42A27DB-BD31-4B8C-83A1-F6EECF244321}">
                <p14:modId xmlns:p14="http://schemas.microsoft.com/office/powerpoint/2010/main" val="943952157"/>
              </p:ext>
            </p:extLst>
          </p:nvPr>
        </p:nvGraphicFramePr>
        <p:xfrm>
          <a:off x="0" y="696432"/>
          <a:ext cx="12192000" cy="5932955"/>
        </p:xfrm>
        <a:graphic>
          <a:graphicData uri="http://schemas.openxmlformats.org/drawingml/2006/table">
            <a:tbl>
              <a:tblPr firstRow="1" firstCol="1">
                <a:tableStyleId>{1E171933-4619-4E11-9A3F-F7608DF75F80}</a:tableStyleId>
              </a:tblPr>
              <a:tblGrid>
                <a:gridCol w="1282681">
                  <a:extLst>
                    <a:ext uri="{9D8B030D-6E8A-4147-A177-3AD203B41FA5}">
                      <a16:colId xmlns:a16="http://schemas.microsoft.com/office/drawing/2014/main" val="239632459"/>
                    </a:ext>
                  </a:extLst>
                </a:gridCol>
                <a:gridCol w="10909319">
                  <a:extLst>
                    <a:ext uri="{9D8B030D-6E8A-4147-A177-3AD203B41FA5}">
                      <a16:colId xmlns:a16="http://schemas.microsoft.com/office/drawing/2014/main" val="3045485860"/>
                    </a:ext>
                  </a:extLst>
                </a:gridCol>
              </a:tblGrid>
              <a:tr h="205856">
                <a:tc>
                  <a:txBody>
                    <a:bodyPr/>
                    <a:lstStyle/>
                    <a:p>
                      <a:pPr algn="l" fontAlgn="b"/>
                      <a:r>
                        <a:rPr lang="en-US" sz="1100" b="1" i="0" u="none" strike="noStrike">
                          <a:solidFill>
                            <a:srgbClr val="FFFFFF"/>
                          </a:solidFill>
                          <a:effectLst/>
                          <a:latin typeface="Calibri" panose="020F0502020204030204" pitchFamily="34" charset="0"/>
                        </a:rPr>
                        <a:t>Category</a:t>
                      </a:r>
                    </a:p>
                  </a:txBody>
                  <a:tcPr marL="18288" marR="18288" marT="18288" marB="18288" anchor="b"/>
                </a:tc>
                <a:tc>
                  <a:txBody>
                    <a:bodyPr/>
                    <a:lstStyle/>
                    <a:p>
                      <a:pPr algn="l" fontAlgn="b"/>
                      <a:r>
                        <a:rPr lang="en-US" sz="1100" b="1" i="0" u="none" strike="noStrike">
                          <a:solidFill>
                            <a:srgbClr val="FFFFFF"/>
                          </a:solidFill>
                          <a:effectLst/>
                          <a:latin typeface="Calibri" panose="020F0502020204030204" pitchFamily="34" charset="0"/>
                        </a:rPr>
                        <a:t>Comment</a:t>
                      </a:r>
                    </a:p>
                  </a:txBody>
                  <a:tcPr marL="18288" marR="18288" marT="18288" marB="18288" anchor="b"/>
                </a:tc>
                <a:extLst>
                  <a:ext uri="{0D108BD9-81ED-4DB2-BD59-A6C34878D82A}">
                    <a16:rowId xmlns:a16="http://schemas.microsoft.com/office/drawing/2014/main" val="3216936363"/>
                  </a:ext>
                </a:extLst>
              </a:tr>
              <a:tr h="205856">
                <a:tc>
                  <a:txBody>
                    <a:bodyPr/>
                    <a:lstStyle/>
                    <a:p>
                      <a:pPr algn="l" fontAlgn="b"/>
                      <a:r>
                        <a:rPr lang="en-US" sz="1100" b="0" i="0" u="none" strike="noStrike">
                          <a:solidFill>
                            <a:srgbClr val="000000"/>
                          </a:solidFill>
                          <a:effectLst/>
                          <a:latin typeface="Calibri" panose="020F0502020204030204" pitchFamily="34" charset="0"/>
                        </a:rPr>
                        <a:t>Availability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Asked for 95% availability incl. offshore accessibility.  Currently is 80% availability or 90% availability.</a:t>
                      </a:r>
                    </a:p>
                  </a:txBody>
                  <a:tcPr marL="18288" marR="18288" marT="18288" marB="18288" anchor="b"/>
                </a:tc>
                <a:extLst>
                  <a:ext uri="{0D108BD9-81ED-4DB2-BD59-A6C34878D82A}">
                    <a16:rowId xmlns:a16="http://schemas.microsoft.com/office/drawing/2014/main" val="3640425630"/>
                  </a:ext>
                </a:extLst>
              </a:tr>
              <a:tr h="205856">
                <a:tc>
                  <a:txBody>
                    <a:bodyPr/>
                    <a:lstStyle/>
                    <a:p>
                      <a:pPr algn="l" fontAlgn="b"/>
                      <a:r>
                        <a:rPr lang="en-US" sz="1100" b="0" i="0" u="none" strike="noStrike">
                          <a:solidFill>
                            <a:srgbClr val="000000"/>
                          </a:solidFill>
                          <a:effectLst/>
                          <a:latin typeface="Calibri" panose="020F0502020204030204" pitchFamily="34" charset="0"/>
                        </a:rPr>
                        <a:t>Availability</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Environment stability due to tool changes.  Environment access very limited, but now better.  Environment stability a problem.  May be down for two days.  DE Tool hangs.</a:t>
                      </a:r>
                    </a:p>
                  </a:txBody>
                  <a:tcPr marL="18288" marR="18288" marT="18288" marB="18288" anchor="b"/>
                </a:tc>
                <a:extLst>
                  <a:ext uri="{0D108BD9-81ED-4DB2-BD59-A6C34878D82A}">
                    <a16:rowId xmlns:a16="http://schemas.microsoft.com/office/drawing/2014/main" val="1706211695"/>
                  </a:ext>
                </a:extLst>
              </a:tr>
              <a:tr h="205856">
                <a:tc>
                  <a:txBody>
                    <a:bodyPr/>
                    <a:lstStyle/>
                    <a:p>
                      <a:pPr algn="l" fontAlgn="b"/>
                      <a:r>
                        <a:rPr lang="en-US" sz="1100" b="0" i="0" u="none" strike="noStrike">
                          <a:solidFill>
                            <a:srgbClr val="000000"/>
                          </a:solidFill>
                          <a:effectLst/>
                          <a:latin typeface="Calibri" panose="020F0502020204030204" pitchFamily="34" charset="0"/>
                        </a:rPr>
                        <a:t>Compatibility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Pattern presented was Hive SSAS </a:t>
                      </a:r>
                      <a:r>
                        <a:rPr lang="en-US" sz="1100" b="0" i="0" u="none" strike="noStrike" err="1">
                          <a:solidFill>
                            <a:srgbClr val="000000"/>
                          </a:solidFill>
                          <a:effectLst/>
                          <a:latin typeface="Calibri" panose="020F0502020204030204" pitchFamily="34" charset="0"/>
                        </a:rPr>
                        <a:t>PowerBI</a:t>
                      </a:r>
                      <a:r>
                        <a:rPr lang="en-US" sz="1100" b="0" i="0" u="none" strike="noStrike">
                          <a:solidFill>
                            <a:srgbClr val="000000"/>
                          </a:solidFill>
                          <a:effectLst/>
                          <a:latin typeface="Calibri" panose="020F0502020204030204" pitchFamily="34" charset="0"/>
                        </a:rPr>
                        <a:t>.  Asked how pattern specifically could work.  Ex.: Ranger does not work with SSAS.  Technical team not evolving architecture to respond to feedback.</a:t>
                      </a:r>
                    </a:p>
                  </a:txBody>
                  <a:tcPr marL="18288" marR="18288" marT="18288" marB="18288" anchor="b"/>
                </a:tc>
                <a:extLst>
                  <a:ext uri="{0D108BD9-81ED-4DB2-BD59-A6C34878D82A}">
                    <a16:rowId xmlns:a16="http://schemas.microsoft.com/office/drawing/2014/main" val="1229448305"/>
                  </a:ext>
                </a:extLst>
              </a:tr>
              <a:tr h="374843">
                <a:tc>
                  <a:txBody>
                    <a:bodyPr/>
                    <a:lstStyle/>
                    <a:p>
                      <a:pPr algn="l" fontAlgn="b"/>
                      <a:r>
                        <a:rPr lang="en-US" sz="1100" b="0" i="0" u="none" strike="noStrike">
                          <a:solidFill>
                            <a:srgbClr val="000000"/>
                          </a:solidFill>
                          <a:effectLst/>
                          <a:latin typeface="Calibri" panose="020F0502020204030204" pitchFamily="34" charset="0"/>
                        </a:rPr>
                        <a:t>Compatibility</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Older version numbers of Hive causing issues</a:t>
                      </a:r>
                      <a:r>
                        <a:rPr lang="en-US" sz="1100" b="0" i="0" u="none" strike="noStrike">
                          <a:solidFill>
                            <a:srgbClr val="000000"/>
                          </a:solidFill>
                          <a:effectLst/>
                          <a:latin typeface="Calibri" panose="020F0502020204030204" pitchFamily="34" charset="0"/>
                        </a:rPr>
                        <a:t> with the compaction reader.  Cannot be read by </a:t>
                      </a:r>
                      <a:r>
                        <a:rPr lang="en-US" sz="1100" b="0" i="0" u="none" strike="noStrike" err="1">
                          <a:solidFill>
                            <a:srgbClr val="000000"/>
                          </a:solidFill>
                          <a:effectLst/>
                          <a:latin typeface="Calibri" panose="020F0502020204030204" pitchFamily="34" charset="0"/>
                        </a:rPr>
                        <a:t>Sparkflow</a:t>
                      </a:r>
                      <a:r>
                        <a:rPr lang="en-US" sz="1100" b="0" i="0" u="none" strike="noStrike">
                          <a:solidFill>
                            <a:srgbClr val="000000"/>
                          </a:solidFill>
                          <a:effectLst/>
                          <a:latin typeface="Calibri" panose="020F0502020204030204" pitchFamily="34" charset="0"/>
                        </a:rPr>
                        <a:t> DE Tool.  Can't use interactive Hive.  For merging, people using Hive to Spark back to Hive.  Unique key generator having issues with Hive version numbers and bugs.  Waiting for fixes, upgrades, etc.</a:t>
                      </a:r>
                    </a:p>
                  </a:txBody>
                  <a:tcPr marL="18288" marR="18288" marT="18288" marB="18288" anchor="b"/>
                </a:tc>
                <a:extLst>
                  <a:ext uri="{0D108BD9-81ED-4DB2-BD59-A6C34878D82A}">
                    <a16:rowId xmlns:a16="http://schemas.microsoft.com/office/drawing/2014/main" val="1213727938"/>
                  </a:ext>
                </a:extLst>
              </a:tr>
              <a:tr h="205856">
                <a:tc>
                  <a:txBody>
                    <a:bodyPr/>
                    <a:lstStyle/>
                    <a:p>
                      <a:pPr algn="l" fontAlgn="b"/>
                      <a:r>
                        <a:rPr lang="en-US" sz="1100" b="0" i="0" u="none" strike="noStrike">
                          <a:solidFill>
                            <a:srgbClr val="000000"/>
                          </a:solidFill>
                          <a:effectLst/>
                          <a:latin typeface="Calibri" panose="020F0502020204030204" pitchFamily="34" charset="0"/>
                        </a:rPr>
                        <a:t>Cost</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Cost and predictability unclear.  Couldn't tell that A2.0 could save money by going to ADF.</a:t>
                      </a:r>
                    </a:p>
                  </a:txBody>
                  <a:tcPr marL="18288" marR="18288" marT="18288" marB="18288" anchor="b"/>
                </a:tc>
                <a:extLst>
                  <a:ext uri="{0D108BD9-81ED-4DB2-BD59-A6C34878D82A}">
                    <a16:rowId xmlns:a16="http://schemas.microsoft.com/office/drawing/2014/main" val="3111103798"/>
                  </a:ext>
                </a:extLst>
              </a:tr>
              <a:tr h="205856">
                <a:tc>
                  <a:txBody>
                    <a:bodyPr/>
                    <a:lstStyle/>
                    <a:p>
                      <a:pPr algn="l" fontAlgn="b"/>
                      <a:r>
                        <a:rPr lang="en-US" sz="1100" b="0" i="0" u="none" strike="noStrike">
                          <a:solidFill>
                            <a:srgbClr val="000000"/>
                          </a:solidFill>
                          <a:effectLst/>
                          <a:latin typeface="Calibri" panose="020F0502020204030204" pitchFamily="34" charset="0"/>
                        </a:rPr>
                        <a:t>Cost</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Don't want to spend members' premium for KP to build software (i.e. Build vs. Buy).</a:t>
                      </a:r>
                    </a:p>
                  </a:txBody>
                  <a:tcPr marL="18288" marR="18288" marT="18288" marB="18288" anchor="b"/>
                </a:tc>
                <a:extLst>
                  <a:ext uri="{0D108BD9-81ED-4DB2-BD59-A6C34878D82A}">
                    <a16:rowId xmlns:a16="http://schemas.microsoft.com/office/drawing/2014/main" val="255111419"/>
                  </a:ext>
                </a:extLst>
              </a:tr>
              <a:tr h="205856">
                <a:tc>
                  <a:txBody>
                    <a:bodyPr/>
                    <a:lstStyle/>
                    <a:p>
                      <a:pPr algn="l" fontAlgn="b"/>
                      <a:r>
                        <a:rPr lang="en-US" sz="1100" b="0" i="0" u="none" strike="noStrike">
                          <a:solidFill>
                            <a:srgbClr val="000000"/>
                          </a:solidFill>
                          <a:effectLst/>
                          <a:latin typeface="Calibri" panose="020F0502020204030204" pitchFamily="34" charset="0"/>
                        </a:rPr>
                        <a:t>Cost</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1/3 ROI from retiring assets.  2/3 ROI from developing new analytics.  But if we do not retire the legacy assets, we expose the org to high risks: operational disruptions, etc.</a:t>
                      </a:r>
                    </a:p>
                  </a:txBody>
                  <a:tcPr marL="18288" marR="18288" marT="18288" marB="18288" anchor="b"/>
                </a:tc>
                <a:extLst>
                  <a:ext uri="{0D108BD9-81ED-4DB2-BD59-A6C34878D82A}">
                    <a16:rowId xmlns:a16="http://schemas.microsoft.com/office/drawing/2014/main" val="3765532404"/>
                  </a:ext>
                </a:extLst>
              </a:tr>
              <a:tr h="205856">
                <a:tc>
                  <a:txBody>
                    <a:bodyPr/>
                    <a:lstStyle/>
                    <a:p>
                      <a:pPr algn="l" fontAlgn="b"/>
                      <a:r>
                        <a:rPr lang="en-US" sz="1100" b="0" i="0" u="none" strike="noStrike">
                          <a:solidFill>
                            <a:srgbClr val="000000"/>
                          </a:solidFill>
                          <a:effectLst/>
                          <a:latin typeface="Calibri" panose="020F0502020204030204" pitchFamily="34" charset="0"/>
                        </a:rPr>
                        <a:t>Cost</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Have to lengthen testing cycles.</a:t>
                      </a:r>
                    </a:p>
                  </a:txBody>
                  <a:tcPr marL="18288" marR="18288" marT="18288" marB="18288" anchor="b"/>
                </a:tc>
                <a:extLst>
                  <a:ext uri="{0D108BD9-81ED-4DB2-BD59-A6C34878D82A}">
                    <a16:rowId xmlns:a16="http://schemas.microsoft.com/office/drawing/2014/main" val="1591774135"/>
                  </a:ext>
                </a:extLst>
              </a:tr>
              <a:tr h="205856">
                <a:tc>
                  <a:txBody>
                    <a:bodyPr/>
                    <a:lstStyle/>
                    <a:p>
                      <a:pPr algn="l" fontAlgn="b"/>
                      <a:r>
                        <a:rPr lang="en-US" sz="1100" b="0" i="0" u="none" strike="noStrike">
                          <a:solidFill>
                            <a:srgbClr val="000000"/>
                          </a:solidFill>
                          <a:effectLst/>
                          <a:latin typeface="Calibri" panose="020F0502020204030204" pitchFamily="34" charset="0"/>
                        </a:rPr>
                        <a:t>DevOps</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Automated provisioning of environments not there yet.  Not a seamless process.  Not enough transparency to the environment provisioning, and costs.</a:t>
                      </a:r>
                    </a:p>
                  </a:txBody>
                  <a:tcPr marL="18288" marR="18288" marT="18288" marB="18288" anchor="b"/>
                </a:tc>
                <a:extLst>
                  <a:ext uri="{0D108BD9-81ED-4DB2-BD59-A6C34878D82A}">
                    <a16:rowId xmlns:a16="http://schemas.microsoft.com/office/drawing/2014/main" val="4082507914"/>
                  </a:ext>
                </a:extLst>
              </a:tr>
              <a:tr h="205856">
                <a:tc>
                  <a:txBody>
                    <a:bodyPr/>
                    <a:lstStyle/>
                    <a:p>
                      <a:pPr algn="l" fontAlgn="b"/>
                      <a:r>
                        <a:rPr lang="en-US" sz="1100" b="0" i="0" u="none" strike="noStrike">
                          <a:solidFill>
                            <a:srgbClr val="000000"/>
                          </a:solidFill>
                          <a:effectLst/>
                          <a:latin typeface="Calibri" panose="020F0502020204030204" pitchFamily="34" charset="0"/>
                        </a:rPr>
                        <a:t>DevOps</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Getting pre-prod could take 6 months!</a:t>
                      </a:r>
                    </a:p>
                  </a:txBody>
                  <a:tcPr marL="18288" marR="18288" marT="18288" marB="18288" anchor="b"/>
                </a:tc>
                <a:extLst>
                  <a:ext uri="{0D108BD9-81ED-4DB2-BD59-A6C34878D82A}">
                    <a16:rowId xmlns:a16="http://schemas.microsoft.com/office/drawing/2014/main" val="4054896485"/>
                  </a:ext>
                </a:extLst>
              </a:tr>
              <a:tr h="205856">
                <a:tc>
                  <a:txBody>
                    <a:bodyPr/>
                    <a:lstStyle/>
                    <a:p>
                      <a:pPr algn="l" fontAlgn="b"/>
                      <a:r>
                        <a:rPr lang="en-US" sz="1100" b="0" i="0" u="none" strike="noStrike">
                          <a:solidFill>
                            <a:srgbClr val="000000"/>
                          </a:solidFill>
                          <a:effectLst/>
                          <a:latin typeface="Calibri" panose="020F0502020204030204" pitchFamily="34" charset="0"/>
                        </a:rPr>
                        <a:t>DevOps</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Just getting access takes 6 weeks.</a:t>
                      </a:r>
                    </a:p>
                  </a:txBody>
                  <a:tcPr marL="18288" marR="18288" marT="18288" marB="18288" anchor="b"/>
                </a:tc>
                <a:extLst>
                  <a:ext uri="{0D108BD9-81ED-4DB2-BD59-A6C34878D82A}">
                    <a16:rowId xmlns:a16="http://schemas.microsoft.com/office/drawing/2014/main" val="4265059550"/>
                  </a:ext>
                </a:extLst>
              </a:tr>
              <a:tr h="205856">
                <a:tc>
                  <a:txBody>
                    <a:bodyPr/>
                    <a:lstStyle/>
                    <a:p>
                      <a:pPr algn="l" fontAlgn="b"/>
                      <a:r>
                        <a:rPr lang="en-US" sz="1100" b="0" i="0" u="none" strike="noStrike">
                          <a:solidFill>
                            <a:srgbClr val="000000"/>
                          </a:solidFill>
                          <a:effectLst/>
                          <a:latin typeface="Calibri" panose="020F0502020204030204" pitchFamily="34" charset="0"/>
                        </a:rPr>
                        <a:t>Guidance</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How to develop models: need guidance otherwise projects going their own way.</a:t>
                      </a:r>
                    </a:p>
                  </a:txBody>
                  <a:tcPr marL="18288" marR="18288" marT="18288" marB="18288" anchor="b"/>
                </a:tc>
                <a:extLst>
                  <a:ext uri="{0D108BD9-81ED-4DB2-BD59-A6C34878D82A}">
                    <a16:rowId xmlns:a16="http://schemas.microsoft.com/office/drawing/2014/main" val="13678613"/>
                  </a:ext>
                </a:extLst>
              </a:tr>
              <a:tr h="205856">
                <a:tc>
                  <a:txBody>
                    <a:bodyPr/>
                    <a:lstStyle/>
                    <a:p>
                      <a:pPr algn="l" fontAlgn="b"/>
                      <a:r>
                        <a:rPr lang="en-US" sz="1100" b="0" i="0" u="none" strike="noStrike">
                          <a:solidFill>
                            <a:srgbClr val="000000"/>
                          </a:solidFill>
                          <a:effectLst/>
                          <a:latin typeface="Calibri" panose="020F0502020204030204" pitchFamily="34" charset="0"/>
                        </a:rPr>
                        <a:t>Guidance</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Creating new data with transformation but not sure how to secure data or tag.</a:t>
                      </a:r>
                    </a:p>
                  </a:txBody>
                  <a:tcPr marL="18288" marR="18288" marT="18288" marB="18288" anchor="b"/>
                </a:tc>
                <a:extLst>
                  <a:ext uri="{0D108BD9-81ED-4DB2-BD59-A6C34878D82A}">
                    <a16:rowId xmlns:a16="http://schemas.microsoft.com/office/drawing/2014/main" val="14453875"/>
                  </a:ext>
                </a:extLst>
              </a:tr>
              <a:tr h="205856">
                <a:tc>
                  <a:txBody>
                    <a:bodyPr/>
                    <a:lstStyle/>
                    <a:p>
                      <a:pPr algn="l" fontAlgn="b"/>
                      <a:r>
                        <a:rPr lang="en-US" sz="1100" b="0" i="0" u="none" strike="noStrike">
                          <a:solidFill>
                            <a:srgbClr val="000000"/>
                          </a:solidFill>
                          <a:effectLst/>
                          <a:latin typeface="Calibri" panose="020F0502020204030204" pitchFamily="34" charset="0"/>
                        </a:rPr>
                        <a:t>Guidance</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No data load reports.</a:t>
                      </a:r>
                    </a:p>
                  </a:txBody>
                  <a:tcPr marL="18288" marR="18288" marT="18288" marB="18288" anchor="b"/>
                </a:tc>
                <a:extLst>
                  <a:ext uri="{0D108BD9-81ED-4DB2-BD59-A6C34878D82A}">
                    <a16:rowId xmlns:a16="http://schemas.microsoft.com/office/drawing/2014/main" val="268842294"/>
                  </a:ext>
                </a:extLst>
              </a:tr>
              <a:tr h="205856">
                <a:tc>
                  <a:txBody>
                    <a:bodyPr/>
                    <a:lstStyle/>
                    <a:p>
                      <a:pPr algn="l" fontAlgn="b"/>
                      <a:r>
                        <a:rPr lang="en-US" sz="1100" b="0" i="0" u="none" strike="noStrike">
                          <a:solidFill>
                            <a:srgbClr val="000000"/>
                          </a:solidFill>
                          <a:effectLst/>
                          <a:latin typeface="Calibri" panose="020F0502020204030204" pitchFamily="34" charset="0"/>
                        </a:rPr>
                        <a:t>Performance</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Queries unable to complete.  Could not find cause.  No recommendations from ADF.  Suggested to partition, etc.: not practical at scale.</a:t>
                      </a:r>
                    </a:p>
                  </a:txBody>
                  <a:tcPr marL="18288" marR="18288" marT="18288" marB="18288" anchor="b"/>
                </a:tc>
                <a:extLst>
                  <a:ext uri="{0D108BD9-81ED-4DB2-BD59-A6C34878D82A}">
                    <a16:rowId xmlns:a16="http://schemas.microsoft.com/office/drawing/2014/main" val="2344125308"/>
                  </a:ext>
                </a:extLst>
              </a:tr>
              <a:tr h="205856">
                <a:tc>
                  <a:txBody>
                    <a:bodyPr/>
                    <a:lstStyle/>
                    <a:p>
                      <a:pPr algn="l" fontAlgn="b"/>
                      <a:r>
                        <a:rPr lang="en-US" sz="1100" b="0" i="0" u="none" strike="noStrike">
                          <a:solidFill>
                            <a:srgbClr val="000000"/>
                          </a:solidFill>
                          <a:effectLst/>
                          <a:latin typeface="Calibri" panose="020F0502020204030204" pitchFamily="34" charset="0"/>
                        </a:rPr>
                        <a:t>Performance</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Can't even query the foundation data.  Data too large.  Query fails after 2-3 hours if we add WHERE clause.</a:t>
                      </a:r>
                    </a:p>
                  </a:txBody>
                  <a:tcPr marL="18288" marR="18288" marT="18288" marB="18288" anchor="b"/>
                </a:tc>
                <a:extLst>
                  <a:ext uri="{0D108BD9-81ED-4DB2-BD59-A6C34878D82A}">
                    <a16:rowId xmlns:a16="http://schemas.microsoft.com/office/drawing/2014/main" val="4198500468"/>
                  </a:ext>
                </a:extLst>
              </a:tr>
              <a:tr h="205856">
                <a:tc>
                  <a:txBody>
                    <a:bodyPr/>
                    <a:lstStyle/>
                    <a:p>
                      <a:pPr algn="l" fontAlgn="b"/>
                      <a:r>
                        <a:rPr lang="en-US" sz="1100" b="0" i="0" u="none" strike="noStrike">
                          <a:solidFill>
                            <a:srgbClr val="000000"/>
                          </a:solidFill>
                          <a:effectLst/>
                          <a:latin typeface="Calibri" panose="020F0502020204030204" pitchFamily="34" charset="0"/>
                        </a:rPr>
                        <a:t>Quality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Heard a lot of frustrations from IT about buggy and rudimentary tools.  Find folks who have to work with the tools for their feedback.</a:t>
                      </a:r>
                    </a:p>
                  </a:txBody>
                  <a:tcPr marL="18288" marR="18288" marT="18288" marB="18288" anchor="b"/>
                </a:tc>
                <a:extLst>
                  <a:ext uri="{0D108BD9-81ED-4DB2-BD59-A6C34878D82A}">
                    <a16:rowId xmlns:a16="http://schemas.microsoft.com/office/drawing/2014/main" val="2373580040"/>
                  </a:ext>
                </a:extLst>
              </a:tr>
              <a:tr h="205856">
                <a:tc>
                  <a:txBody>
                    <a:bodyPr/>
                    <a:lstStyle/>
                    <a:p>
                      <a:pPr algn="l" fontAlgn="b"/>
                      <a:r>
                        <a:rPr lang="en-US" sz="1100" b="0" i="0" u="none" strike="noStrike">
                          <a:solidFill>
                            <a:srgbClr val="000000"/>
                          </a:solidFill>
                          <a:effectLst/>
                          <a:latin typeface="Calibri" panose="020F0502020204030204" pitchFamily="34" charset="0"/>
                        </a:rPr>
                        <a:t>Quality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Want concurrent functional data parity vs legacy systems before we could retire them.</a:t>
                      </a:r>
                    </a:p>
                  </a:txBody>
                  <a:tcPr marL="18288" marR="18288" marT="18288" marB="18288" anchor="b"/>
                </a:tc>
                <a:extLst>
                  <a:ext uri="{0D108BD9-81ED-4DB2-BD59-A6C34878D82A}">
                    <a16:rowId xmlns:a16="http://schemas.microsoft.com/office/drawing/2014/main" val="1871348040"/>
                  </a:ext>
                </a:extLst>
              </a:tr>
              <a:tr h="205856">
                <a:tc>
                  <a:txBody>
                    <a:bodyPr/>
                    <a:lstStyle/>
                    <a:p>
                      <a:pPr algn="l" fontAlgn="b"/>
                      <a:r>
                        <a:rPr lang="en-US" sz="1100" b="0" i="0" u="none" strike="noStrike">
                          <a:solidFill>
                            <a:srgbClr val="000000"/>
                          </a:solidFill>
                          <a:effectLst/>
                          <a:latin typeface="Calibri" panose="020F0502020204030204" pitchFamily="34" charset="0"/>
                        </a:rPr>
                        <a:t>Quality</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Issues with data getting loaded.  Incorrect data.  Testing looks correct but then production is not correct.  No patient IDs.  Timestamps missing.  DOB errors.</a:t>
                      </a:r>
                    </a:p>
                  </a:txBody>
                  <a:tcPr marL="18288" marR="18288" marT="18288" marB="18288" anchor="b"/>
                </a:tc>
                <a:extLst>
                  <a:ext uri="{0D108BD9-81ED-4DB2-BD59-A6C34878D82A}">
                    <a16:rowId xmlns:a16="http://schemas.microsoft.com/office/drawing/2014/main" val="3582682818"/>
                  </a:ext>
                </a:extLst>
              </a:tr>
              <a:tr h="205856">
                <a:tc>
                  <a:txBody>
                    <a:bodyPr/>
                    <a:lstStyle/>
                    <a:p>
                      <a:pPr algn="l" fontAlgn="b"/>
                      <a:r>
                        <a:rPr lang="en-US" sz="1100" b="0" i="0" u="none" strike="noStrike">
                          <a:solidFill>
                            <a:srgbClr val="000000"/>
                          </a:solidFill>
                          <a:effectLst/>
                          <a:latin typeface="Calibri" panose="020F0502020204030204" pitchFamily="34" charset="0"/>
                        </a:rPr>
                        <a:t>Quality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No data quality checks.  A whole PI to fix.  A lot of problems in Foundational Data.</a:t>
                      </a:r>
                    </a:p>
                  </a:txBody>
                  <a:tcPr marL="18288" marR="18288" marT="18288" marB="18288" anchor="b"/>
                </a:tc>
                <a:extLst>
                  <a:ext uri="{0D108BD9-81ED-4DB2-BD59-A6C34878D82A}">
                    <a16:rowId xmlns:a16="http://schemas.microsoft.com/office/drawing/2014/main" val="2438648799"/>
                  </a:ext>
                </a:extLst>
              </a:tr>
              <a:tr h="205856">
                <a:tc>
                  <a:txBody>
                    <a:bodyPr/>
                    <a:lstStyle/>
                    <a:p>
                      <a:pPr algn="l" fontAlgn="b"/>
                      <a:r>
                        <a:rPr lang="en-US" sz="1100" b="0" i="0" u="none" strike="noStrike">
                          <a:solidFill>
                            <a:srgbClr val="000000"/>
                          </a:solidFill>
                          <a:effectLst/>
                          <a:latin typeface="Calibri" panose="020F0502020204030204" pitchFamily="34" charset="0"/>
                        </a:rPr>
                        <a:t>Requirements</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Sat with A2.0 to articulate requirements in detail.  Many times expressed concerns.</a:t>
                      </a:r>
                    </a:p>
                  </a:txBody>
                  <a:tcPr marL="18288" marR="18288" marT="18288" marB="18288" anchor="b"/>
                </a:tc>
                <a:extLst>
                  <a:ext uri="{0D108BD9-81ED-4DB2-BD59-A6C34878D82A}">
                    <a16:rowId xmlns:a16="http://schemas.microsoft.com/office/drawing/2014/main" val="3969961809"/>
                  </a:ext>
                </a:extLst>
              </a:tr>
              <a:tr h="205856">
                <a:tc>
                  <a:txBody>
                    <a:bodyPr/>
                    <a:lstStyle/>
                    <a:p>
                      <a:pPr algn="l" fontAlgn="b"/>
                      <a:r>
                        <a:rPr lang="en-US" sz="1100" b="0" i="0" u="none" strike="noStrike">
                          <a:solidFill>
                            <a:srgbClr val="000000"/>
                          </a:solidFill>
                          <a:effectLst/>
                          <a:latin typeface="Calibri" panose="020F0502020204030204" pitchFamily="34" charset="0"/>
                        </a:rPr>
                        <a:t>Security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Ranger policies and process can be slow and problematic.  Keep running into access issues when new data becomes available.</a:t>
                      </a:r>
                    </a:p>
                  </a:txBody>
                  <a:tcPr marL="18288" marR="18288" marT="18288" marB="18288" anchor="b"/>
                </a:tc>
                <a:extLst>
                  <a:ext uri="{0D108BD9-81ED-4DB2-BD59-A6C34878D82A}">
                    <a16:rowId xmlns:a16="http://schemas.microsoft.com/office/drawing/2014/main" val="965930246"/>
                  </a:ext>
                </a:extLst>
              </a:tr>
              <a:tr h="205856">
                <a:tc>
                  <a:txBody>
                    <a:bodyPr/>
                    <a:lstStyle/>
                    <a:p>
                      <a:pPr algn="l" fontAlgn="b"/>
                      <a:r>
                        <a:rPr lang="en-US" sz="1100" b="0" i="0" u="none" strike="noStrike">
                          <a:solidFill>
                            <a:srgbClr val="000000"/>
                          </a:solidFill>
                          <a:effectLst/>
                          <a:latin typeface="Calibri" panose="020F0502020204030204" pitchFamily="34" charset="0"/>
                        </a:rPr>
                        <a:t>Support</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Conceptually the architecture is great.  KP's adoption of open source doesn't stay open source anymore.  Long term support an issue.</a:t>
                      </a:r>
                    </a:p>
                  </a:txBody>
                  <a:tcPr marL="18288" marR="18288" marT="18288" marB="18288" anchor="b"/>
                </a:tc>
                <a:extLst>
                  <a:ext uri="{0D108BD9-81ED-4DB2-BD59-A6C34878D82A}">
                    <a16:rowId xmlns:a16="http://schemas.microsoft.com/office/drawing/2014/main" val="1952823830"/>
                  </a:ext>
                </a:extLst>
              </a:tr>
              <a:tr h="205856">
                <a:tc>
                  <a:txBody>
                    <a:bodyPr/>
                    <a:lstStyle/>
                    <a:p>
                      <a:pPr algn="l" fontAlgn="b"/>
                      <a:r>
                        <a:rPr lang="en-US" sz="1100" b="0" i="0" u="none" strike="noStrike">
                          <a:solidFill>
                            <a:srgbClr val="000000"/>
                          </a:solidFill>
                          <a:effectLst/>
                          <a:latin typeface="Calibri" panose="020F0502020204030204" pitchFamily="34" charset="0"/>
                        </a:rPr>
                        <a:t>Technology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Hints and explain plans from DE Tool not helpful.</a:t>
                      </a:r>
                    </a:p>
                  </a:txBody>
                  <a:tcPr marL="18288" marR="18288" marT="18288" marB="18288" anchor="b"/>
                </a:tc>
                <a:extLst>
                  <a:ext uri="{0D108BD9-81ED-4DB2-BD59-A6C34878D82A}">
                    <a16:rowId xmlns:a16="http://schemas.microsoft.com/office/drawing/2014/main" val="1869542747"/>
                  </a:ext>
                </a:extLst>
              </a:tr>
              <a:tr h="205856">
                <a:tc>
                  <a:txBody>
                    <a:bodyPr/>
                    <a:lstStyle/>
                    <a:p>
                      <a:pPr algn="l" fontAlgn="b"/>
                      <a:r>
                        <a:rPr lang="en-US" sz="1100" b="0" i="0" u="none" strike="noStrike">
                          <a:solidFill>
                            <a:srgbClr val="000000"/>
                          </a:solidFill>
                          <a:effectLst/>
                          <a:latin typeface="Calibri" panose="020F0502020204030204" pitchFamily="34" charset="0"/>
                        </a:rPr>
                        <a:t>Technology</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Envisioned managed data warehouse with less dependency on IT plus more capabilities.  Bill it to the end user… Only product that can do this is Snowflake (used by Medicare, Humana, etc.).</a:t>
                      </a:r>
                    </a:p>
                  </a:txBody>
                  <a:tcPr marL="18288" marR="18288" marT="18288" marB="18288" anchor="b"/>
                </a:tc>
                <a:extLst>
                  <a:ext uri="{0D108BD9-81ED-4DB2-BD59-A6C34878D82A}">
                    <a16:rowId xmlns:a16="http://schemas.microsoft.com/office/drawing/2014/main" val="287752968"/>
                  </a:ext>
                </a:extLst>
              </a:tr>
              <a:tr h="205856">
                <a:tc>
                  <a:txBody>
                    <a:bodyPr/>
                    <a:lstStyle/>
                    <a:p>
                      <a:pPr algn="l" fontAlgn="b"/>
                      <a:r>
                        <a:rPr lang="en-US" sz="1100" b="0" i="0" u="none" strike="noStrike">
                          <a:solidFill>
                            <a:srgbClr val="000000"/>
                          </a:solidFill>
                          <a:effectLst/>
                          <a:latin typeface="Calibri" panose="020F0502020204030204" pitchFamily="34" charset="0"/>
                        </a:rPr>
                        <a:t>Technology</a:t>
                      </a:r>
                    </a:p>
                  </a:txBody>
                  <a:tcPr marL="18288" marR="18288" marT="18288" marB="18288" anchor="b"/>
                </a:tc>
                <a:tc>
                  <a:txBody>
                    <a:bodyPr/>
                    <a:lstStyle/>
                    <a:p>
                      <a:pPr algn="l" fontAlgn="b"/>
                      <a:r>
                        <a:rPr lang="en-US" sz="1100" b="0" i="0" u="none" strike="noStrike">
                          <a:solidFill>
                            <a:srgbClr val="000000"/>
                          </a:solidFill>
                          <a:effectLst/>
                          <a:latin typeface="Calibri" panose="020F0502020204030204" pitchFamily="34" charset="0"/>
                        </a:rPr>
                        <a:t>Still need dashboards and data warehouses to support predictive, AI/ML.</a:t>
                      </a:r>
                    </a:p>
                  </a:txBody>
                  <a:tcPr marL="18288" marR="18288" marT="18288" marB="18288" anchor="b"/>
                </a:tc>
                <a:extLst>
                  <a:ext uri="{0D108BD9-81ED-4DB2-BD59-A6C34878D82A}">
                    <a16:rowId xmlns:a16="http://schemas.microsoft.com/office/drawing/2014/main" val="724057036"/>
                  </a:ext>
                </a:extLst>
              </a:tr>
              <a:tr h="205856">
                <a:tc>
                  <a:txBody>
                    <a:bodyPr/>
                    <a:lstStyle/>
                    <a:p>
                      <a:pPr algn="l" fontAlgn="b"/>
                      <a:r>
                        <a:rPr lang="en-US" sz="1100" b="0" i="0" u="none" strike="noStrike">
                          <a:solidFill>
                            <a:srgbClr val="000000"/>
                          </a:solidFill>
                          <a:effectLst/>
                          <a:latin typeface="Calibri" panose="020F0502020204030204" pitchFamily="34" charset="0"/>
                        </a:rPr>
                        <a:t>Testability</a:t>
                      </a:r>
                    </a:p>
                  </a:txBody>
                  <a:tcPr marL="18288" marR="18288" marT="18288" marB="18288" anchor="b"/>
                </a:tc>
                <a:tc>
                  <a:txBody>
                    <a:bodyPr/>
                    <a:lstStyle/>
                    <a:p>
                      <a:pPr algn="l" fontAlgn="b"/>
                      <a:r>
                        <a:rPr lang="en-US" sz="1100" b="0" i="0" u="none" strike="noStrike">
                          <a:solidFill>
                            <a:srgbClr val="C00000"/>
                          </a:solidFill>
                          <a:effectLst/>
                          <a:latin typeface="Calibri" panose="020F0502020204030204" pitchFamily="34" charset="0"/>
                        </a:rPr>
                        <a:t>Ex.: </a:t>
                      </a:r>
                      <a:r>
                        <a:rPr lang="en-US" sz="1100" b="0" i="0" u="none" strike="noStrike" err="1">
                          <a:solidFill>
                            <a:srgbClr val="C00000"/>
                          </a:solidFill>
                          <a:effectLst/>
                          <a:latin typeface="Calibri" panose="020F0502020204030204" pitchFamily="34" charset="0"/>
                        </a:rPr>
                        <a:t>OneLink</a:t>
                      </a:r>
                      <a:r>
                        <a:rPr lang="en-US" sz="1100" b="0" i="0" u="none" strike="noStrike">
                          <a:solidFill>
                            <a:srgbClr val="C00000"/>
                          </a:solidFill>
                          <a:effectLst/>
                          <a:latin typeface="Calibri" panose="020F0502020204030204" pitchFamily="34" charset="0"/>
                        </a:rPr>
                        <a:t> QA data can't join to Clarity QA data. (ADF needs a central de-identification service to use prod data so that Dev and QA data can be joined.)</a:t>
                      </a:r>
                    </a:p>
                  </a:txBody>
                  <a:tcPr marL="18288" marR="18288" marT="18288" marB="18288" anchor="b"/>
                </a:tc>
                <a:extLst>
                  <a:ext uri="{0D108BD9-81ED-4DB2-BD59-A6C34878D82A}">
                    <a16:rowId xmlns:a16="http://schemas.microsoft.com/office/drawing/2014/main" val="4290642782"/>
                  </a:ext>
                </a:extLst>
              </a:tr>
            </a:tbl>
          </a:graphicData>
        </a:graphic>
      </p:graphicFrame>
    </p:spTree>
    <p:custDataLst>
      <p:tags r:id="rId1"/>
    </p:custDataLst>
    <p:extLst>
      <p:ext uri="{BB962C8B-B14F-4D97-AF65-F5344CB8AC3E}">
        <p14:creationId xmlns:p14="http://schemas.microsoft.com/office/powerpoint/2010/main" val="15179079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3">
              <a:lumMod val="50000"/>
            </a:schemeClr>
          </a:solidFill>
        </p:spPr>
        <p:txBody>
          <a:bodyPr lIns="91440" tIns="45720" rIns="91440" bIns="45720"/>
          <a:lstStyle/>
          <a:p>
            <a:r>
              <a:rPr lang="en-US"/>
              <a:t>A2.0 Tenant Concerns</a:t>
            </a:r>
          </a:p>
        </p:txBody>
      </p:sp>
      <p:sp>
        <p:nvSpPr>
          <p:cNvPr id="28" name="Footer Placeholder 3">
            <a:extLst>
              <a:ext uri="{FF2B5EF4-FFF2-40B4-BE49-F238E27FC236}">
                <a16:creationId xmlns:a16="http://schemas.microsoft.com/office/drawing/2014/main" id="{CA80B804-1793-426A-9F79-7AD6587B05C8}"/>
              </a:ext>
            </a:extLst>
          </p:cNvPr>
          <p:cNvSpPr>
            <a:spLocks noGrp="1"/>
          </p:cNvSpPr>
          <p:nvPr>
            <p:ph type="ftr" sz="quarter" idx="3"/>
          </p:nvPr>
        </p:nvSpPr>
        <p:spPr>
          <a:solidFill>
            <a:schemeClr val="accent3">
              <a:lumMod val="50000"/>
            </a:schemeClr>
          </a:solidFill>
        </p:spPr>
        <p:txBody>
          <a:bodyPr/>
          <a:lstStyle/>
          <a:p>
            <a:r>
              <a:rPr lang="en-US"/>
              <a:t>KP Architecture Review Board          © 2019 Kaiser Permanente          Confidential - Internal Use Only</a:t>
            </a:r>
          </a:p>
        </p:txBody>
      </p:sp>
      <p:grpSp>
        <p:nvGrpSpPr>
          <p:cNvPr id="26" name="Group 69"/>
          <p:cNvGrpSpPr>
            <a:grpSpLocks/>
          </p:cNvGrpSpPr>
          <p:nvPr/>
        </p:nvGrpSpPr>
        <p:grpSpPr bwMode="auto">
          <a:xfrm>
            <a:off x="297366" y="2657097"/>
            <a:ext cx="3520372" cy="1543807"/>
            <a:chOff x="362" y="1003"/>
            <a:chExt cx="898" cy="315"/>
          </a:xfrm>
          <a:solidFill>
            <a:srgbClr val="2F5597"/>
          </a:solidFill>
        </p:grpSpPr>
        <p:sp>
          <p:nvSpPr>
            <p:cNvPr id="27" name="Freeform 70"/>
            <p:cNvSpPr>
              <a:spLocks noEditPoints="1"/>
            </p:cNvSpPr>
            <p:nvPr/>
          </p:nvSpPr>
          <p:spPr bwMode="auto">
            <a:xfrm>
              <a:off x="646" y="1010"/>
              <a:ext cx="94" cy="308"/>
            </a:xfrm>
            <a:custGeom>
              <a:avLst/>
              <a:gdLst>
                <a:gd name="T0" fmla="*/ 8 w 146"/>
                <a:gd name="T1" fmla="*/ 26 h 472"/>
                <a:gd name="T2" fmla="*/ 8 w 146"/>
                <a:gd name="T3" fmla="*/ 29 h 472"/>
                <a:gd name="T4" fmla="*/ 10 w 146"/>
                <a:gd name="T5" fmla="*/ 31 h 472"/>
                <a:gd name="T6" fmla="*/ 10 w 146"/>
                <a:gd name="T7" fmla="*/ 33 h 472"/>
                <a:gd name="T8" fmla="*/ 8 w 146"/>
                <a:gd name="T9" fmla="*/ 36 h 472"/>
                <a:gd name="T10" fmla="*/ 6 w 146"/>
                <a:gd name="T11" fmla="*/ 36 h 472"/>
                <a:gd name="T12" fmla="*/ 5 w 146"/>
                <a:gd name="T13" fmla="*/ 36 h 472"/>
                <a:gd name="T14" fmla="*/ 5 w 146"/>
                <a:gd name="T15" fmla="*/ 36 h 472"/>
                <a:gd name="T16" fmla="*/ 4 w 146"/>
                <a:gd name="T17" fmla="*/ 35 h 472"/>
                <a:gd name="T18" fmla="*/ 4 w 146"/>
                <a:gd name="T19" fmla="*/ 33 h 472"/>
                <a:gd name="T20" fmla="*/ 5 w 146"/>
                <a:gd name="T21" fmla="*/ 31 h 472"/>
                <a:gd name="T22" fmla="*/ 4 w 146"/>
                <a:gd name="T23" fmla="*/ 29 h 472"/>
                <a:gd name="T24" fmla="*/ 2 w 146"/>
                <a:gd name="T25" fmla="*/ 26 h 472"/>
                <a:gd name="T26" fmla="*/ 2 w 146"/>
                <a:gd name="T27" fmla="*/ 22 h 472"/>
                <a:gd name="T28" fmla="*/ 2 w 146"/>
                <a:gd name="T29" fmla="*/ 20 h 472"/>
                <a:gd name="T30" fmla="*/ 1 w 146"/>
                <a:gd name="T31" fmla="*/ 18 h 472"/>
                <a:gd name="T32" fmla="*/ 1 w 146"/>
                <a:gd name="T33" fmla="*/ 17 h 472"/>
                <a:gd name="T34" fmla="*/ 0 w 146"/>
                <a:gd name="T35" fmla="*/ 15 h 472"/>
                <a:gd name="T36" fmla="*/ 1 w 146"/>
                <a:gd name="T37" fmla="*/ 10 h 472"/>
                <a:gd name="T38" fmla="*/ 2 w 146"/>
                <a:gd name="T39" fmla="*/ 7 h 472"/>
                <a:gd name="T40" fmla="*/ 3 w 146"/>
                <a:gd name="T41" fmla="*/ 5 h 472"/>
                <a:gd name="T42" fmla="*/ 4 w 146"/>
                <a:gd name="T43" fmla="*/ 3 h 472"/>
                <a:gd name="T44" fmla="*/ 6 w 146"/>
                <a:gd name="T45" fmla="*/ 1 h 472"/>
                <a:gd name="T46" fmla="*/ 6 w 146"/>
                <a:gd name="T47" fmla="*/ 3 h 472"/>
                <a:gd name="T48" fmla="*/ 6 w 146"/>
                <a:gd name="T49" fmla="*/ 5 h 472"/>
                <a:gd name="T50" fmla="*/ 8 w 146"/>
                <a:gd name="T51" fmla="*/ 5 h 472"/>
                <a:gd name="T52" fmla="*/ 10 w 146"/>
                <a:gd name="T53" fmla="*/ 7 h 472"/>
                <a:gd name="T54" fmla="*/ 10 w 146"/>
                <a:gd name="T55" fmla="*/ 11 h 472"/>
                <a:gd name="T56" fmla="*/ 10 w 146"/>
                <a:gd name="T57" fmla="*/ 16 h 472"/>
                <a:gd name="T58" fmla="*/ 10 w 146"/>
                <a:gd name="T59" fmla="*/ 19 h 472"/>
                <a:gd name="T60" fmla="*/ 10 w 146"/>
                <a:gd name="T61" fmla="*/ 19 h 472"/>
                <a:gd name="T62" fmla="*/ 10 w 146"/>
                <a:gd name="T63" fmla="*/ 20 h 472"/>
                <a:gd name="T64" fmla="*/ 10 w 146"/>
                <a:gd name="T65" fmla="*/ 22 h 472"/>
                <a:gd name="T66" fmla="*/ 9 w 146"/>
                <a:gd name="T67" fmla="*/ 22 h 472"/>
                <a:gd name="T68" fmla="*/ 9 w 146"/>
                <a:gd name="T69" fmla="*/ 20 h 472"/>
                <a:gd name="T70" fmla="*/ 9 w 146"/>
                <a:gd name="T71" fmla="*/ 20 h 472"/>
                <a:gd name="T72" fmla="*/ 9 w 146"/>
                <a:gd name="T73" fmla="*/ 20 h 472"/>
                <a:gd name="T74" fmla="*/ 8 w 146"/>
                <a:gd name="T75" fmla="*/ 22 h 472"/>
                <a:gd name="T76" fmla="*/ 8 w 146"/>
                <a:gd name="T77" fmla="*/ 25 h 472"/>
                <a:gd name="T78" fmla="*/ 5 w 146"/>
                <a:gd name="T79" fmla="*/ 23 h 472"/>
                <a:gd name="T80" fmla="*/ 5 w 146"/>
                <a:gd name="T81" fmla="*/ 22 h 472"/>
                <a:gd name="T82" fmla="*/ 5 w 146"/>
                <a:gd name="T83" fmla="*/ 23 h 472"/>
                <a:gd name="T84" fmla="*/ 5 w 146"/>
                <a:gd name="T85" fmla="*/ 25 h 472"/>
                <a:gd name="T86" fmla="*/ 5 w 146"/>
                <a:gd name="T87" fmla="*/ 26 h 472"/>
                <a:gd name="T88" fmla="*/ 5 w 146"/>
                <a:gd name="T89" fmla="*/ 25 h 472"/>
                <a:gd name="T90" fmla="*/ 2 w 146"/>
                <a:gd name="T91" fmla="*/ 17 h 472"/>
                <a:gd name="T92" fmla="*/ 2 w 146"/>
                <a:gd name="T93" fmla="*/ 16 h 472"/>
                <a:gd name="T94" fmla="*/ 2 w 146"/>
                <a:gd name="T95" fmla="*/ 16 h 472"/>
                <a:gd name="T96" fmla="*/ 2 w 146"/>
                <a:gd name="T97" fmla="*/ 17 h 472"/>
                <a:gd name="T98" fmla="*/ 2 w 146"/>
                <a:gd name="T99" fmla="*/ 17 h 472"/>
                <a:gd name="T100" fmla="*/ 7 w 146"/>
                <a:gd name="T101" fmla="*/ 34 h 472"/>
                <a:gd name="T102" fmla="*/ 7 w 146"/>
                <a:gd name="T103" fmla="*/ 32 h 472"/>
                <a:gd name="T104" fmla="*/ 6 w 146"/>
                <a:gd name="T105" fmla="*/ 33 h 472"/>
                <a:gd name="T106" fmla="*/ 6 w 146"/>
                <a:gd name="T107" fmla="*/ 35 h 472"/>
                <a:gd name="T108" fmla="*/ 7 w 146"/>
                <a:gd name="T109" fmla="*/ 35 h 47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6"/>
                <a:gd name="T166" fmla="*/ 0 h 472"/>
                <a:gd name="T167" fmla="*/ 146 w 146"/>
                <a:gd name="T168" fmla="*/ 472 h 47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6" h="472">
                  <a:moveTo>
                    <a:pt x="109" y="329"/>
                  </a:moveTo>
                  <a:cubicBezTo>
                    <a:pt x="108" y="334"/>
                    <a:pt x="108" y="337"/>
                    <a:pt x="107" y="339"/>
                  </a:cubicBezTo>
                  <a:cubicBezTo>
                    <a:pt x="106" y="341"/>
                    <a:pt x="101" y="365"/>
                    <a:pt x="101" y="369"/>
                  </a:cubicBezTo>
                  <a:cubicBezTo>
                    <a:pt x="100" y="372"/>
                    <a:pt x="106" y="380"/>
                    <a:pt x="108" y="383"/>
                  </a:cubicBezTo>
                  <a:cubicBezTo>
                    <a:pt x="110" y="386"/>
                    <a:pt x="120" y="394"/>
                    <a:pt x="122" y="396"/>
                  </a:cubicBezTo>
                  <a:cubicBezTo>
                    <a:pt x="123" y="397"/>
                    <a:pt x="133" y="403"/>
                    <a:pt x="137" y="405"/>
                  </a:cubicBezTo>
                  <a:cubicBezTo>
                    <a:pt x="140" y="407"/>
                    <a:pt x="140" y="414"/>
                    <a:pt x="139" y="416"/>
                  </a:cubicBezTo>
                  <a:cubicBezTo>
                    <a:pt x="138" y="418"/>
                    <a:pt x="132" y="427"/>
                    <a:pt x="130" y="430"/>
                  </a:cubicBezTo>
                  <a:cubicBezTo>
                    <a:pt x="128" y="432"/>
                    <a:pt x="127" y="433"/>
                    <a:pt x="123" y="443"/>
                  </a:cubicBezTo>
                  <a:cubicBezTo>
                    <a:pt x="118" y="453"/>
                    <a:pt x="117" y="457"/>
                    <a:pt x="112" y="461"/>
                  </a:cubicBezTo>
                  <a:cubicBezTo>
                    <a:pt x="107" y="466"/>
                    <a:pt x="100" y="466"/>
                    <a:pt x="97" y="466"/>
                  </a:cubicBezTo>
                  <a:cubicBezTo>
                    <a:pt x="94" y="466"/>
                    <a:pt x="93" y="465"/>
                    <a:pt x="92" y="464"/>
                  </a:cubicBezTo>
                  <a:cubicBezTo>
                    <a:pt x="91" y="463"/>
                    <a:pt x="92" y="467"/>
                    <a:pt x="89" y="469"/>
                  </a:cubicBezTo>
                  <a:cubicBezTo>
                    <a:pt x="87" y="472"/>
                    <a:pt x="72" y="470"/>
                    <a:pt x="69" y="469"/>
                  </a:cubicBezTo>
                  <a:cubicBezTo>
                    <a:pt x="67" y="468"/>
                    <a:pt x="66" y="465"/>
                    <a:pt x="65" y="463"/>
                  </a:cubicBezTo>
                  <a:cubicBezTo>
                    <a:pt x="65" y="461"/>
                    <a:pt x="64" y="461"/>
                    <a:pt x="62" y="461"/>
                  </a:cubicBezTo>
                  <a:cubicBezTo>
                    <a:pt x="61" y="460"/>
                    <a:pt x="61" y="461"/>
                    <a:pt x="60" y="458"/>
                  </a:cubicBezTo>
                  <a:cubicBezTo>
                    <a:pt x="58" y="456"/>
                    <a:pt x="60" y="449"/>
                    <a:pt x="60" y="447"/>
                  </a:cubicBezTo>
                  <a:cubicBezTo>
                    <a:pt x="61" y="445"/>
                    <a:pt x="58" y="445"/>
                    <a:pt x="57" y="442"/>
                  </a:cubicBezTo>
                  <a:cubicBezTo>
                    <a:pt x="55" y="439"/>
                    <a:pt x="59" y="423"/>
                    <a:pt x="60" y="420"/>
                  </a:cubicBezTo>
                  <a:cubicBezTo>
                    <a:pt x="61" y="416"/>
                    <a:pt x="65" y="415"/>
                    <a:pt x="66" y="410"/>
                  </a:cubicBezTo>
                  <a:cubicBezTo>
                    <a:pt x="67" y="405"/>
                    <a:pt x="67" y="401"/>
                    <a:pt x="65" y="398"/>
                  </a:cubicBezTo>
                  <a:cubicBezTo>
                    <a:pt x="64" y="396"/>
                    <a:pt x="64" y="388"/>
                    <a:pt x="62" y="385"/>
                  </a:cubicBezTo>
                  <a:cubicBezTo>
                    <a:pt x="61" y="383"/>
                    <a:pt x="53" y="374"/>
                    <a:pt x="50" y="370"/>
                  </a:cubicBezTo>
                  <a:cubicBezTo>
                    <a:pt x="47" y="365"/>
                    <a:pt x="37" y="354"/>
                    <a:pt x="34" y="351"/>
                  </a:cubicBezTo>
                  <a:cubicBezTo>
                    <a:pt x="32" y="349"/>
                    <a:pt x="25" y="340"/>
                    <a:pt x="22" y="336"/>
                  </a:cubicBezTo>
                  <a:cubicBezTo>
                    <a:pt x="20" y="333"/>
                    <a:pt x="21" y="318"/>
                    <a:pt x="21" y="312"/>
                  </a:cubicBezTo>
                  <a:cubicBezTo>
                    <a:pt x="21" y="306"/>
                    <a:pt x="21" y="284"/>
                    <a:pt x="21" y="278"/>
                  </a:cubicBezTo>
                  <a:cubicBezTo>
                    <a:pt x="21" y="273"/>
                    <a:pt x="23" y="258"/>
                    <a:pt x="23" y="256"/>
                  </a:cubicBezTo>
                  <a:cubicBezTo>
                    <a:pt x="24" y="255"/>
                    <a:pt x="23" y="255"/>
                    <a:pt x="22" y="254"/>
                  </a:cubicBezTo>
                  <a:cubicBezTo>
                    <a:pt x="22" y="253"/>
                    <a:pt x="21" y="251"/>
                    <a:pt x="19" y="247"/>
                  </a:cubicBezTo>
                  <a:cubicBezTo>
                    <a:pt x="18" y="242"/>
                    <a:pt x="15" y="236"/>
                    <a:pt x="15" y="234"/>
                  </a:cubicBezTo>
                  <a:cubicBezTo>
                    <a:pt x="14" y="232"/>
                    <a:pt x="13" y="233"/>
                    <a:pt x="12" y="232"/>
                  </a:cubicBezTo>
                  <a:cubicBezTo>
                    <a:pt x="11" y="231"/>
                    <a:pt x="9" y="225"/>
                    <a:pt x="8" y="223"/>
                  </a:cubicBezTo>
                  <a:cubicBezTo>
                    <a:pt x="7" y="221"/>
                    <a:pt x="5" y="220"/>
                    <a:pt x="3" y="217"/>
                  </a:cubicBezTo>
                  <a:cubicBezTo>
                    <a:pt x="1" y="214"/>
                    <a:pt x="1" y="200"/>
                    <a:pt x="0" y="194"/>
                  </a:cubicBezTo>
                  <a:cubicBezTo>
                    <a:pt x="0" y="189"/>
                    <a:pt x="0" y="163"/>
                    <a:pt x="1" y="158"/>
                  </a:cubicBezTo>
                  <a:cubicBezTo>
                    <a:pt x="1" y="153"/>
                    <a:pt x="4" y="138"/>
                    <a:pt x="5" y="130"/>
                  </a:cubicBezTo>
                  <a:cubicBezTo>
                    <a:pt x="6" y="123"/>
                    <a:pt x="10" y="107"/>
                    <a:pt x="13" y="98"/>
                  </a:cubicBezTo>
                  <a:cubicBezTo>
                    <a:pt x="16" y="89"/>
                    <a:pt x="21" y="87"/>
                    <a:pt x="24" y="84"/>
                  </a:cubicBezTo>
                  <a:cubicBezTo>
                    <a:pt x="27" y="82"/>
                    <a:pt x="42" y="73"/>
                    <a:pt x="43" y="70"/>
                  </a:cubicBezTo>
                  <a:cubicBezTo>
                    <a:pt x="44" y="66"/>
                    <a:pt x="46" y="64"/>
                    <a:pt x="48" y="62"/>
                  </a:cubicBezTo>
                  <a:cubicBezTo>
                    <a:pt x="50" y="60"/>
                    <a:pt x="52" y="61"/>
                    <a:pt x="53" y="58"/>
                  </a:cubicBezTo>
                  <a:cubicBezTo>
                    <a:pt x="54" y="54"/>
                    <a:pt x="52" y="55"/>
                    <a:pt x="51" y="48"/>
                  </a:cubicBezTo>
                  <a:cubicBezTo>
                    <a:pt x="50" y="42"/>
                    <a:pt x="45" y="35"/>
                    <a:pt x="49" y="17"/>
                  </a:cubicBezTo>
                  <a:cubicBezTo>
                    <a:pt x="52" y="0"/>
                    <a:pt x="72" y="4"/>
                    <a:pt x="79" y="6"/>
                  </a:cubicBezTo>
                  <a:cubicBezTo>
                    <a:pt x="85" y="8"/>
                    <a:pt x="89" y="16"/>
                    <a:pt x="90" y="23"/>
                  </a:cubicBezTo>
                  <a:cubicBezTo>
                    <a:pt x="91" y="31"/>
                    <a:pt x="88" y="45"/>
                    <a:pt x="87" y="47"/>
                  </a:cubicBezTo>
                  <a:cubicBezTo>
                    <a:pt x="86" y="50"/>
                    <a:pt x="84" y="55"/>
                    <a:pt x="84" y="56"/>
                  </a:cubicBezTo>
                  <a:cubicBezTo>
                    <a:pt x="84" y="58"/>
                    <a:pt x="85" y="58"/>
                    <a:pt x="88" y="58"/>
                  </a:cubicBezTo>
                  <a:cubicBezTo>
                    <a:pt x="91" y="58"/>
                    <a:pt x="94" y="62"/>
                    <a:pt x="96" y="66"/>
                  </a:cubicBezTo>
                  <a:cubicBezTo>
                    <a:pt x="97" y="69"/>
                    <a:pt x="100" y="71"/>
                    <a:pt x="106" y="74"/>
                  </a:cubicBezTo>
                  <a:cubicBezTo>
                    <a:pt x="112" y="76"/>
                    <a:pt x="114" y="78"/>
                    <a:pt x="123" y="82"/>
                  </a:cubicBezTo>
                  <a:cubicBezTo>
                    <a:pt x="131" y="86"/>
                    <a:pt x="131" y="89"/>
                    <a:pt x="132" y="93"/>
                  </a:cubicBezTo>
                  <a:cubicBezTo>
                    <a:pt x="133" y="97"/>
                    <a:pt x="138" y="119"/>
                    <a:pt x="139" y="122"/>
                  </a:cubicBezTo>
                  <a:cubicBezTo>
                    <a:pt x="139" y="125"/>
                    <a:pt x="141" y="139"/>
                    <a:pt x="142" y="143"/>
                  </a:cubicBezTo>
                  <a:cubicBezTo>
                    <a:pt x="143" y="148"/>
                    <a:pt x="145" y="165"/>
                    <a:pt x="145" y="169"/>
                  </a:cubicBezTo>
                  <a:cubicBezTo>
                    <a:pt x="146" y="172"/>
                    <a:pt x="146" y="203"/>
                    <a:pt x="146" y="207"/>
                  </a:cubicBezTo>
                  <a:cubicBezTo>
                    <a:pt x="146" y="212"/>
                    <a:pt x="144" y="225"/>
                    <a:pt x="142" y="229"/>
                  </a:cubicBezTo>
                  <a:cubicBezTo>
                    <a:pt x="141" y="233"/>
                    <a:pt x="142" y="236"/>
                    <a:pt x="142" y="239"/>
                  </a:cubicBezTo>
                  <a:cubicBezTo>
                    <a:pt x="142" y="241"/>
                    <a:pt x="141" y="240"/>
                    <a:pt x="140" y="240"/>
                  </a:cubicBezTo>
                  <a:cubicBezTo>
                    <a:pt x="139" y="240"/>
                    <a:pt x="139" y="241"/>
                    <a:pt x="139" y="243"/>
                  </a:cubicBezTo>
                  <a:cubicBezTo>
                    <a:pt x="140" y="246"/>
                    <a:pt x="140" y="248"/>
                    <a:pt x="141" y="251"/>
                  </a:cubicBezTo>
                  <a:cubicBezTo>
                    <a:pt x="141" y="254"/>
                    <a:pt x="142" y="254"/>
                    <a:pt x="142" y="255"/>
                  </a:cubicBezTo>
                  <a:cubicBezTo>
                    <a:pt x="141" y="256"/>
                    <a:pt x="140" y="263"/>
                    <a:pt x="139" y="266"/>
                  </a:cubicBezTo>
                  <a:cubicBezTo>
                    <a:pt x="138" y="268"/>
                    <a:pt x="137" y="269"/>
                    <a:pt x="134" y="271"/>
                  </a:cubicBezTo>
                  <a:cubicBezTo>
                    <a:pt x="132" y="272"/>
                    <a:pt x="129" y="275"/>
                    <a:pt x="127" y="276"/>
                  </a:cubicBezTo>
                  <a:cubicBezTo>
                    <a:pt x="125" y="277"/>
                    <a:pt x="124" y="276"/>
                    <a:pt x="123" y="276"/>
                  </a:cubicBezTo>
                  <a:cubicBezTo>
                    <a:pt x="122" y="275"/>
                    <a:pt x="123" y="272"/>
                    <a:pt x="124" y="271"/>
                  </a:cubicBezTo>
                  <a:cubicBezTo>
                    <a:pt x="125" y="270"/>
                    <a:pt x="127" y="266"/>
                    <a:pt x="128" y="263"/>
                  </a:cubicBezTo>
                  <a:cubicBezTo>
                    <a:pt x="128" y="260"/>
                    <a:pt x="128" y="258"/>
                    <a:pt x="128" y="256"/>
                  </a:cubicBezTo>
                  <a:cubicBezTo>
                    <a:pt x="127" y="253"/>
                    <a:pt x="126" y="254"/>
                    <a:pt x="125" y="253"/>
                  </a:cubicBezTo>
                  <a:cubicBezTo>
                    <a:pt x="123" y="253"/>
                    <a:pt x="124" y="254"/>
                    <a:pt x="124" y="256"/>
                  </a:cubicBezTo>
                  <a:cubicBezTo>
                    <a:pt x="124" y="258"/>
                    <a:pt x="123" y="262"/>
                    <a:pt x="123" y="264"/>
                  </a:cubicBezTo>
                  <a:cubicBezTo>
                    <a:pt x="123" y="267"/>
                    <a:pt x="120" y="267"/>
                    <a:pt x="119" y="267"/>
                  </a:cubicBezTo>
                  <a:cubicBezTo>
                    <a:pt x="118" y="266"/>
                    <a:pt x="118" y="278"/>
                    <a:pt x="117" y="281"/>
                  </a:cubicBezTo>
                  <a:cubicBezTo>
                    <a:pt x="117" y="284"/>
                    <a:pt x="110" y="321"/>
                    <a:pt x="110" y="321"/>
                  </a:cubicBezTo>
                  <a:cubicBezTo>
                    <a:pt x="110" y="321"/>
                    <a:pt x="110" y="325"/>
                    <a:pt x="109" y="329"/>
                  </a:cubicBezTo>
                  <a:close/>
                  <a:moveTo>
                    <a:pt x="72" y="315"/>
                  </a:moveTo>
                  <a:cubicBezTo>
                    <a:pt x="72" y="315"/>
                    <a:pt x="72" y="306"/>
                    <a:pt x="72" y="304"/>
                  </a:cubicBezTo>
                  <a:cubicBezTo>
                    <a:pt x="72" y="302"/>
                    <a:pt x="72" y="291"/>
                    <a:pt x="73" y="286"/>
                  </a:cubicBezTo>
                  <a:cubicBezTo>
                    <a:pt x="73" y="281"/>
                    <a:pt x="72" y="278"/>
                    <a:pt x="72" y="274"/>
                  </a:cubicBezTo>
                  <a:cubicBezTo>
                    <a:pt x="72" y="271"/>
                    <a:pt x="71" y="269"/>
                    <a:pt x="70" y="275"/>
                  </a:cubicBezTo>
                  <a:cubicBezTo>
                    <a:pt x="69" y="281"/>
                    <a:pt x="64" y="301"/>
                    <a:pt x="63" y="305"/>
                  </a:cubicBezTo>
                  <a:cubicBezTo>
                    <a:pt x="61" y="309"/>
                    <a:pt x="60" y="310"/>
                    <a:pt x="62" y="312"/>
                  </a:cubicBezTo>
                  <a:cubicBezTo>
                    <a:pt x="63" y="314"/>
                    <a:pt x="66" y="322"/>
                    <a:pt x="65" y="324"/>
                  </a:cubicBezTo>
                  <a:cubicBezTo>
                    <a:pt x="64" y="326"/>
                    <a:pt x="64" y="326"/>
                    <a:pt x="65" y="329"/>
                  </a:cubicBezTo>
                  <a:cubicBezTo>
                    <a:pt x="67" y="332"/>
                    <a:pt x="70" y="335"/>
                    <a:pt x="71" y="337"/>
                  </a:cubicBezTo>
                  <a:cubicBezTo>
                    <a:pt x="72" y="340"/>
                    <a:pt x="72" y="340"/>
                    <a:pt x="72" y="337"/>
                  </a:cubicBezTo>
                  <a:cubicBezTo>
                    <a:pt x="72" y="335"/>
                    <a:pt x="71" y="333"/>
                    <a:pt x="72" y="328"/>
                  </a:cubicBezTo>
                  <a:cubicBezTo>
                    <a:pt x="72" y="323"/>
                    <a:pt x="72" y="315"/>
                    <a:pt x="72" y="315"/>
                  </a:cubicBezTo>
                  <a:close/>
                  <a:moveTo>
                    <a:pt x="30" y="221"/>
                  </a:moveTo>
                  <a:cubicBezTo>
                    <a:pt x="30" y="221"/>
                    <a:pt x="31" y="219"/>
                    <a:pt x="31" y="218"/>
                  </a:cubicBezTo>
                  <a:cubicBezTo>
                    <a:pt x="31" y="216"/>
                    <a:pt x="31" y="217"/>
                    <a:pt x="30" y="215"/>
                  </a:cubicBezTo>
                  <a:cubicBezTo>
                    <a:pt x="29" y="214"/>
                    <a:pt x="29" y="210"/>
                    <a:pt x="29" y="207"/>
                  </a:cubicBezTo>
                  <a:cubicBezTo>
                    <a:pt x="28" y="205"/>
                    <a:pt x="26" y="202"/>
                    <a:pt x="26" y="204"/>
                  </a:cubicBezTo>
                  <a:cubicBezTo>
                    <a:pt x="27" y="207"/>
                    <a:pt x="28" y="212"/>
                    <a:pt x="28" y="214"/>
                  </a:cubicBezTo>
                  <a:cubicBezTo>
                    <a:pt x="28" y="216"/>
                    <a:pt x="29" y="221"/>
                    <a:pt x="29" y="221"/>
                  </a:cubicBezTo>
                  <a:cubicBezTo>
                    <a:pt x="28" y="222"/>
                    <a:pt x="28" y="222"/>
                    <a:pt x="29" y="222"/>
                  </a:cubicBezTo>
                  <a:cubicBezTo>
                    <a:pt x="30" y="223"/>
                    <a:pt x="30" y="221"/>
                    <a:pt x="30" y="221"/>
                  </a:cubicBezTo>
                  <a:close/>
                  <a:moveTo>
                    <a:pt x="99" y="449"/>
                  </a:moveTo>
                  <a:cubicBezTo>
                    <a:pt x="99" y="449"/>
                    <a:pt x="104" y="438"/>
                    <a:pt x="103" y="434"/>
                  </a:cubicBezTo>
                  <a:cubicBezTo>
                    <a:pt x="103" y="430"/>
                    <a:pt x="103" y="427"/>
                    <a:pt x="102" y="424"/>
                  </a:cubicBezTo>
                  <a:cubicBezTo>
                    <a:pt x="101" y="420"/>
                    <a:pt x="98" y="412"/>
                    <a:pt x="96" y="412"/>
                  </a:cubicBezTo>
                  <a:cubicBezTo>
                    <a:pt x="94" y="411"/>
                    <a:pt x="93" y="413"/>
                    <a:pt x="92" y="418"/>
                  </a:cubicBezTo>
                  <a:cubicBezTo>
                    <a:pt x="91" y="422"/>
                    <a:pt x="90" y="425"/>
                    <a:pt x="89" y="427"/>
                  </a:cubicBezTo>
                  <a:cubicBezTo>
                    <a:pt x="88" y="430"/>
                    <a:pt x="88" y="434"/>
                    <a:pt x="88" y="437"/>
                  </a:cubicBezTo>
                  <a:cubicBezTo>
                    <a:pt x="87" y="441"/>
                    <a:pt x="83" y="447"/>
                    <a:pt x="86" y="451"/>
                  </a:cubicBezTo>
                  <a:cubicBezTo>
                    <a:pt x="88" y="455"/>
                    <a:pt x="90" y="460"/>
                    <a:pt x="92" y="459"/>
                  </a:cubicBezTo>
                  <a:cubicBezTo>
                    <a:pt x="94" y="458"/>
                    <a:pt x="96" y="456"/>
                    <a:pt x="97" y="454"/>
                  </a:cubicBezTo>
                  <a:cubicBezTo>
                    <a:pt x="98" y="452"/>
                    <a:pt x="99" y="449"/>
                    <a:pt x="99" y="449"/>
                  </a:cubicBezTo>
                  <a:close/>
                </a:path>
              </a:pathLst>
            </a:custGeom>
            <a:grpFill/>
            <a:ln w="3175" cap="flat">
              <a:noFill/>
              <a:prstDash val="solid"/>
              <a:miter lim="800000"/>
              <a:headEnd/>
              <a:tailEnd/>
            </a:ln>
          </p:spPr>
          <p:txBody>
            <a:bodyPr/>
            <a:lstStyle/>
            <a:p>
              <a:endParaRPr lang="en-US" sz="2400"/>
            </a:p>
          </p:txBody>
        </p:sp>
        <p:sp>
          <p:nvSpPr>
            <p:cNvPr id="36" name="Freeform 71"/>
            <p:cNvSpPr>
              <a:spLocks noEditPoints="1"/>
            </p:cNvSpPr>
            <p:nvPr/>
          </p:nvSpPr>
          <p:spPr bwMode="auto">
            <a:xfrm>
              <a:off x="1153" y="1003"/>
              <a:ext cx="107" cy="315"/>
            </a:xfrm>
            <a:custGeom>
              <a:avLst/>
              <a:gdLst>
                <a:gd name="T0" fmla="*/ 3 w 163"/>
                <a:gd name="T1" fmla="*/ 23 h 482"/>
                <a:gd name="T2" fmla="*/ 2 w 163"/>
                <a:gd name="T3" fmla="*/ 20 h 482"/>
                <a:gd name="T4" fmla="*/ 1 w 163"/>
                <a:gd name="T5" fmla="*/ 18 h 482"/>
                <a:gd name="T6" fmla="*/ 1 w 163"/>
                <a:gd name="T7" fmla="*/ 12 h 482"/>
                <a:gd name="T8" fmla="*/ 1 w 163"/>
                <a:gd name="T9" fmla="*/ 8 h 482"/>
                <a:gd name="T10" fmla="*/ 4 w 163"/>
                <a:gd name="T11" fmla="*/ 5 h 482"/>
                <a:gd name="T12" fmla="*/ 3 w 163"/>
                <a:gd name="T13" fmla="*/ 3 h 482"/>
                <a:gd name="T14" fmla="*/ 3 w 163"/>
                <a:gd name="T15" fmla="*/ 1 h 482"/>
                <a:gd name="T16" fmla="*/ 7 w 163"/>
                <a:gd name="T17" fmla="*/ 2 h 482"/>
                <a:gd name="T18" fmla="*/ 7 w 163"/>
                <a:gd name="T19" fmla="*/ 5 h 482"/>
                <a:gd name="T20" fmla="*/ 9 w 163"/>
                <a:gd name="T21" fmla="*/ 7 h 482"/>
                <a:gd name="T22" fmla="*/ 11 w 163"/>
                <a:gd name="T23" fmla="*/ 8 h 482"/>
                <a:gd name="T24" fmla="*/ 12 w 163"/>
                <a:gd name="T25" fmla="*/ 12 h 482"/>
                <a:gd name="T26" fmla="*/ 12 w 163"/>
                <a:gd name="T27" fmla="*/ 16 h 482"/>
                <a:gd name="T28" fmla="*/ 11 w 163"/>
                <a:gd name="T29" fmla="*/ 19 h 482"/>
                <a:gd name="T30" fmla="*/ 11 w 163"/>
                <a:gd name="T31" fmla="*/ 20 h 482"/>
                <a:gd name="T32" fmla="*/ 11 w 163"/>
                <a:gd name="T33" fmla="*/ 25 h 482"/>
                <a:gd name="T34" fmla="*/ 11 w 163"/>
                <a:gd name="T35" fmla="*/ 27 h 482"/>
                <a:gd name="T36" fmla="*/ 13 w 163"/>
                <a:gd name="T37" fmla="*/ 33 h 482"/>
                <a:gd name="T38" fmla="*/ 13 w 163"/>
                <a:gd name="T39" fmla="*/ 36 h 482"/>
                <a:gd name="T40" fmla="*/ 11 w 163"/>
                <a:gd name="T41" fmla="*/ 37 h 482"/>
                <a:gd name="T42" fmla="*/ 11 w 163"/>
                <a:gd name="T43" fmla="*/ 35 h 482"/>
                <a:gd name="T44" fmla="*/ 9 w 163"/>
                <a:gd name="T45" fmla="*/ 33 h 482"/>
                <a:gd name="T46" fmla="*/ 9 w 163"/>
                <a:gd name="T47" fmla="*/ 31 h 482"/>
                <a:gd name="T48" fmla="*/ 9 w 163"/>
                <a:gd name="T49" fmla="*/ 29 h 482"/>
                <a:gd name="T50" fmla="*/ 9 w 163"/>
                <a:gd name="T51" fmla="*/ 26 h 482"/>
                <a:gd name="T52" fmla="*/ 7 w 163"/>
                <a:gd name="T53" fmla="*/ 22 h 482"/>
                <a:gd name="T54" fmla="*/ 6 w 163"/>
                <a:gd name="T55" fmla="*/ 25 h 482"/>
                <a:gd name="T56" fmla="*/ 6 w 163"/>
                <a:gd name="T57" fmla="*/ 27 h 482"/>
                <a:gd name="T58" fmla="*/ 6 w 163"/>
                <a:gd name="T59" fmla="*/ 29 h 482"/>
                <a:gd name="T60" fmla="*/ 6 w 163"/>
                <a:gd name="T61" fmla="*/ 31 h 482"/>
                <a:gd name="T62" fmla="*/ 6 w 163"/>
                <a:gd name="T63" fmla="*/ 34 h 482"/>
                <a:gd name="T64" fmla="*/ 6 w 163"/>
                <a:gd name="T65" fmla="*/ 36 h 482"/>
                <a:gd name="T66" fmla="*/ 3 w 163"/>
                <a:gd name="T67" fmla="*/ 37 h 482"/>
                <a:gd name="T68" fmla="*/ 4 w 163"/>
                <a:gd name="T69" fmla="*/ 34 h 482"/>
                <a:gd name="T70" fmla="*/ 3 w 163"/>
                <a:gd name="T71" fmla="*/ 33 h 482"/>
                <a:gd name="T72" fmla="*/ 4 w 163"/>
                <a:gd name="T73" fmla="*/ 31 h 482"/>
                <a:gd name="T74" fmla="*/ 3 w 163"/>
                <a:gd name="T75" fmla="*/ 28 h 482"/>
                <a:gd name="T76" fmla="*/ 3 w 163"/>
                <a:gd name="T77" fmla="*/ 27 h 482"/>
                <a:gd name="T78" fmla="*/ 3 w 163"/>
                <a:gd name="T79" fmla="*/ 16 h 482"/>
                <a:gd name="T80" fmla="*/ 2 w 163"/>
                <a:gd name="T81" fmla="*/ 18 h 482"/>
                <a:gd name="T82" fmla="*/ 3 w 163"/>
                <a:gd name="T83" fmla="*/ 17 h 482"/>
                <a:gd name="T84" fmla="*/ 3 w 163"/>
                <a:gd name="T85" fmla="*/ 15 h 482"/>
                <a:gd name="T86" fmla="*/ 3 w 163"/>
                <a:gd name="T87" fmla="*/ 13 h 482"/>
                <a:gd name="T88" fmla="*/ 3 w 163"/>
                <a:gd name="T89" fmla="*/ 15 h 482"/>
                <a:gd name="T90" fmla="*/ 9 w 163"/>
                <a:gd name="T91" fmla="*/ 16 h 482"/>
                <a:gd name="T92" fmla="*/ 10 w 163"/>
                <a:gd name="T93" fmla="*/ 14 h 482"/>
                <a:gd name="T94" fmla="*/ 10 w 163"/>
                <a:gd name="T95" fmla="*/ 12 h 482"/>
                <a:gd name="T96" fmla="*/ 9 w 163"/>
                <a:gd name="T97" fmla="*/ 15 h 4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63"/>
                <a:gd name="T148" fmla="*/ 0 h 482"/>
                <a:gd name="T149" fmla="*/ 163 w 163"/>
                <a:gd name="T150" fmla="*/ 482 h 4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63" h="482">
                  <a:moveTo>
                    <a:pt x="36" y="323"/>
                  </a:moveTo>
                  <a:cubicBezTo>
                    <a:pt x="36" y="323"/>
                    <a:pt x="33" y="301"/>
                    <a:pt x="32" y="291"/>
                  </a:cubicBezTo>
                  <a:cubicBezTo>
                    <a:pt x="31" y="282"/>
                    <a:pt x="34" y="276"/>
                    <a:pt x="30" y="274"/>
                  </a:cubicBezTo>
                  <a:cubicBezTo>
                    <a:pt x="27" y="272"/>
                    <a:pt x="24" y="269"/>
                    <a:pt x="22" y="262"/>
                  </a:cubicBezTo>
                  <a:cubicBezTo>
                    <a:pt x="21" y="256"/>
                    <a:pt x="18" y="249"/>
                    <a:pt x="17" y="245"/>
                  </a:cubicBezTo>
                  <a:cubicBezTo>
                    <a:pt x="16" y="241"/>
                    <a:pt x="15" y="224"/>
                    <a:pt x="12" y="223"/>
                  </a:cubicBezTo>
                  <a:cubicBezTo>
                    <a:pt x="8" y="222"/>
                    <a:pt x="6" y="224"/>
                    <a:pt x="5" y="216"/>
                  </a:cubicBezTo>
                  <a:cubicBezTo>
                    <a:pt x="5" y="207"/>
                    <a:pt x="0" y="163"/>
                    <a:pt x="1" y="149"/>
                  </a:cubicBezTo>
                  <a:cubicBezTo>
                    <a:pt x="2" y="138"/>
                    <a:pt x="4" y="127"/>
                    <a:pt x="7" y="116"/>
                  </a:cubicBezTo>
                  <a:cubicBezTo>
                    <a:pt x="8" y="109"/>
                    <a:pt x="10" y="101"/>
                    <a:pt x="13" y="95"/>
                  </a:cubicBezTo>
                  <a:cubicBezTo>
                    <a:pt x="18" y="85"/>
                    <a:pt x="31" y="84"/>
                    <a:pt x="40" y="81"/>
                  </a:cubicBezTo>
                  <a:cubicBezTo>
                    <a:pt x="45" y="79"/>
                    <a:pt x="54" y="77"/>
                    <a:pt x="52" y="71"/>
                  </a:cubicBezTo>
                  <a:cubicBezTo>
                    <a:pt x="51" y="67"/>
                    <a:pt x="49" y="63"/>
                    <a:pt x="48" y="59"/>
                  </a:cubicBezTo>
                  <a:cubicBezTo>
                    <a:pt x="45" y="54"/>
                    <a:pt x="44" y="48"/>
                    <a:pt x="43" y="43"/>
                  </a:cubicBezTo>
                  <a:cubicBezTo>
                    <a:pt x="40" y="36"/>
                    <a:pt x="37" y="29"/>
                    <a:pt x="39" y="21"/>
                  </a:cubicBezTo>
                  <a:cubicBezTo>
                    <a:pt x="41" y="18"/>
                    <a:pt x="42" y="15"/>
                    <a:pt x="44" y="12"/>
                  </a:cubicBezTo>
                  <a:cubicBezTo>
                    <a:pt x="50" y="4"/>
                    <a:pt x="68" y="0"/>
                    <a:pt x="76" y="5"/>
                  </a:cubicBezTo>
                  <a:cubicBezTo>
                    <a:pt x="82" y="9"/>
                    <a:pt x="90" y="15"/>
                    <a:pt x="90" y="22"/>
                  </a:cubicBezTo>
                  <a:cubicBezTo>
                    <a:pt x="91" y="31"/>
                    <a:pt x="89" y="40"/>
                    <a:pt x="87" y="48"/>
                  </a:cubicBezTo>
                  <a:cubicBezTo>
                    <a:pt x="87" y="52"/>
                    <a:pt x="85" y="60"/>
                    <a:pt x="85" y="63"/>
                  </a:cubicBezTo>
                  <a:cubicBezTo>
                    <a:pt x="85" y="68"/>
                    <a:pt x="85" y="74"/>
                    <a:pt x="90" y="76"/>
                  </a:cubicBezTo>
                  <a:cubicBezTo>
                    <a:pt x="95" y="78"/>
                    <a:pt x="100" y="79"/>
                    <a:pt x="104" y="81"/>
                  </a:cubicBezTo>
                  <a:cubicBezTo>
                    <a:pt x="109" y="83"/>
                    <a:pt x="115" y="85"/>
                    <a:pt x="120" y="87"/>
                  </a:cubicBezTo>
                  <a:cubicBezTo>
                    <a:pt x="125" y="89"/>
                    <a:pt x="136" y="91"/>
                    <a:pt x="138" y="100"/>
                  </a:cubicBezTo>
                  <a:cubicBezTo>
                    <a:pt x="140" y="107"/>
                    <a:pt x="141" y="113"/>
                    <a:pt x="142" y="119"/>
                  </a:cubicBezTo>
                  <a:cubicBezTo>
                    <a:pt x="144" y="130"/>
                    <a:pt x="146" y="141"/>
                    <a:pt x="148" y="152"/>
                  </a:cubicBezTo>
                  <a:cubicBezTo>
                    <a:pt x="151" y="169"/>
                    <a:pt x="154" y="187"/>
                    <a:pt x="150" y="204"/>
                  </a:cubicBezTo>
                  <a:cubicBezTo>
                    <a:pt x="148" y="211"/>
                    <a:pt x="148" y="213"/>
                    <a:pt x="145" y="213"/>
                  </a:cubicBezTo>
                  <a:cubicBezTo>
                    <a:pt x="143" y="213"/>
                    <a:pt x="142" y="213"/>
                    <a:pt x="140" y="221"/>
                  </a:cubicBezTo>
                  <a:cubicBezTo>
                    <a:pt x="138" y="228"/>
                    <a:pt x="138" y="239"/>
                    <a:pt x="135" y="244"/>
                  </a:cubicBezTo>
                  <a:cubicBezTo>
                    <a:pt x="133" y="247"/>
                    <a:pt x="129" y="251"/>
                    <a:pt x="128" y="255"/>
                  </a:cubicBezTo>
                  <a:cubicBezTo>
                    <a:pt x="128" y="258"/>
                    <a:pt x="130" y="262"/>
                    <a:pt x="130" y="265"/>
                  </a:cubicBezTo>
                  <a:cubicBezTo>
                    <a:pt x="131" y="272"/>
                    <a:pt x="134" y="279"/>
                    <a:pt x="133" y="286"/>
                  </a:cubicBezTo>
                  <a:cubicBezTo>
                    <a:pt x="133" y="292"/>
                    <a:pt x="135" y="320"/>
                    <a:pt x="136" y="326"/>
                  </a:cubicBezTo>
                  <a:cubicBezTo>
                    <a:pt x="136" y="330"/>
                    <a:pt x="138" y="335"/>
                    <a:pt x="140" y="340"/>
                  </a:cubicBezTo>
                  <a:cubicBezTo>
                    <a:pt x="141" y="343"/>
                    <a:pt x="142" y="346"/>
                    <a:pt x="142" y="349"/>
                  </a:cubicBezTo>
                  <a:cubicBezTo>
                    <a:pt x="146" y="367"/>
                    <a:pt x="151" y="385"/>
                    <a:pt x="158" y="402"/>
                  </a:cubicBezTo>
                  <a:cubicBezTo>
                    <a:pt x="161" y="409"/>
                    <a:pt x="158" y="413"/>
                    <a:pt x="157" y="420"/>
                  </a:cubicBezTo>
                  <a:cubicBezTo>
                    <a:pt x="156" y="428"/>
                    <a:pt x="162" y="435"/>
                    <a:pt x="158" y="442"/>
                  </a:cubicBezTo>
                  <a:cubicBezTo>
                    <a:pt x="156" y="447"/>
                    <a:pt x="162" y="456"/>
                    <a:pt x="162" y="461"/>
                  </a:cubicBezTo>
                  <a:cubicBezTo>
                    <a:pt x="163" y="466"/>
                    <a:pt x="163" y="476"/>
                    <a:pt x="158" y="478"/>
                  </a:cubicBezTo>
                  <a:cubicBezTo>
                    <a:pt x="153" y="481"/>
                    <a:pt x="144" y="482"/>
                    <a:pt x="140" y="477"/>
                  </a:cubicBezTo>
                  <a:cubicBezTo>
                    <a:pt x="136" y="473"/>
                    <a:pt x="135" y="461"/>
                    <a:pt x="135" y="456"/>
                  </a:cubicBezTo>
                  <a:cubicBezTo>
                    <a:pt x="135" y="452"/>
                    <a:pt x="135" y="451"/>
                    <a:pt x="133" y="449"/>
                  </a:cubicBezTo>
                  <a:cubicBezTo>
                    <a:pt x="131" y="444"/>
                    <a:pt x="126" y="443"/>
                    <a:pt x="124" y="438"/>
                  </a:cubicBezTo>
                  <a:cubicBezTo>
                    <a:pt x="122" y="433"/>
                    <a:pt x="122" y="428"/>
                    <a:pt x="121" y="423"/>
                  </a:cubicBezTo>
                  <a:cubicBezTo>
                    <a:pt x="121" y="418"/>
                    <a:pt x="120" y="413"/>
                    <a:pt x="119" y="409"/>
                  </a:cubicBezTo>
                  <a:cubicBezTo>
                    <a:pt x="118" y="404"/>
                    <a:pt x="121" y="400"/>
                    <a:pt x="121" y="396"/>
                  </a:cubicBezTo>
                  <a:cubicBezTo>
                    <a:pt x="122" y="392"/>
                    <a:pt x="120" y="388"/>
                    <a:pt x="118" y="384"/>
                  </a:cubicBezTo>
                  <a:cubicBezTo>
                    <a:pt x="117" y="380"/>
                    <a:pt x="116" y="378"/>
                    <a:pt x="116" y="374"/>
                  </a:cubicBezTo>
                  <a:cubicBezTo>
                    <a:pt x="114" y="368"/>
                    <a:pt x="114" y="361"/>
                    <a:pt x="111" y="356"/>
                  </a:cubicBezTo>
                  <a:cubicBezTo>
                    <a:pt x="108" y="351"/>
                    <a:pt x="107" y="338"/>
                    <a:pt x="104" y="332"/>
                  </a:cubicBezTo>
                  <a:cubicBezTo>
                    <a:pt x="102" y="327"/>
                    <a:pt x="89" y="299"/>
                    <a:pt x="88" y="295"/>
                  </a:cubicBezTo>
                  <a:cubicBezTo>
                    <a:pt x="87" y="291"/>
                    <a:pt x="83" y="274"/>
                    <a:pt x="80" y="287"/>
                  </a:cubicBezTo>
                  <a:cubicBezTo>
                    <a:pt x="79" y="295"/>
                    <a:pt x="77" y="303"/>
                    <a:pt x="75" y="311"/>
                  </a:cubicBezTo>
                  <a:cubicBezTo>
                    <a:pt x="73" y="315"/>
                    <a:pt x="72" y="318"/>
                    <a:pt x="71" y="322"/>
                  </a:cubicBezTo>
                  <a:cubicBezTo>
                    <a:pt x="71" y="325"/>
                    <a:pt x="70" y="328"/>
                    <a:pt x="70" y="331"/>
                  </a:cubicBezTo>
                  <a:cubicBezTo>
                    <a:pt x="70" y="335"/>
                    <a:pt x="71" y="338"/>
                    <a:pt x="71" y="342"/>
                  </a:cubicBezTo>
                  <a:cubicBezTo>
                    <a:pt x="71" y="345"/>
                    <a:pt x="70" y="348"/>
                    <a:pt x="70" y="352"/>
                  </a:cubicBezTo>
                  <a:cubicBezTo>
                    <a:pt x="71" y="359"/>
                    <a:pt x="74" y="365"/>
                    <a:pt x="75" y="372"/>
                  </a:cubicBezTo>
                  <a:cubicBezTo>
                    <a:pt x="75" y="375"/>
                    <a:pt x="75" y="379"/>
                    <a:pt x="75" y="383"/>
                  </a:cubicBezTo>
                  <a:cubicBezTo>
                    <a:pt x="75" y="390"/>
                    <a:pt x="78" y="395"/>
                    <a:pt x="79" y="402"/>
                  </a:cubicBezTo>
                  <a:cubicBezTo>
                    <a:pt x="81" y="408"/>
                    <a:pt x="82" y="415"/>
                    <a:pt x="82" y="422"/>
                  </a:cubicBezTo>
                  <a:cubicBezTo>
                    <a:pt x="82" y="427"/>
                    <a:pt x="80" y="432"/>
                    <a:pt x="77" y="436"/>
                  </a:cubicBezTo>
                  <a:cubicBezTo>
                    <a:pt x="75" y="440"/>
                    <a:pt x="77" y="445"/>
                    <a:pt x="75" y="448"/>
                  </a:cubicBezTo>
                  <a:cubicBezTo>
                    <a:pt x="71" y="452"/>
                    <a:pt x="70" y="457"/>
                    <a:pt x="70" y="462"/>
                  </a:cubicBezTo>
                  <a:cubicBezTo>
                    <a:pt x="69" y="469"/>
                    <a:pt x="67" y="473"/>
                    <a:pt x="61" y="476"/>
                  </a:cubicBezTo>
                  <a:cubicBezTo>
                    <a:pt x="56" y="478"/>
                    <a:pt x="47" y="480"/>
                    <a:pt x="43" y="475"/>
                  </a:cubicBezTo>
                  <a:cubicBezTo>
                    <a:pt x="40" y="471"/>
                    <a:pt x="41" y="462"/>
                    <a:pt x="41" y="457"/>
                  </a:cubicBezTo>
                  <a:cubicBezTo>
                    <a:pt x="42" y="452"/>
                    <a:pt x="50" y="444"/>
                    <a:pt x="46" y="439"/>
                  </a:cubicBezTo>
                  <a:cubicBezTo>
                    <a:pt x="45" y="437"/>
                    <a:pt x="42" y="432"/>
                    <a:pt x="43" y="426"/>
                  </a:cubicBezTo>
                  <a:cubicBezTo>
                    <a:pt x="44" y="424"/>
                    <a:pt x="44" y="421"/>
                    <a:pt x="44" y="419"/>
                  </a:cubicBezTo>
                  <a:cubicBezTo>
                    <a:pt x="44" y="417"/>
                    <a:pt x="43" y="415"/>
                    <a:pt x="42" y="413"/>
                  </a:cubicBezTo>
                  <a:cubicBezTo>
                    <a:pt x="41" y="408"/>
                    <a:pt x="45" y="404"/>
                    <a:pt x="45" y="399"/>
                  </a:cubicBezTo>
                  <a:cubicBezTo>
                    <a:pt x="46" y="394"/>
                    <a:pt x="45" y="390"/>
                    <a:pt x="44" y="386"/>
                  </a:cubicBezTo>
                  <a:cubicBezTo>
                    <a:pt x="42" y="378"/>
                    <a:pt x="39" y="371"/>
                    <a:pt x="39" y="363"/>
                  </a:cubicBezTo>
                  <a:cubicBezTo>
                    <a:pt x="39" y="360"/>
                    <a:pt x="39" y="357"/>
                    <a:pt x="40" y="354"/>
                  </a:cubicBezTo>
                  <a:cubicBezTo>
                    <a:pt x="40" y="350"/>
                    <a:pt x="40" y="346"/>
                    <a:pt x="39" y="342"/>
                  </a:cubicBezTo>
                  <a:cubicBezTo>
                    <a:pt x="37" y="335"/>
                    <a:pt x="36" y="323"/>
                    <a:pt x="36" y="323"/>
                  </a:cubicBezTo>
                  <a:close/>
                  <a:moveTo>
                    <a:pt x="32" y="216"/>
                  </a:moveTo>
                  <a:cubicBezTo>
                    <a:pt x="33" y="221"/>
                    <a:pt x="30" y="221"/>
                    <a:pt x="28" y="224"/>
                  </a:cubicBezTo>
                  <a:cubicBezTo>
                    <a:pt x="26" y="227"/>
                    <a:pt x="28" y="230"/>
                    <a:pt x="29" y="233"/>
                  </a:cubicBezTo>
                  <a:cubicBezTo>
                    <a:pt x="30" y="235"/>
                    <a:pt x="32" y="239"/>
                    <a:pt x="34" y="237"/>
                  </a:cubicBezTo>
                  <a:cubicBezTo>
                    <a:pt x="37" y="235"/>
                    <a:pt x="34" y="224"/>
                    <a:pt x="34" y="221"/>
                  </a:cubicBezTo>
                  <a:cubicBezTo>
                    <a:pt x="33" y="215"/>
                    <a:pt x="34" y="210"/>
                    <a:pt x="34" y="204"/>
                  </a:cubicBezTo>
                  <a:cubicBezTo>
                    <a:pt x="34" y="199"/>
                    <a:pt x="34" y="194"/>
                    <a:pt x="34" y="189"/>
                  </a:cubicBezTo>
                  <a:cubicBezTo>
                    <a:pt x="34" y="185"/>
                    <a:pt x="34" y="182"/>
                    <a:pt x="34" y="178"/>
                  </a:cubicBezTo>
                  <a:cubicBezTo>
                    <a:pt x="34" y="177"/>
                    <a:pt x="34" y="171"/>
                    <a:pt x="32" y="171"/>
                  </a:cubicBezTo>
                  <a:cubicBezTo>
                    <a:pt x="30" y="171"/>
                    <a:pt x="30" y="178"/>
                    <a:pt x="30" y="180"/>
                  </a:cubicBezTo>
                  <a:cubicBezTo>
                    <a:pt x="29" y="186"/>
                    <a:pt x="30" y="191"/>
                    <a:pt x="30" y="191"/>
                  </a:cubicBezTo>
                  <a:cubicBezTo>
                    <a:pt x="30" y="191"/>
                    <a:pt x="31" y="212"/>
                    <a:pt x="32" y="216"/>
                  </a:cubicBezTo>
                  <a:close/>
                  <a:moveTo>
                    <a:pt x="121" y="197"/>
                  </a:moveTo>
                  <a:cubicBezTo>
                    <a:pt x="125" y="204"/>
                    <a:pt x="126" y="197"/>
                    <a:pt x="127" y="193"/>
                  </a:cubicBezTo>
                  <a:cubicBezTo>
                    <a:pt x="127" y="188"/>
                    <a:pt x="127" y="183"/>
                    <a:pt x="127" y="178"/>
                  </a:cubicBezTo>
                  <a:cubicBezTo>
                    <a:pt x="126" y="173"/>
                    <a:pt x="127" y="168"/>
                    <a:pt x="126" y="163"/>
                  </a:cubicBezTo>
                  <a:cubicBezTo>
                    <a:pt x="126" y="161"/>
                    <a:pt x="124" y="156"/>
                    <a:pt x="123" y="160"/>
                  </a:cubicBezTo>
                  <a:cubicBezTo>
                    <a:pt x="121" y="164"/>
                    <a:pt x="123" y="170"/>
                    <a:pt x="123" y="175"/>
                  </a:cubicBezTo>
                  <a:cubicBezTo>
                    <a:pt x="123" y="181"/>
                    <a:pt x="119" y="188"/>
                    <a:pt x="120" y="194"/>
                  </a:cubicBezTo>
                  <a:cubicBezTo>
                    <a:pt x="120" y="195"/>
                    <a:pt x="121" y="196"/>
                    <a:pt x="121" y="197"/>
                  </a:cubicBezTo>
                  <a:close/>
                </a:path>
              </a:pathLst>
            </a:custGeom>
            <a:grpFill/>
            <a:ln w="3175" cap="flat">
              <a:noFill/>
              <a:prstDash val="solid"/>
              <a:miter lim="800000"/>
              <a:headEnd/>
              <a:tailEnd/>
            </a:ln>
          </p:spPr>
          <p:txBody>
            <a:bodyPr/>
            <a:lstStyle/>
            <a:p>
              <a:endParaRPr lang="en-US" sz="2400"/>
            </a:p>
          </p:txBody>
        </p:sp>
        <p:sp>
          <p:nvSpPr>
            <p:cNvPr id="37" name="Freeform 72"/>
            <p:cNvSpPr>
              <a:spLocks noEditPoints="1"/>
            </p:cNvSpPr>
            <p:nvPr/>
          </p:nvSpPr>
          <p:spPr bwMode="auto">
            <a:xfrm>
              <a:off x="513" y="1026"/>
              <a:ext cx="87" cy="291"/>
            </a:xfrm>
            <a:custGeom>
              <a:avLst/>
              <a:gdLst>
                <a:gd name="T0" fmla="*/ 9 w 131"/>
                <a:gd name="T1" fmla="*/ 14 h 446"/>
                <a:gd name="T2" fmla="*/ 9 w 131"/>
                <a:gd name="T3" fmla="*/ 17 h 446"/>
                <a:gd name="T4" fmla="*/ 10 w 131"/>
                <a:gd name="T5" fmla="*/ 20 h 446"/>
                <a:gd name="T6" fmla="*/ 11 w 131"/>
                <a:gd name="T7" fmla="*/ 23 h 446"/>
                <a:gd name="T8" fmla="*/ 10 w 131"/>
                <a:gd name="T9" fmla="*/ 23 h 446"/>
                <a:gd name="T10" fmla="*/ 10 w 131"/>
                <a:gd name="T11" fmla="*/ 27 h 446"/>
                <a:gd name="T12" fmla="*/ 9 w 131"/>
                <a:gd name="T13" fmla="*/ 33 h 446"/>
                <a:gd name="T14" fmla="*/ 11 w 131"/>
                <a:gd name="T15" fmla="*/ 34 h 446"/>
                <a:gd name="T16" fmla="*/ 8 w 131"/>
                <a:gd name="T17" fmla="*/ 33 h 446"/>
                <a:gd name="T18" fmla="*/ 7 w 131"/>
                <a:gd name="T19" fmla="*/ 33 h 446"/>
                <a:gd name="T20" fmla="*/ 7 w 131"/>
                <a:gd name="T21" fmla="*/ 34 h 446"/>
                <a:gd name="T22" fmla="*/ 6 w 131"/>
                <a:gd name="T23" fmla="*/ 34 h 446"/>
                <a:gd name="T24" fmla="*/ 5 w 131"/>
                <a:gd name="T25" fmla="*/ 34 h 446"/>
                <a:gd name="T26" fmla="*/ 4 w 131"/>
                <a:gd name="T27" fmla="*/ 31 h 446"/>
                <a:gd name="T28" fmla="*/ 3 w 131"/>
                <a:gd name="T29" fmla="*/ 27 h 446"/>
                <a:gd name="T30" fmla="*/ 2 w 131"/>
                <a:gd name="T31" fmla="*/ 23 h 446"/>
                <a:gd name="T32" fmla="*/ 1 w 131"/>
                <a:gd name="T33" fmla="*/ 22 h 446"/>
                <a:gd name="T34" fmla="*/ 1 w 131"/>
                <a:gd name="T35" fmla="*/ 18 h 446"/>
                <a:gd name="T36" fmla="*/ 2 w 131"/>
                <a:gd name="T37" fmla="*/ 13 h 446"/>
                <a:gd name="T38" fmla="*/ 1 w 131"/>
                <a:gd name="T39" fmla="*/ 10 h 446"/>
                <a:gd name="T40" fmla="*/ 2 w 131"/>
                <a:gd name="T41" fmla="*/ 5 h 446"/>
                <a:gd name="T42" fmla="*/ 3 w 131"/>
                <a:gd name="T43" fmla="*/ 3 h 446"/>
                <a:gd name="T44" fmla="*/ 6 w 131"/>
                <a:gd name="T45" fmla="*/ 1 h 446"/>
                <a:gd name="T46" fmla="*/ 7 w 131"/>
                <a:gd name="T47" fmla="*/ 1 h 446"/>
                <a:gd name="T48" fmla="*/ 8 w 131"/>
                <a:gd name="T49" fmla="*/ 4 h 446"/>
                <a:gd name="T50" fmla="*/ 9 w 131"/>
                <a:gd name="T51" fmla="*/ 6 h 446"/>
                <a:gd name="T52" fmla="*/ 10 w 131"/>
                <a:gd name="T53" fmla="*/ 12 h 446"/>
                <a:gd name="T54" fmla="*/ 7 w 131"/>
                <a:gd name="T55" fmla="*/ 27 h 446"/>
                <a:gd name="T56" fmla="*/ 7 w 131"/>
                <a:gd name="T57" fmla="*/ 24 h 446"/>
                <a:gd name="T58" fmla="*/ 6 w 131"/>
                <a:gd name="T59" fmla="*/ 23 h 446"/>
                <a:gd name="T60" fmla="*/ 5 w 131"/>
                <a:gd name="T61" fmla="*/ 23 h 446"/>
                <a:gd name="T62" fmla="*/ 5 w 131"/>
                <a:gd name="T63" fmla="*/ 27 h 446"/>
                <a:gd name="T64" fmla="*/ 5 w 131"/>
                <a:gd name="T65" fmla="*/ 31 h 446"/>
                <a:gd name="T66" fmla="*/ 7 w 131"/>
                <a:gd name="T67" fmla="*/ 34 h 446"/>
                <a:gd name="T68" fmla="*/ 6 w 131"/>
                <a:gd name="T69" fmla="*/ 31 h 446"/>
                <a:gd name="T70" fmla="*/ 7 w 131"/>
                <a:gd name="T71" fmla="*/ 27 h 4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31"/>
                <a:gd name="T109" fmla="*/ 0 h 446"/>
                <a:gd name="T110" fmla="*/ 131 w 131"/>
                <a:gd name="T111" fmla="*/ 446 h 4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31" h="446">
                  <a:moveTo>
                    <a:pt x="112" y="174"/>
                  </a:moveTo>
                  <a:cubicBezTo>
                    <a:pt x="109" y="178"/>
                    <a:pt x="109" y="179"/>
                    <a:pt x="109" y="184"/>
                  </a:cubicBezTo>
                  <a:cubicBezTo>
                    <a:pt x="108" y="190"/>
                    <a:pt x="101" y="191"/>
                    <a:pt x="101" y="197"/>
                  </a:cubicBezTo>
                  <a:cubicBezTo>
                    <a:pt x="101" y="204"/>
                    <a:pt x="104" y="211"/>
                    <a:pt x="106" y="218"/>
                  </a:cubicBezTo>
                  <a:cubicBezTo>
                    <a:pt x="108" y="224"/>
                    <a:pt x="111" y="230"/>
                    <a:pt x="112" y="236"/>
                  </a:cubicBezTo>
                  <a:cubicBezTo>
                    <a:pt x="113" y="242"/>
                    <a:pt x="114" y="247"/>
                    <a:pt x="115" y="252"/>
                  </a:cubicBezTo>
                  <a:cubicBezTo>
                    <a:pt x="117" y="261"/>
                    <a:pt x="119" y="271"/>
                    <a:pt x="121" y="280"/>
                  </a:cubicBezTo>
                  <a:cubicBezTo>
                    <a:pt x="122" y="283"/>
                    <a:pt x="123" y="287"/>
                    <a:pt x="123" y="291"/>
                  </a:cubicBezTo>
                  <a:cubicBezTo>
                    <a:pt x="124" y="293"/>
                    <a:pt x="124" y="295"/>
                    <a:pt x="124" y="297"/>
                  </a:cubicBezTo>
                  <a:cubicBezTo>
                    <a:pt x="124" y="300"/>
                    <a:pt x="122" y="302"/>
                    <a:pt x="121" y="304"/>
                  </a:cubicBezTo>
                  <a:cubicBezTo>
                    <a:pt x="119" y="308"/>
                    <a:pt x="118" y="311"/>
                    <a:pt x="116" y="315"/>
                  </a:cubicBezTo>
                  <a:cubicBezTo>
                    <a:pt x="115" y="320"/>
                    <a:pt x="112" y="342"/>
                    <a:pt x="111" y="348"/>
                  </a:cubicBezTo>
                  <a:cubicBezTo>
                    <a:pt x="109" y="353"/>
                    <a:pt x="102" y="376"/>
                    <a:pt x="100" y="389"/>
                  </a:cubicBezTo>
                  <a:cubicBezTo>
                    <a:pt x="97" y="402"/>
                    <a:pt x="106" y="419"/>
                    <a:pt x="109" y="426"/>
                  </a:cubicBezTo>
                  <a:cubicBezTo>
                    <a:pt x="112" y="432"/>
                    <a:pt x="118" y="435"/>
                    <a:pt x="123" y="435"/>
                  </a:cubicBezTo>
                  <a:cubicBezTo>
                    <a:pt x="128" y="436"/>
                    <a:pt x="131" y="439"/>
                    <a:pt x="128" y="442"/>
                  </a:cubicBezTo>
                  <a:cubicBezTo>
                    <a:pt x="125" y="445"/>
                    <a:pt x="106" y="444"/>
                    <a:pt x="102" y="443"/>
                  </a:cubicBezTo>
                  <a:cubicBezTo>
                    <a:pt x="97" y="442"/>
                    <a:pt x="94" y="435"/>
                    <a:pt x="92" y="432"/>
                  </a:cubicBezTo>
                  <a:cubicBezTo>
                    <a:pt x="89" y="428"/>
                    <a:pt x="84" y="423"/>
                    <a:pt x="82" y="423"/>
                  </a:cubicBezTo>
                  <a:cubicBezTo>
                    <a:pt x="79" y="423"/>
                    <a:pt x="79" y="426"/>
                    <a:pt x="79" y="426"/>
                  </a:cubicBezTo>
                  <a:cubicBezTo>
                    <a:pt x="79" y="426"/>
                    <a:pt x="78" y="439"/>
                    <a:pt x="78" y="439"/>
                  </a:cubicBezTo>
                  <a:cubicBezTo>
                    <a:pt x="78" y="439"/>
                    <a:pt x="77" y="440"/>
                    <a:pt x="77" y="440"/>
                  </a:cubicBezTo>
                  <a:cubicBezTo>
                    <a:pt x="76" y="441"/>
                    <a:pt x="78" y="443"/>
                    <a:pt x="76" y="444"/>
                  </a:cubicBezTo>
                  <a:cubicBezTo>
                    <a:pt x="75" y="445"/>
                    <a:pt x="72" y="445"/>
                    <a:pt x="71" y="445"/>
                  </a:cubicBezTo>
                  <a:cubicBezTo>
                    <a:pt x="67" y="446"/>
                    <a:pt x="62" y="445"/>
                    <a:pt x="58" y="444"/>
                  </a:cubicBezTo>
                  <a:cubicBezTo>
                    <a:pt x="50" y="443"/>
                    <a:pt x="50" y="435"/>
                    <a:pt x="49" y="433"/>
                  </a:cubicBezTo>
                  <a:cubicBezTo>
                    <a:pt x="49" y="431"/>
                    <a:pt x="46" y="420"/>
                    <a:pt x="45" y="415"/>
                  </a:cubicBezTo>
                  <a:cubicBezTo>
                    <a:pt x="44" y="410"/>
                    <a:pt x="43" y="408"/>
                    <a:pt x="45" y="406"/>
                  </a:cubicBezTo>
                  <a:cubicBezTo>
                    <a:pt x="46" y="403"/>
                    <a:pt x="46" y="401"/>
                    <a:pt x="45" y="394"/>
                  </a:cubicBezTo>
                  <a:cubicBezTo>
                    <a:pt x="43" y="386"/>
                    <a:pt x="39" y="375"/>
                    <a:pt x="32" y="359"/>
                  </a:cubicBezTo>
                  <a:cubicBezTo>
                    <a:pt x="25" y="344"/>
                    <a:pt x="26" y="332"/>
                    <a:pt x="25" y="322"/>
                  </a:cubicBezTo>
                  <a:cubicBezTo>
                    <a:pt x="24" y="312"/>
                    <a:pt x="26" y="300"/>
                    <a:pt x="26" y="298"/>
                  </a:cubicBezTo>
                  <a:cubicBezTo>
                    <a:pt x="26" y="296"/>
                    <a:pt x="15" y="292"/>
                    <a:pt x="7" y="290"/>
                  </a:cubicBezTo>
                  <a:cubicBezTo>
                    <a:pt x="2" y="289"/>
                    <a:pt x="0" y="288"/>
                    <a:pt x="1" y="283"/>
                  </a:cubicBezTo>
                  <a:cubicBezTo>
                    <a:pt x="2" y="280"/>
                    <a:pt x="3" y="276"/>
                    <a:pt x="4" y="272"/>
                  </a:cubicBezTo>
                  <a:cubicBezTo>
                    <a:pt x="7" y="257"/>
                    <a:pt x="10" y="243"/>
                    <a:pt x="13" y="228"/>
                  </a:cubicBezTo>
                  <a:cubicBezTo>
                    <a:pt x="14" y="221"/>
                    <a:pt x="16" y="200"/>
                    <a:pt x="16" y="192"/>
                  </a:cubicBezTo>
                  <a:cubicBezTo>
                    <a:pt x="16" y="185"/>
                    <a:pt x="18" y="170"/>
                    <a:pt x="19" y="167"/>
                  </a:cubicBezTo>
                  <a:cubicBezTo>
                    <a:pt x="21" y="163"/>
                    <a:pt x="21" y="163"/>
                    <a:pt x="19" y="161"/>
                  </a:cubicBezTo>
                  <a:cubicBezTo>
                    <a:pt x="16" y="159"/>
                    <a:pt x="4" y="147"/>
                    <a:pt x="3" y="141"/>
                  </a:cubicBezTo>
                  <a:cubicBezTo>
                    <a:pt x="2" y="135"/>
                    <a:pt x="8" y="110"/>
                    <a:pt x="9" y="100"/>
                  </a:cubicBezTo>
                  <a:cubicBezTo>
                    <a:pt x="9" y="90"/>
                    <a:pt x="18" y="76"/>
                    <a:pt x="19" y="71"/>
                  </a:cubicBezTo>
                  <a:cubicBezTo>
                    <a:pt x="21" y="66"/>
                    <a:pt x="25" y="64"/>
                    <a:pt x="30" y="62"/>
                  </a:cubicBezTo>
                  <a:cubicBezTo>
                    <a:pt x="35" y="60"/>
                    <a:pt x="35" y="55"/>
                    <a:pt x="35" y="43"/>
                  </a:cubicBezTo>
                  <a:cubicBezTo>
                    <a:pt x="35" y="30"/>
                    <a:pt x="43" y="14"/>
                    <a:pt x="46" y="8"/>
                  </a:cubicBezTo>
                  <a:cubicBezTo>
                    <a:pt x="50" y="3"/>
                    <a:pt x="58" y="2"/>
                    <a:pt x="64" y="1"/>
                  </a:cubicBezTo>
                  <a:cubicBezTo>
                    <a:pt x="70" y="0"/>
                    <a:pt x="77" y="5"/>
                    <a:pt x="81" y="9"/>
                  </a:cubicBezTo>
                  <a:cubicBezTo>
                    <a:pt x="83" y="12"/>
                    <a:pt x="84" y="16"/>
                    <a:pt x="85" y="19"/>
                  </a:cubicBezTo>
                  <a:cubicBezTo>
                    <a:pt x="86" y="23"/>
                    <a:pt x="89" y="28"/>
                    <a:pt x="91" y="32"/>
                  </a:cubicBezTo>
                  <a:cubicBezTo>
                    <a:pt x="95" y="39"/>
                    <a:pt x="90" y="47"/>
                    <a:pt x="90" y="51"/>
                  </a:cubicBezTo>
                  <a:cubicBezTo>
                    <a:pt x="90" y="55"/>
                    <a:pt x="86" y="61"/>
                    <a:pt x="84" y="66"/>
                  </a:cubicBezTo>
                  <a:cubicBezTo>
                    <a:pt x="83" y="70"/>
                    <a:pt x="88" y="72"/>
                    <a:pt x="95" y="76"/>
                  </a:cubicBezTo>
                  <a:cubicBezTo>
                    <a:pt x="102" y="81"/>
                    <a:pt x="108" y="100"/>
                    <a:pt x="108" y="105"/>
                  </a:cubicBezTo>
                  <a:cubicBezTo>
                    <a:pt x="109" y="111"/>
                    <a:pt x="118" y="139"/>
                    <a:pt x="121" y="147"/>
                  </a:cubicBezTo>
                  <a:cubicBezTo>
                    <a:pt x="124" y="155"/>
                    <a:pt x="115" y="170"/>
                    <a:pt x="112" y="174"/>
                  </a:cubicBezTo>
                  <a:close/>
                  <a:moveTo>
                    <a:pt x="83" y="362"/>
                  </a:moveTo>
                  <a:cubicBezTo>
                    <a:pt x="83" y="362"/>
                    <a:pt x="81" y="344"/>
                    <a:pt x="81" y="337"/>
                  </a:cubicBezTo>
                  <a:cubicBezTo>
                    <a:pt x="82" y="329"/>
                    <a:pt x="85" y="317"/>
                    <a:pt x="88" y="312"/>
                  </a:cubicBezTo>
                  <a:cubicBezTo>
                    <a:pt x="90" y="308"/>
                    <a:pt x="90" y="304"/>
                    <a:pt x="85" y="304"/>
                  </a:cubicBezTo>
                  <a:cubicBezTo>
                    <a:pt x="81" y="304"/>
                    <a:pt x="69" y="303"/>
                    <a:pt x="70" y="301"/>
                  </a:cubicBezTo>
                  <a:cubicBezTo>
                    <a:pt x="70" y="300"/>
                    <a:pt x="68" y="300"/>
                    <a:pt x="65" y="300"/>
                  </a:cubicBezTo>
                  <a:cubicBezTo>
                    <a:pt x="61" y="301"/>
                    <a:pt x="54" y="299"/>
                    <a:pt x="54" y="302"/>
                  </a:cubicBezTo>
                  <a:cubicBezTo>
                    <a:pt x="53" y="306"/>
                    <a:pt x="53" y="313"/>
                    <a:pt x="53" y="317"/>
                  </a:cubicBezTo>
                  <a:cubicBezTo>
                    <a:pt x="53" y="321"/>
                    <a:pt x="55" y="335"/>
                    <a:pt x="55" y="346"/>
                  </a:cubicBezTo>
                  <a:cubicBezTo>
                    <a:pt x="55" y="356"/>
                    <a:pt x="55" y="378"/>
                    <a:pt x="56" y="383"/>
                  </a:cubicBezTo>
                  <a:cubicBezTo>
                    <a:pt x="58" y="388"/>
                    <a:pt x="61" y="400"/>
                    <a:pt x="62" y="405"/>
                  </a:cubicBezTo>
                  <a:cubicBezTo>
                    <a:pt x="64" y="409"/>
                    <a:pt x="69" y="427"/>
                    <a:pt x="70" y="431"/>
                  </a:cubicBezTo>
                  <a:cubicBezTo>
                    <a:pt x="72" y="434"/>
                    <a:pt x="76" y="443"/>
                    <a:pt x="76" y="435"/>
                  </a:cubicBezTo>
                  <a:cubicBezTo>
                    <a:pt x="76" y="427"/>
                    <a:pt x="76" y="426"/>
                    <a:pt x="75" y="421"/>
                  </a:cubicBezTo>
                  <a:cubicBezTo>
                    <a:pt x="73" y="415"/>
                    <a:pt x="70" y="412"/>
                    <a:pt x="73" y="407"/>
                  </a:cubicBezTo>
                  <a:cubicBezTo>
                    <a:pt x="76" y="401"/>
                    <a:pt x="80" y="396"/>
                    <a:pt x="81" y="387"/>
                  </a:cubicBezTo>
                  <a:cubicBezTo>
                    <a:pt x="82" y="378"/>
                    <a:pt x="83" y="362"/>
                    <a:pt x="83" y="362"/>
                  </a:cubicBezTo>
                  <a:close/>
                </a:path>
              </a:pathLst>
            </a:custGeom>
            <a:grpFill/>
            <a:ln w="9525">
              <a:noFill/>
              <a:round/>
              <a:headEnd/>
              <a:tailEnd/>
            </a:ln>
          </p:spPr>
          <p:txBody>
            <a:bodyPr/>
            <a:lstStyle/>
            <a:p>
              <a:endParaRPr lang="en-US" sz="2400"/>
            </a:p>
          </p:txBody>
        </p:sp>
        <p:sp>
          <p:nvSpPr>
            <p:cNvPr id="38" name="Freeform 73"/>
            <p:cNvSpPr>
              <a:spLocks/>
            </p:cNvSpPr>
            <p:nvPr/>
          </p:nvSpPr>
          <p:spPr bwMode="auto">
            <a:xfrm>
              <a:off x="968" y="1027"/>
              <a:ext cx="97" cy="291"/>
            </a:xfrm>
            <a:custGeom>
              <a:avLst/>
              <a:gdLst>
                <a:gd name="T0" fmla="*/ 1 w 148"/>
                <a:gd name="T1" fmla="*/ 18 h 446"/>
                <a:gd name="T2" fmla="*/ 1 w 148"/>
                <a:gd name="T3" fmla="*/ 15 h 446"/>
                <a:gd name="T4" fmla="*/ 1 w 148"/>
                <a:gd name="T5" fmla="*/ 13 h 446"/>
                <a:gd name="T6" fmla="*/ 1 w 148"/>
                <a:gd name="T7" fmla="*/ 10 h 446"/>
                <a:gd name="T8" fmla="*/ 1 w 148"/>
                <a:gd name="T9" fmla="*/ 9 h 446"/>
                <a:gd name="T10" fmla="*/ 1 w 148"/>
                <a:gd name="T11" fmla="*/ 9 h 446"/>
                <a:gd name="T12" fmla="*/ 2 w 148"/>
                <a:gd name="T13" fmla="*/ 5 h 446"/>
                <a:gd name="T14" fmla="*/ 3 w 148"/>
                <a:gd name="T15" fmla="*/ 5 h 446"/>
                <a:gd name="T16" fmla="*/ 3 w 148"/>
                <a:gd name="T17" fmla="*/ 2 h 446"/>
                <a:gd name="T18" fmla="*/ 5 w 148"/>
                <a:gd name="T19" fmla="*/ 0 h 446"/>
                <a:gd name="T20" fmla="*/ 7 w 148"/>
                <a:gd name="T21" fmla="*/ 2 h 446"/>
                <a:gd name="T22" fmla="*/ 7 w 148"/>
                <a:gd name="T23" fmla="*/ 5 h 446"/>
                <a:gd name="T24" fmla="*/ 8 w 148"/>
                <a:gd name="T25" fmla="*/ 5 h 446"/>
                <a:gd name="T26" fmla="*/ 8 w 148"/>
                <a:gd name="T27" fmla="*/ 9 h 446"/>
                <a:gd name="T28" fmla="*/ 7 w 148"/>
                <a:gd name="T29" fmla="*/ 12 h 446"/>
                <a:gd name="T30" fmla="*/ 8 w 148"/>
                <a:gd name="T31" fmla="*/ 14 h 446"/>
                <a:gd name="T32" fmla="*/ 8 w 148"/>
                <a:gd name="T33" fmla="*/ 16 h 446"/>
                <a:gd name="T34" fmla="*/ 8 w 148"/>
                <a:gd name="T35" fmla="*/ 17 h 446"/>
                <a:gd name="T36" fmla="*/ 8 w 148"/>
                <a:gd name="T37" fmla="*/ 20 h 446"/>
                <a:gd name="T38" fmla="*/ 9 w 148"/>
                <a:gd name="T39" fmla="*/ 22 h 446"/>
                <a:gd name="T40" fmla="*/ 9 w 148"/>
                <a:gd name="T41" fmla="*/ 25 h 446"/>
                <a:gd name="T42" fmla="*/ 12 w 148"/>
                <a:gd name="T43" fmla="*/ 31 h 446"/>
                <a:gd name="T44" fmla="*/ 12 w 148"/>
                <a:gd name="T45" fmla="*/ 33 h 446"/>
                <a:gd name="T46" fmla="*/ 10 w 148"/>
                <a:gd name="T47" fmla="*/ 34 h 446"/>
                <a:gd name="T48" fmla="*/ 8 w 148"/>
                <a:gd name="T49" fmla="*/ 34 h 446"/>
                <a:gd name="T50" fmla="*/ 7 w 148"/>
                <a:gd name="T51" fmla="*/ 27 h 446"/>
                <a:gd name="T52" fmla="*/ 5 w 148"/>
                <a:gd name="T53" fmla="*/ 20 h 446"/>
                <a:gd name="T54" fmla="*/ 4 w 148"/>
                <a:gd name="T55" fmla="*/ 18 h 446"/>
                <a:gd name="T56" fmla="*/ 4 w 148"/>
                <a:gd name="T57" fmla="*/ 26 h 446"/>
                <a:gd name="T58" fmla="*/ 4 w 148"/>
                <a:gd name="T59" fmla="*/ 31 h 446"/>
                <a:gd name="T60" fmla="*/ 3 w 148"/>
                <a:gd name="T61" fmla="*/ 32 h 446"/>
                <a:gd name="T62" fmla="*/ 3 w 148"/>
                <a:gd name="T63" fmla="*/ 33 h 446"/>
                <a:gd name="T64" fmla="*/ 2 w 148"/>
                <a:gd name="T65" fmla="*/ 33 h 446"/>
                <a:gd name="T66" fmla="*/ 1 w 148"/>
                <a:gd name="T67" fmla="*/ 31 h 446"/>
                <a:gd name="T68" fmla="*/ 2 w 148"/>
                <a:gd name="T69" fmla="*/ 23 h 44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48"/>
                <a:gd name="T106" fmla="*/ 0 h 446"/>
                <a:gd name="T107" fmla="*/ 148 w 148"/>
                <a:gd name="T108" fmla="*/ 446 h 44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48" h="446">
                  <a:moveTo>
                    <a:pt x="15" y="262"/>
                  </a:moveTo>
                  <a:cubicBezTo>
                    <a:pt x="15" y="262"/>
                    <a:pt x="11" y="236"/>
                    <a:pt x="10" y="230"/>
                  </a:cubicBezTo>
                  <a:cubicBezTo>
                    <a:pt x="9" y="225"/>
                    <a:pt x="7" y="209"/>
                    <a:pt x="8" y="207"/>
                  </a:cubicBezTo>
                  <a:cubicBezTo>
                    <a:pt x="8" y="202"/>
                    <a:pt x="3" y="203"/>
                    <a:pt x="3" y="199"/>
                  </a:cubicBezTo>
                  <a:cubicBezTo>
                    <a:pt x="4" y="194"/>
                    <a:pt x="5" y="180"/>
                    <a:pt x="6" y="176"/>
                  </a:cubicBezTo>
                  <a:cubicBezTo>
                    <a:pt x="6" y="172"/>
                    <a:pt x="7" y="167"/>
                    <a:pt x="5" y="164"/>
                  </a:cubicBezTo>
                  <a:cubicBezTo>
                    <a:pt x="2" y="162"/>
                    <a:pt x="1" y="151"/>
                    <a:pt x="1" y="146"/>
                  </a:cubicBezTo>
                  <a:cubicBezTo>
                    <a:pt x="2" y="141"/>
                    <a:pt x="2" y="141"/>
                    <a:pt x="1" y="139"/>
                  </a:cubicBezTo>
                  <a:cubicBezTo>
                    <a:pt x="0" y="138"/>
                    <a:pt x="0" y="136"/>
                    <a:pt x="0" y="135"/>
                  </a:cubicBezTo>
                  <a:cubicBezTo>
                    <a:pt x="0" y="131"/>
                    <a:pt x="0" y="125"/>
                    <a:pt x="3" y="122"/>
                  </a:cubicBezTo>
                  <a:cubicBezTo>
                    <a:pt x="4" y="122"/>
                    <a:pt x="5" y="122"/>
                    <a:pt x="6" y="121"/>
                  </a:cubicBezTo>
                  <a:cubicBezTo>
                    <a:pt x="6" y="120"/>
                    <a:pt x="6" y="119"/>
                    <a:pt x="7" y="118"/>
                  </a:cubicBezTo>
                  <a:cubicBezTo>
                    <a:pt x="8" y="111"/>
                    <a:pt x="14" y="84"/>
                    <a:pt x="15" y="81"/>
                  </a:cubicBezTo>
                  <a:cubicBezTo>
                    <a:pt x="15" y="78"/>
                    <a:pt x="22" y="71"/>
                    <a:pt x="25" y="71"/>
                  </a:cubicBezTo>
                  <a:cubicBezTo>
                    <a:pt x="28" y="71"/>
                    <a:pt x="32" y="71"/>
                    <a:pt x="35" y="69"/>
                  </a:cubicBezTo>
                  <a:cubicBezTo>
                    <a:pt x="37" y="68"/>
                    <a:pt x="40" y="64"/>
                    <a:pt x="37" y="60"/>
                  </a:cubicBezTo>
                  <a:cubicBezTo>
                    <a:pt x="35" y="57"/>
                    <a:pt x="33" y="47"/>
                    <a:pt x="32" y="45"/>
                  </a:cubicBezTo>
                  <a:cubicBezTo>
                    <a:pt x="30" y="40"/>
                    <a:pt x="33" y="34"/>
                    <a:pt x="34" y="30"/>
                  </a:cubicBezTo>
                  <a:cubicBezTo>
                    <a:pt x="35" y="25"/>
                    <a:pt x="36" y="17"/>
                    <a:pt x="39" y="13"/>
                  </a:cubicBezTo>
                  <a:cubicBezTo>
                    <a:pt x="44" y="8"/>
                    <a:pt x="49" y="0"/>
                    <a:pt x="57" y="0"/>
                  </a:cubicBezTo>
                  <a:cubicBezTo>
                    <a:pt x="66" y="0"/>
                    <a:pt x="75" y="1"/>
                    <a:pt x="80" y="10"/>
                  </a:cubicBezTo>
                  <a:cubicBezTo>
                    <a:pt x="84" y="16"/>
                    <a:pt x="86" y="23"/>
                    <a:pt x="88" y="29"/>
                  </a:cubicBezTo>
                  <a:cubicBezTo>
                    <a:pt x="89" y="34"/>
                    <a:pt x="92" y="41"/>
                    <a:pt x="90" y="46"/>
                  </a:cubicBezTo>
                  <a:cubicBezTo>
                    <a:pt x="88" y="52"/>
                    <a:pt x="85" y="57"/>
                    <a:pt x="87" y="64"/>
                  </a:cubicBezTo>
                  <a:cubicBezTo>
                    <a:pt x="88" y="67"/>
                    <a:pt x="88" y="69"/>
                    <a:pt x="92" y="72"/>
                  </a:cubicBezTo>
                  <a:cubicBezTo>
                    <a:pt x="97" y="74"/>
                    <a:pt x="100" y="71"/>
                    <a:pt x="105" y="74"/>
                  </a:cubicBezTo>
                  <a:cubicBezTo>
                    <a:pt x="109" y="76"/>
                    <a:pt x="111" y="84"/>
                    <a:pt x="111" y="93"/>
                  </a:cubicBezTo>
                  <a:cubicBezTo>
                    <a:pt x="111" y="101"/>
                    <a:pt x="108" y="114"/>
                    <a:pt x="106" y="122"/>
                  </a:cubicBezTo>
                  <a:cubicBezTo>
                    <a:pt x="105" y="130"/>
                    <a:pt x="97" y="148"/>
                    <a:pt x="95" y="151"/>
                  </a:cubicBezTo>
                  <a:cubicBezTo>
                    <a:pt x="94" y="154"/>
                    <a:pt x="93" y="156"/>
                    <a:pt x="93" y="159"/>
                  </a:cubicBezTo>
                  <a:cubicBezTo>
                    <a:pt x="94" y="162"/>
                    <a:pt x="95" y="162"/>
                    <a:pt x="96" y="169"/>
                  </a:cubicBezTo>
                  <a:cubicBezTo>
                    <a:pt x="97" y="175"/>
                    <a:pt x="97" y="180"/>
                    <a:pt x="98" y="185"/>
                  </a:cubicBezTo>
                  <a:cubicBezTo>
                    <a:pt x="98" y="190"/>
                    <a:pt x="99" y="196"/>
                    <a:pt x="98" y="200"/>
                  </a:cubicBezTo>
                  <a:cubicBezTo>
                    <a:pt x="98" y="203"/>
                    <a:pt x="97" y="204"/>
                    <a:pt x="97" y="206"/>
                  </a:cubicBezTo>
                  <a:cubicBezTo>
                    <a:pt x="96" y="210"/>
                    <a:pt x="97" y="213"/>
                    <a:pt x="98" y="216"/>
                  </a:cubicBezTo>
                  <a:cubicBezTo>
                    <a:pt x="98" y="218"/>
                    <a:pt x="99" y="220"/>
                    <a:pt x="99" y="223"/>
                  </a:cubicBezTo>
                  <a:cubicBezTo>
                    <a:pt x="101" y="232"/>
                    <a:pt x="102" y="241"/>
                    <a:pt x="104" y="250"/>
                  </a:cubicBezTo>
                  <a:cubicBezTo>
                    <a:pt x="104" y="255"/>
                    <a:pt x="105" y="260"/>
                    <a:pt x="106" y="264"/>
                  </a:cubicBezTo>
                  <a:cubicBezTo>
                    <a:pt x="107" y="268"/>
                    <a:pt x="107" y="272"/>
                    <a:pt x="108" y="276"/>
                  </a:cubicBezTo>
                  <a:cubicBezTo>
                    <a:pt x="109" y="280"/>
                    <a:pt x="109" y="284"/>
                    <a:pt x="110" y="288"/>
                  </a:cubicBezTo>
                  <a:cubicBezTo>
                    <a:pt x="112" y="293"/>
                    <a:pt x="113" y="297"/>
                    <a:pt x="115" y="302"/>
                  </a:cubicBezTo>
                  <a:cubicBezTo>
                    <a:pt x="117" y="309"/>
                    <a:pt x="119" y="317"/>
                    <a:pt x="122" y="325"/>
                  </a:cubicBezTo>
                  <a:cubicBezTo>
                    <a:pt x="124" y="329"/>
                    <a:pt x="131" y="356"/>
                    <a:pt x="132" y="359"/>
                  </a:cubicBezTo>
                  <a:cubicBezTo>
                    <a:pt x="133" y="363"/>
                    <a:pt x="142" y="407"/>
                    <a:pt x="143" y="410"/>
                  </a:cubicBezTo>
                  <a:cubicBezTo>
                    <a:pt x="143" y="413"/>
                    <a:pt x="146" y="424"/>
                    <a:pt x="147" y="425"/>
                  </a:cubicBezTo>
                  <a:cubicBezTo>
                    <a:pt x="147" y="426"/>
                    <a:pt x="148" y="429"/>
                    <a:pt x="148" y="431"/>
                  </a:cubicBezTo>
                  <a:cubicBezTo>
                    <a:pt x="148" y="433"/>
                    <a:pt x="148" y="441"/>
                    <a:pt x="145" y="443"/>
                  </a:cubicBezTo>
                  <a:cubicBezTo>
                    <a:pt x="142" y="444"/>
                    <a:pt x="134" y="446"/>
                    <a:pt x="132" y="442"/>
                  </a:cubicBezTo>
                  <a:cubicBezTo>
                    <a:pt x="129" y="437"/>
                    <a:pt x="127" y="432"/>
                    <a:pt x="121" y="432"/>
                  </a:cubicBezTo>
                  <a:cubicBezTo>
                    <a:pt x="117" y="432"/>
                    <a:pt x="107" y="434"/>
                    <a:pt x="104" y="433"/>
                  </a:cubicBezTo>
                  <a:cubicBezTo>
                    <a:pt x="101" y="432"/>
                    <a:pt x="99" y="434"/>
                    <a:pt x="98" y="424"/>
                  </a:cubicBezTo>
                  <a:cubicBezTo>
                    <a:pt x="96" y="413"/>
                    <a:pt x="89" y="362"/>
                    <a:pt x="89" y="358"/>
                  </a:cubicBezTo>
                  <a:cubicBezTo>
                    <a:pt x="89" y="354"/>
                    <a:pt x="80" y="315"/>
                    <a:pt x="79" y="306"/>
                  </a:cubicBezTo>
                  <a:cubicBezTo>
                    <a:pt x="78" y="296"/>
                    <a:pt x="73" y="274"/>
                    <a:pt x="68" y="263"/>
                  </a:cubicBezTo>
                  <a:cubicBezTo>
                    <a:pt x="63" y="253"/>
                    <a:pt x="60" y="239"/>
                    <a:pt x="57" y="236"/>
                  </a:cubicBezTo>
                  <a:cubicBezTo>
                    <a:pt x="54" y="233"/>
                    <a:pt x="50" y="229"/>
                    <a:pt x="50" y="237"/>
                  </a:cubicBezTo>
                  <a:cubicBezTo>
                    <a:pt x="50" y="264"/>
                    <a:pt x="46" y="292"/>
                    <a:pt x="47" y="319"/>
                  </a:cubicBezTo>
                  <a:cubicBezTo>
                    <a:pt x="47" y="327"/>
                    <a:pt x="48" y="335"/>
                    <a:pt x="49" y="342"/>
                  </a:cubicBezTo>
                  <a:cubicBezTo>
                    <a:pt x="50" y="353"/>
                    <a:pt x="53" y="365"/>
                    <a:pt x="52" y="376"/>
                  </a:cubicBezTo>
                  <a:cubicBezTo>
                    <a:pt x="51" y="384"/>
                    <a:pt x="50" y="393"/>
                    <a:pt x="49" y="401"/>
                  </a:cubicBezTo>
                  <a:cubicBezTo>
                    <a:pt x="49" y="404"/>
                    <a:pt x="48" y="411"/>
                    <a:pt x="47" y="413"/>
                  </a:cubicBezTo>
                  <a:cubicBezTo>
                    <a:pt x="47" y="415"/>
                    <a:pt x="46" y="416"/>
                    <a:pt x="45" y="417"/>
                  </a:cubicBezTo>
                  <a:cubicBezTo>
                    <a:pt x="43" y="419"/>
                    <a:pt x="43" y="420"/>
                    <a:pt x="43" y="422"/>
                  </a:cubicBezTo>
                  <a:cubicBezTo>
                    <a:pt x="43" y="425"/>
                    <a:pt x="40" y="428"/>
                    <a:pt x="37" y="429"/>
                  </a:cubicBezTo>
                  <a:cubicBezTo>
                    <a:pt x="35" y="431"/>
                    <a:pt x="24" y="433"/>
                    <a:pt x="23" y="428"/>
                  </a:cubicBezTo>
                  <a:cubicBezTo>
                    <a:pt x="23" y="424"/>
                    <a:pt x="24" y="419"/>
                    <a:pt x="24" y="418"/>
                  </a:cubicBezTo>
                  <a:cubicBezTo>
                    <a:pt x="26" y="414"/>
                    <a:pt x="22" y="409"/>
                    <a:pt x="20" y="407"/>
                  </a:cubicBezTo>
                  <a:cubicBezTo>
                    <a:pt x="15" y="404"/>
                    <a:pt x="16" y="402"/>
                    <a:pt x="16" y="397"/>
                  </a:cubicBezTo>
                  <a:cubicBezTo>
                    <a:pt x="18" y="387"/>
                    <a:pt x="20" y="353"/>
                    <a:pt x="20" y="343"/>
                  </a:cubicBezTo>
                  <a:cubicBezTo>
                    <a:pt x="20" y="332"/>
                    <a:pt x="20" y="305"/>
                    <a:pt x="20" y="292"/>
                  </a:cubicBezTo>
                  <a:cubicBezTo>
                    <a:pt x="19" y="280"/>
                    <a:pt x="15" y="262"/>
                    <a:pt x="15" y="262"/>
                  </a:cubicBezTo>
                  <a:close/>
                </a:path>
              </a:pathLst>
            </a:custGeom>
            <a:grpFill/>
            <a:ln w="9525">
              <a:noFill/>
              <a:round/>
              <a:headEnd/>
              <a:tailEnd/>
            </a:ln>
          </p:spPr>
          <p:txBody>
            <a:bodyPr/>
            <a:lstStyle/>
            <a:p>
              <a:endParaRPr lang="en-US" sz="2400"/>
            </a:p>
          </p:txBody>
        </p:sp>
        <p:sp>
          <p:nvSpPr>
            <p:cNvPr id="39" name="Freeform 74"/>
            <p:cNvSpPr>
              <a:spLocks/>
            </p:cNvSpPr>
            <p:nvPr/>
          </p:nvSpPr>
          <p:spPr bwMode="auto">
            <a:xfrm>
              <a:off x="1068" y="1028"/>
              <a:ext cx="101" cy="289"/>
            </a:xfrm>
            <a:custGeom>
              <a:avLst/>
              <a:gdLst>
                <a:gd name="T0" fmla="*/ 9 w 154"/>
                <a:gd name="T1" fmla="*/ 20 h 442"/>
                <a:gd name="T2" fmla="*/ 9 w 154"/>
                <a:gd name="T3" fmla="*/ 13 h 442"/>
                <a:gd name="T4" fmla="*/ 9 w 154"/>
                <a:gd name="T5" fmla="*/ 10 h 442"/>
                <a:gd name="T6" fmla="*/ 9 w 154"/>
                <a:gd name="T7" fmla="*/ 12 h 442"/>
                <a:gd name="T8" fmla="*/ 10 w 154"/>
                <a:gd name="T9" fmla="*/ 16 h 442"/>
                <a:gd name="T10" fmla="*/ 11 w 154"/>
                <a:gd name="T11" fmla="*/ 17 h 442"/>
                <a:gd name="T12" fmla="*/ 11 w 154"/>
                <a:gd name="T13" fmla="*/ 18 h 442"/>
                <a:gd name="T14" fmla="*/ 11 w 154"/>
                <a:gd name="T15" fmla="*/ 19 h 442"/>
                <a:gd name="T16" fmla="*/ 12 w 154"/>
                <a:gd name="T17" fmla="*/ 18 h 442"/>
                <a:gd name="T18" fmla="*/ 11 w 154"/>
                <a:gd name="T19" fmla="*/ 19 h 442"/>
                <a:gd name="T20" fmla="*/ 12 w 154"/>
                <a:gd name="T21" fmla="*/ 18 h 442"/>
                <a:gd name="T22" fmla="*/ 12 w 154"/>
                <a:gd name="T23" fmla="*/ 17 h 442"/>
                <a:gd name="T24" fmla="*/ 12 w 154"/>
                <a:gd name="T25" fmla="*/ 14 h 442"/>
                <a:gd name="T26" fmla="*/ 11 w 154"/>
                <a:gd name="T27" fmla="*/ 12 h 442"/>
                <a:gd name="T28" fmla="*/ 10 w 154"/>
                <a:gd name="T29" fmla="*/ 9 h 442"/>
                <a:gd name="T30" fmla="*/ 10 w 154"/>
                <a:gd name="T31" fmla="*/ 6 h 442"/>
                <a:gd name="T32" fmla="*/ 9 w 154"/>
                <a:gd name="T33" fmla="*/ 5 h 442"/>
                <a:gd name="T34" fmla="*/ 9 w 154"/>
                <a:gd name="T35" fmla="*/ 3 h 442"/>
                <a:gd name="T36" fmla="*/ 8 w 154"/>
                <a:gd name="T37" fmla="*/ 1 h 442"/>
                <a:gd name="T38" fmla="*/ 6 w 154"/>
                <a:gd name="T39" fmla="*/ 1 h 442"/>
                <a:gd name="T40" fmla="*/ 5 w 154"/>
                <a:gd name="T41" fmla="*/ 1 h 442"/>
                <a:gd name="T42" fmla="*/ 4 w 154"/>
                <a:gd name="T43" fmla="*/ 4 h 442"/>
                <a:gd name="T44" fmla="*/ 3 w 154"/>
                <a:gd name="T45" fmla="*/ 5 h 442"/>
                <a:gd name="T46" fmla="*/ 3 w 154"/>
                <a:gd name="T47" fmla="*/ 6 h 442"/>
                <a:gd name="T48" fmla="*/ 2 w 154"/>
                <a:gd name="T49" fmla="*/ 8 h 442"/>
                <a:gd name="T50" fmla="*/ 1 w 154"/>
                <a:gd name="T51" fmla="*/ 9 h 442"/>
                <a:gd name="T52" fmla="*/ 1 w 154"/>
                <a:gd name="T53" fmla="*/ 11 h 442"/>
                <a:gd name="T54" fmla="*/ 1 w 154"/>
                <a:gd name="T55" fmla="*/ 12 h 442"/>
                <a:gd name="T56" fmla="*/ 2 w 154"/>
                <a:gd name="T57" fmla="*/ 12 h 442"/>
                <a:gd name="T58" fmla="*/ 3 w 154"/>
                <a:gd name="T59" fmla="*/ 13 h 442"/>
                <a:gd name="T60" fmla="*/ 3 w 154"/>
                <a:gd name="T61" fmla="*/ 14 h 442"/>
                <a:gd name="T62" fmla="*/ 3 w 154"/>
                <a:gd name="T63" fmla="*/ 16 h 442"/>
                <a:gd name="T64" fmla="*/ 4 w 154"/>
                <a:gd name="T65" fmla="*/ 20 h 442"/>
                <a:gd name="T66" fmla="*/ 5 w 154"/>
                <a:gd name="T67" fmla="*/ 27 h 442"/>
                <a:gd name="T68" fmla="*/ 6 w 154"/>
                <a:gd name="T69" fmla="*/ 29 h 442"/>
                <a:gd name="T70" fmla="*/ 6 w 154"/>
                <a:gd name="T71" fmla="*/ 29 h 442"/>
                <a:gd name="T72" fmla="*/ 6 w 154"/>
                <a:gd name="T73" fmla="*/ 30 h 442"/>
                <a:gd name="T74" fmla="*/ 6 w 154"/>
                <a:gd name="T75" fmla="*/ 31 h 442"/>
                <a:gd name="T76" fmla="*/ 7 w 154"/>
                <a:gd name="T77" fmla="*/ 32 h 442"/>
                <a:gd name="T78" fmla="*/ 7 w 154"/>
                <a:gd name="T79" fmla="*/ 33 h 442"/>
                <a:gd name="T80" fmla="*/ 7 w 154"/>
                <a:gd name="T81" fmla="*/ 34 h 442"/>
                <a:gd name="T82" fmla="*/ 9 w 154"/>
                <a:gd name="T83" fmla="*/ 33 h 442"/>
                <a:gd name="T84" fmla="*/ 8 w 154"/>
                <a:gd name="T85" fmla="*/ 32 h 442"/>
                <a:gd name="T86" fmla="*/ 9 w 154"/>
                <a:gd name="T87" fmla="*/ 31 h 442"/>
                <a:gd name="T88" fmla="*/ 9 w 154"/>
                <a:gd name="T89" fmla="*/ 29 h 442"/>
                <a:gd name="T90" fmla="*/ 9 w 154"/>
                <a:gd name="T91" fmla="*/ 25 h 442"/>
                <a:gd name="T92" fmla="*/ 9 w 154"/>
                <a:gd name="T93" fmla="*/ 22 h 44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54"/>
                <a:gd name="T142" fmla="*/ 0 h 442"/>
                <a:gd name="T143" fmla="*/ 154 w 154"/>
                <a:gd name="T144" fmla="*/ 442 h 44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54" h="442">
                  <a:moveTo>
                    <a:pt x="110" y="280"/>
                  </a:moveTo>
                  <a:cubicBezTo>
                    <a:pt x="110" y="280"/>
                    <a:pt x="111" y="271"/>
                    <a:pt x="113" y="263"/>
                  </a:cubicBezTo>
                  <a:cubicBezTo>
                    <a:pt x="114" y="254"/>
                    <a:pt x="122" y="218"/>
                    <a:pt x="122" y="211"/>
                  </a:cubicBezTo>
                  <a:cubicBezTo>
                    <a:pt x="122" y="203"/>
                    <a:pt x="122" y="182"/>
                    <a:pt x="117" y="170"/>
                  </a:cubicBezTo>
                  <a:cubicBezTo>
                    <a:pt x="113" y="158"/>
                    <a:pt x="110" y="152"/>
                    <a:pt x="109" y="148"/>
                  </a:cubicBezTo>
                  <a:cubicBezTo>
                    <a:pt x="109" y="144"/>
                    <a:pt x="112" y="137"/>
                    <a:pt x="111" y="132"/>
                  </a:cubicBezTo>
                  <a:cubicBezTo>
                    <a:pt x="110" y="127"/>
                    <a:pt x="111" y="125"/>
                    <a:pt x="112" y="127"/>
                  </a:cubicBezTo>
                  <a:cubicBezTo>
                    <a:pt x="113" y="130"/>
                    <a:pt x="116" y="144"/>
                    <a:pt x="118" y="149"/>
                  </a:cubicBezTo>
                  <a:cubicBezTo>
                    <a:pt x="119" y="154"/>
                    <a:pt x="120" y="163"/>
                    <a:pt x="124" y="173"/>
                  </a:cubicBezTo>
                  <a:cubicBezTo>
                    <a:pt x="128" y="184"/>
                    <a:pt x="131" y="188"/>
                    <a:pt x="133" y="196"/>
                  </a:cubicBezTo>
                  <a:cubicBezTo>
                    <a:pt x="135" y="204"/>
                    <a:pt x="137" y="208"/>
                    <a:pt x="139" y="210"/>
                  </a:cubicBezTo>
                  <a:cubicBezTo>
                    <a:pt x="140" y="212"/>
                    <a:pt x="140" y="212"/>
                    <a:pt x="139" y="216"/>
                  </a:cubicBezTo>
                  <a:cubicBezTo>
                    <a:pt x="139" y="221"/>
                    <a:pt x="138" y="223"/>
                    <a:pt x="139" y="226"/>
                  </a:cubicBezTo>
                  <a:cubicBezTo>
                    <a:pt x="139" y="229"/>
                    <a:pt x="139" y="235"/>
                    <a:pt x="138" y="236"/>
                  </a:cubicBezTo>
                  <a:cubicBezTo>
                    <a:pt x="138" y="238"/>
                    <a:pt x="138" y="240"/>
                    <a:pt x="139" y="240"/>
                  </a:cubicBezTo>
                  <a:cubicBezTo>
                    <a:pt x="140" y="240"/>
                    <a:pt x="142" y="240"/>
                    <a:pt x="142" y="238"/>
                  </a:cubicBezTo>
                  <a:cubicBezTo>
                    <a:pt x="142" y="235"/>
                    <a:pt x="143" y="228"/>
                    <a:pt x="145" y="229"/>
                  </a:cubicBezTo>
                  <a:cubicBezTo>
                    <a:pt x="146" y="230"/>
                    <a:pt x="147" y="234"/>
                    <a:pt x="146" y="235"/>
                  </a:cubicBezTo>
                  <a:cubicBezTo>
                    <a:pt x="145" y="237"/>
                    <a:pt x="145" y="240"/>
                    <a:pt x="143" y="242"/>
                  </a:cubicBezTo>
                  <a:cubicBezTo>
                    <a:pt x="142" y="244"/>
                    <a:pt x="139" y="247"/>
                    <a:pt x="140" y="248"/>
                  </a:cubicBezTo>
                  <a:cubicBezTo>
                    <a:pt x="141" y="248"/>
                    <a:pt x="143" y="248"/>
                    <a:pt x="145" y="246"/>
                  </a:cubicBezTo>
                  <a:cubicBezTo>
                    <a:pt x="147" y="244"/>
                    <a:pt x="153" y="240"/>
                    <a:pt x="153" y="237"/>
                  </a:cubicBezTo>
                  <a:cubicBezTo>
                    <a:pt x="153" y="235"/>
                    <a:pt x="154" y="232"/>
                    <a:pt x="154" y="227"/>
                  </a:cubicBezTo>
                  <a:cubicBezTo>
                    <a:pt x="153" y="222"/>
                    <a:pt x="152" y="220"/>
                    <a:pt x="152" y="215"/>
                  </a:cubicBezTo>
                  <a:cubicBezTo>
                    <a:pt x="152" y="210"/>
                    <a:pt x="151" y="203"/>
                    <a:pt x="150" y="199"/>
                  </a:cubicBezTo>
                  <a:cubicBezTo>
                    <a:pt x="149" y="195"/>
                    <a:pt x="149" y="187"/>
                    <a:pt x="147" y="183"/>
                  </a:cubicBezTo>
                  <a:cubicBezTo>
                    <a:pt x="145" y="179"/>
                    <a:pt x="143" y="174"/>
                    <a:pt x="143" y="170"/>
                  </a:cubicBezTo>
                  <a:cubicBezTo>
                    <a:pt x="142" y="165"/>
                    <a:pt x="142" y="158"/>
                    <a:pt x="139" y="152"/>
                  </a:cubicBezTo>
                  <a:cubicBezTo>
                    <a:pt x="137" y="146"/>
                    <a:pt x="135" y="141"/>
                    <a:pt x="134" y="135"/>
                  </a:cubicBezTo>
                  <a:cubicBezTo>
                    <a:pt x="132" y="128"/>
                    <a:pt x="130" y="123"/>
                    <a:pt x="130" y="117"/>
                  </a:cubicBezTo>
                  <a:cubicBezTo>
                    <a:pt x="129" y="112"/>
                    <a:pt x="130" y="96"/>
                    <a:pt x="129" y="91"/>
                  </a:cubicBezTo>
                  <a:cubicBezTo>
                    <a:pt x="128" y="86"/>
                    <a:pt x="127" y="80"/>
                    <a:pt x="125" y="77"/>
                  </a:cubicBezTo>
                  <a:cubicBezTo>
                    <a:pt x="123" y="75"/>
                    <a:pt x="119" y="75"/>
                    <a:pt x="117" y="74"/>
                  </a:cubicBezTo>
                  <a:cubicBezTo>
                    <a:pt x="115" y="72"/>
                    <a:pt x="114" y="69"/>
                    <a:pt x="115" y="67"/>
                  </a:cubicBezTo>
                  <a:cubicBezTo>
                    <a:pt x="116" y="65"/>
                    <a:pt x="117" y="59"/>
                    <a:pt x="117" y="56"/>
                  </a:cubicBezTo>
                  <a:cubicBezTo>
                    <a:pt x="116" y="49"/>
                    <a:pt x="117" y="41"/>
                    <a:pt x="114" y="35"/>
                  </a:cubicBezTo>
                  <a:cubicBezTo>
                    <a:pt x="113" y="32"/>
                    <a:pt x="112" y="30"/>
                    <a:pt x="111" y="27"/>
                  </a:cubicBezTo>
                  <a:cubicBezTo>
                    <a:pt x="108" y="23"/>
                    <a:pt x="105" y="17"/>
                    <a:pt x="102" y="13"/>
                  </a:cubicBezTo>
                  <a:cubicBezTo>
                    <a:pt x="99" y="10"/>
                    <a:pt x="96" y="6"/>
                    <a:pt x="93" y="4"/>
                  </a:cubicBezTo>
                  <a:cubicBezTo>
                    <a:pt x="90" y="1"/>
                    <a:pt x="84" y="0"/>
                    <a:pt x="80" y="1"/>
                  </a:cubicBezTo>
                  <a:cubicBezTo>
                    <a:pt x="78" y="1"/>
                    <a:pt x="75" y="1"/>
                    <a:pt x="73" y="2"/>
                  </a:cubicBezTo>
                  <a:cubicBezTo>
                    <a:pt x="68" y="4"/>
                    <a:pt x="66" y="7"/>
                    <a:pt x="64" y="12"/>
                  </a:cubicBezTo>
                  <a:cubicBezTo>
                    <a:pt x="61" y="22"/>
                    <a:pt x="56" y="26"/>
                    <a:pt x="54" y="30"/>
                  </a:cubicBezTo>
                  <a:cubicBezTo>
                    <a:pt x="53" y="35"/>
                    <a:pt x="50" y="42"/>
                    <a:pt x="51" y="46"/>
                  </a:cubicBezTo>
                  <a:cubicBezTo>
                    <a:pt x="51" y="51"/>
                    <a:pt x="54" y="53"/>
                    <a:pt x="51" y="55"/>
                  </a:cubicBezTo>
                  <a:cubicBezTo>
                    <a:pt x="48" y="57"/>
                    <a:pt x="42" y="60"/>
                    <a:pt x="42" y="62"/>
                  </a:cubicBezTo>
                  <a:cubicBezTo>
                    <a:pt x="42" y="65"/>
                    <a:pt x="41" y="65"/>
                    <a:pt x="39" y="66"/>
                  </a:cubicBezTo>
                  <a:cubicBezTo>
                    <a:pt x="36" y="67"/>
                    <a:pt x="31" y="68"/>
                    <a:pt x="30" y="71"/>
                  </a:cubicBezTo>
                  <a:cubicBezTo>
                    <a:pt x="29" y="73"/>
                    <a:pt x="27" y="80"/>
                    <a:pt x="26" y="84"/>
                  </a:cubicBezTo>
                  <a:cubicBezTo>
                    <a:pt x="25" y="88"/>
                    <a:pt x="21" y="95"/>
                    <a:pt x="20" y="98"/>
                  </a:cubicBezTo>
                  <a:cubicBezTo>
                    <a:pt x="20" y="100"/>
                    <a:pt x="19" y="101"/>
                    <a:pt x="18" y="103"/>
                  </a:cubicBezTo>
                  <a:cubicBezTo>
                    <a:pt x="17" y="105"/>
                    <a:pt x="13" y="112"/>
                    <a:pt x="12" y="114"/>
                  </a:cubicBezTo>
                  <a:cubicBezTo>
                    <a:pt x="12" y="119"/>
                    <a:pt x="8" y="122"/>
                    <a:pt x="5" y="126"/>
                  </a:cubicBezTo>
                  <a:cubicBezTo>
                    <a:pt x="3" y="130"/>
                    <a:pt x="0" y="139"/>
                    <a:pt x="1" y="143"/>
                  </a:cubicBezTo>
                  <a:cubicBezTo>
                    <a:pt x="3" y="150"/>
                    <a:pt x="12" y="150"/>
                    <a:pt x="15" y="155"/>
                  </a:cubicBezTo>
                  <a:cubicBezTo>
                    <a:pt x="15" y="156"/>
                    <a:pt x="15" y="155"/>
                    <a:pt x="18" y="157"/>
                  </a:cubicBezTo>
                  <a:cubicBezTo>
                    <a:pt x="21" y="159"/>
                    <a:pt x="20" y="160"/>
                    <a:pt x="23" y="157"/>
                  </a:cubicBezTo>
                  <a:cubicBezTo>
                    <a:pt x="25" y="154"/>
                    <a:pt x="28" y="152"/>
                    <a:pt x="29" y="154"/>
                  </a:cubicBezTo>
                  <a:cubicBezTo>
                    <a:pt x="29" y="156"/>
                    <a:pt x="30" y="163"/>
                    <a:pt x="32" y="164"/>
                  </a:cubicBezTo>
                  <a:cubicBezTo>
                    <a:pt x="33" y="166"/>
                    <a:pt x="34" y="164"/>
                    <a:pt x="36" y="167"/>
                  </a:cubicBezTo>
                  <a:cubicBezTo>
                    <a:pt x="38" y="169"/>
                    <a:pt x="42" y="174"/>
                    <a:pt x="42" y="175"/>
                  </a:cubicBezTo>
                  <a:cubicBezTo>
                    <a:pt x="42" y="176"/>
                    <a:pt x="42" y="180"/>
                    <a:pt x="41" y="182"/>
                  </a:cubicBezTo>
                  <a:cubicBezTo>
                    <a:pt x="40" y="185"/>
                    <a:pt x="38" y="187"/>
                    <a:pt x="39" y="188"/>
                  </a:cubicBezTo>
                  <a:cubicBezTo>
                    <a:pt x="41" y="189"/>
                    <a:pt x="41" y="190"/>
                    <a:pt x="41" y="196"/>
                  </a:cubicBezTo>
                  <a:cubicBezTo>
                    <a:pt x="41" y="202"/>
                    <a:pt x="44" y="216"/>
                    <a:pt x="44" y="221"/>
                  </a:cubicBezTo>
                  <a:cubicBezTo>
                    <a:pt x="44" y="227"/>
                    <a:pt x="49" y="255"/>
                    <a:pt x="50" y="261"/>
                  </a:cubicBezTo>
                  <a:cubicBezTo>
                    <a:pt x="51" y="267"/>
                    <a:pt x="55" y="290"/>
                    <a:pt x="56" y="297"/>
                  </a:cubicBezTo>
                  <a:cubicBezTo>
                    <a:pt x="57" y="304"/>
                    <a:pt x="63" y="334"/>
                    <a:pt x="64" y="339"/>
                  </a:cubicBezTo>
                  <a:cubicBezTo>
                    <a:pt x="65" y="344"/>
                    <a:pt x="68" y="354"/>
                    <a:pt x="68" y="357"/>
                  </a:cubicBezTo>
                  <a:cubicBezTo>
                    <a:pt x="68" y="360"/>
                    <a:pt x="68" y="371"/>
                    <a:pt x="68" y="373"/>
                  </a:cubicBezTo>
                  <a:cubicBezTo>
                    <a:pt x="67" y="374"/>
                    <a:pt x="67" y="375"/>
                    <a:pt x="68" y="375"/>
                  </a:cubicBezTo>
                  <a:cubicBezTo>
                    <a:pt x="69" y="375"/>
                    <a:pt x="70" y="375"/>
                    <a:pt x="70" y="377"/>
                  </a:cubicBezTo>
                  <a:cubicBezTo>
                    <a:pt x="70" y="379"/>
                    <a:pt x="69" y="384"/>
                    <a:pt x="71" y="386"/>
                  </a:cubicBezTo>
                  <a:cubicBezTo>
                    <a:pt x="73" y="389"/>
                    <a:pt x="77" y="390"/>
                    <a:pt x="78" y="391"/>
                  </a:cubicBezTo>
                  <a:cubicBezTo>
                    <a:pt x="80" y="391"/>
                    <a:pt x="81" y="391"/>
                    <a:pt x="80" y="393"/>
                  </a:cubicBezTo>
                  <a:cubicBezTo>
                    <a:pt x="80" y="394"/>
                    <a:pt x="80" y="397"/>
                    <a:pt x="80" y="401"/>
                  </a:cubicBezTo>
                  <a:cubicBezTo>
                    <a:pt x="80" y="405"/>
                    <a:pt x="79" y="407"/>
                    <a:pt x="80" y="407"/>
                  </a:cubicBezTo>
                  <a:cubicBezTo>
                    <a:pt x="81" y="407"/>
                    <a:pt x="83" y="408"/>
                    <a:pt x="82" y="410"/>
                  </a:cubicBezTo>
                  <a:cubicBezTo>
                    <a:pt x="82" y="411"/>
                    <a:pt x="82" y="414"/>
                    <a:pt x="82" y="418"/>
                  </a:cubicBezTo>
                  <a:cubicBezTo>
                    <a:pt x="83" y="422"/>
                    <a:pt x="82" y="426"/>
                    <a:pt x="82" y="430"/>
                  </a:cubicBezTo>
                  <a:cubicBezTo>
                    <a:pt x="81" y="432"/>
                    <a:pt x="81" y="437"/>
                    <a:pt x="83" y="439"/>
                  </a:cubicBezTo>
                  <a:cubicBezTo>
                    <a:pt x="85" y="440"/>
                    <a:pt x="88" y="441"/>
                    <a:pt x="90" y="441"/>
                  </a:cubicBezTo>
                  <a:cubicBezTo>
                    <a:pt x="92" y="442"/>
                    <a:pt x="100" y="440"/>
                    <a:pt x="101" y="438"/>
                  </a:cubicBezTo>
                  <a:cubicBezTo>
                    <a:pt x="102" y="436"/>
                    <a:pt x="103" y="433"/>
                    <a:pt x="103" y="431"/>
                  </a:cubicBezTo>
                  <a:cubicBezTo>
                    <a:pt x="103" y="427"/>
                    <a:pt x="102" y="424"/>
                    <a:pt x="102" y="420"/>
                  </a:cubicBezTo>
                  <a:cubicBezTo>
                    <a:pt x="101" y="417"/>
                    <a:pt x="101" y="414"/>
                    <a:pt x="101" y="410"/>
                  </a:cubicBezTo>
                  <a:cubicBezTo>
                    <a:pt x="101" y="407"/>
                    <a:pt x="101" y="407"/>
                    <a:pt x="103" y="407"/>
                  </a:cubicBezTo>
                  <a:cubicBezTo>
                    <a:pt x="105" y="407"/>
                    <a:pt x="107" y="408"/>
                    <a:pt x="107" y="405"/>
                  </a:cubicBezTo>
                  <a:cubicBezTo>
                    <a:pt x="107" y="402"/>
                    <a:pt x="109" y="396"/>
                    <a:pt x="110" y="393"/>
                  </a:cubicBezTo>
                  <a:cubicBezTo>
                    <a:pt x="110" y="390"/>
                    <a:pt x="112" y="382"/>
                    <a:pt x="112" y="376"/>
                  </a:cubicBezTo>
                  <a:cubicBezTo>
                    <a:pt x="112" y="369"/>
                    <a:pt x="115" y="362"/>
                    <a:pt x="115" y="352"/>
                  </a:cubicBezTo>
                  <a:cubicBezTo>
                    <a:pt x="115" y="343"/>
                    <a:pt x="114" y="323"/>
                    <a:pt x="113" y="313"/>
                  </a:cubicBezTo>
                  <a:cubicBezTo>
                    <a:pt x="111" y="303"/>
                    <a:pt x="109" y="296"/>
                    <a:pt x="109" y="292"/>
                  </a:cubicBezTo>
                  <a:cubicBezTo>
                    <a:pt x="110" y="288"/>
                    <a:pt x="110" y="280"/>
                    <a:pt x="110" y="280"/>
                  </a:cubicBezTo>
                  <a:close/>
                </a:path>
              </a:pathLst>
            </a:custGeom>
            <a:grpFill/>
            <a:ln w="9525">
              <a:noFill/>
              <a:round/>
              <a:headEnd/>
              <a:tailEnd/>
            </a:ln>
          </p:spPr>
          <p:txBody>
            <a:bodyPr/>
            <a:lstStyle/>
            <a:p>
              <a:endParaRPr lang="en-US" sz="2400"/>
            </a:p>
          </p:txBody>
        </p:sp>
        <p:sp>
          <p:nvSpPr>
            <p:cNvPr id="40" name="Freeform 75"/>
            <p:cNvSpPr>
              <a:spLocks/>
            </p:cNvSpPr>
            <p:nvPr/>
          </p:nvSpPr>
          <p:spPr bwMode="auto">
            <a:xfrm>
              <a:off x="1078" y="1127"/>
              <a:ext cx="19" cy="16"/>
            </a:xfrm>
            <a:custGeom>
              <a:avLst/>
              <a:gdLst>
                <a:gd name="T0" fmla="*/ 1 w 28"/>
                <a:gd name="T1" fmla="*/ 0 h 24"/>
                <a:gd name="T2" fmla="*/ 1 w 28"/>
                <a:gd name="T3" fmla="*/ 1 h 24"/>
                <a:gd name="T4" fmla="*/ 1 w 28"/>
                <a:gd name="T5" fmla="*/ 1 h 24"/>
                <a:gd name="T6" fmla="*/ 1 w 28"/>
                <a:gd name="T7" fmla="*/ 2 h 24"/>
                <a:gd name="T8" fmla="*/ 2 w 28"/>
                <a:gd name="T9" fmla="*/ 2 h 24"/>
                <a:gd name="T10" fmla="*/ 2 w 28"/>
                <a:gd name="T11" fmla="*/ 1 h 24"/>
                <a:gd name="T12" fmla="*/ 1 w 28"/>
                <a:gd name="T13" fmla="*/ 0 h 24"/>
                <a:gd name="T14" fmla="*/ 0 60000 65536"/>
                <a:gd name="T15" fmla="*/ 0 60000 65536"/>
                <a:gd name="T16" fmla="*/ 0 60000 65536"/>
                <a:gd name="T17" fmla="*/ 0 60000 65536"/>
                <a:gd name="T18" fmla="*/ 0 60000 65536"/>
                <a:gd name="T19" fmla="*/ 0 60000 65536"/>
                <a:gd name="T20" fmla="*/ 0 60000 65536"/>
                <a:gd name="T21" fmla="*/ 0 w 28"/>
                <a:gd name="T22" fmla="*/ 0 h 24"/>
                <a:gd name="T23" fmla="*/ 28 w 28"/>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24">
                  <a:moveTo>
                    <a:pt x="13" y="0"/>
                  </a:moveTo>
                  <a:cubicBezTo>
                    <a:pt x="13" y="0"/>
                    <a:pt x="10" y="0"/>
                    <a:pt x="6" y="1"/>
                  </a:cubicBezTo>
                  <a:cubicBezTo>
                    <a:pt x="3" y="2"/>
                    <a:pt x="0" y="5"/>
                    <a:pt x="2" y="8"/>
                  </a:cubicBezTo>
                  <a:cubicBezTo>
                    <a:pt x="3" y="11"/>
                    <a:pt x="5" y="21"/>
                    <a:pt x="12" y="22"/>
                  </a:cubicBezTo>
                  <a:cubicBezTo>
                    <a:pt x="18" y="24"/>
                    <a:pt x="22" y="23"/>
                    <a:pt x="25" y="20"/>
                  </a:cubicBezTo>
                  <a:cubicBezTo>
                    <a:pt x="28" y="17"/>
                    <a:pt x="28" y="15"/>
                    <a:pt x="26" y="11"/>
                  </a:cubicBezTo>
                  <a:cubicBezTo>
                    <a:pt x="23" y="8"/>
                    <a:pt x="13" y="0"/>
                    <a:pt x="13" y="0"/>
                  </a:cubicBezTo>
                  <a:close/>
                </a:path>
              </a:pathLst>
            </a:custGeom>
            <a:grpFill/>
            <a:ln w="9525">
              <a:noFill/>
              <a:round/>
              <a:headEnd/>
              <a:tailEnd/>
            </a:ln>
          </p:spPr>
          <p:txBody>
            <a:bodyPr/>
            <a:lstStyle/>
            <a:p>
              <a:endParaRPr lang="en-US" sz="2400"/>
            </a:p>
          </p:txBody>
        </p:sp>
        <p:sp>
          <p:nvSpPr>
            <p:cNvPr id="41" name="Freeform 76"/>
            <p:cNvSpPr>
              <a:spLocks/>
            </p:cNvSpPr>
            <p:nvPr/>
          </p:nvSpPr>
          <p:spPr bwMode="auto">
            <a:xfrm>
              <a:off x="1016" y="1033"/>
              <a:ext cx="82" cy="284"/>
            </a:xfrm>
            <a:custGeom>
              <a:avLst/>
              <a:gdLst>
                <a:gd name="T0" fmla="*/ 2 w 127"/>
                <a:gd name="T1" fmla="*/ 17 h 435"/>
                <a:gd name="T2" fmla="*/ 3 w 127"/>
                <a:gd name="T3" fmla="*/ 12 h 435"/>
                <a:gd name="T4" fmla="*/ 2 w 127"/>
                <a:gd name="T5" fmla="*/ 10 h 435"/>
                <a:gd name="T6" fmla="*/ 2 w 127"/>
                <a:gd name="T7" fmla="*/ 14 h 435"/>
                <a:gd name="T8" fmla="*/ 1 w 127"/>
                <a:gd name="T9" fmla="*/ 16 h 435"/>
                <a:gd name="T10" fmla="*/ 1 w 127"/>
                <a:gd name="T11" fmla="*/ 18 h 435"/>
                <a:gd name="T12" fmla="*/ 1 w 127"/>
                <a:gd name="T13" fmla="*/ 18 h 435"/>
                <a:gd name="T14" fmla="*/ 1 w 127"/>
                <a:gd name="T15" fmla="*/ 16 h 435"/>
                <a:gd name="T16" fmla="*/ 1 w 127"/>
                <a:gd name="T17" fmla="*/ 16 h 435"/>
                <a:gd name="T18" fmla="*/ 1 w 127"/>
                <a:gd name="T19" fmla="*/ 11 h 435"/>
                <a:gd name="T20" fmla="*/ 1 w 127"/>
                <a:gd name="T21" fmla="*/ 7 h 435"/>
                <a:gd name="T22" fmla="*/ 3 w 127"/>
                <a:gd name="T23" fmla="*/ 5 h 435"/>
                <a:gd name="T24" fmla="*/ 3 w 127"/>
                <a:gd name="T25" fmla="*/ 5 h 435"/>
                <a:gd name="T26" fmla="*/ 3 w 127"/>
                <a:gd name="T27" fmla="*/ 3 h 435"/>
                <a:gd name="T28" fmla="*/ 3 w 127"/>
                <a:gd name="T29" fmla="*/ 1 h 435"/>
                <a:gd name="T30" fmla="*/ 4 w 127"/>
                <a:gd name="T31" fmla="*/ 1 h 435"/>
                <a:gd name="T32" fmla="*/ 6 w 127"/>
                <a:gd name="T33" fmla="*/ 1 h 435"/>
                <a:gd name="T34" fmla="*/ 7 w 127"/>
                <a:gd name="T35" fmla="*/ 1 h 435"/>
                <a:gd name="T36" fmla="*/ 7 w 127"/>
                <a:gd name="T37" fmla="*/ 3 h 435"/>
                <a:gd name="T38" fmla="*/ 6 w 127"/>
                <a:gd name="T39" fmla="*/ 5 h 435"/>
                <a:gd name="T40" fmla="*/ 6 w 127"/>
                <a:gd name="T41" fmla="*/ 5 h 435"/>
                <a:gd name="T42" fmla="*/ 7 w 127"/>
                <a:gd name="T43" fmla="*/ 6 h 435"/>
                <a:gd name="T44" fmla="*/ 8 w 127"/>
                <a:gd name="T45" fmla="*/ 8 h 435"/>
                <a:gd name="T46" fmla="*/ 8 w 127"/>
                <a:gd name="T47" fmla="*/ 12 h 435"/>
                <a:gd name="T48" fmla="*/ 8 w 127"/>
                <a:gd name="T49" fmla="*/ 16 h 435"/>
                <a:gd name="T50" fmla="*/ 9 w 127"/>
                <a:gd name="T51" fmla="*/ 18 h 435"/>
                <a:gd name="T52" fmla="*/ 9 w 127"/>
                <a:gd name="T53" fmla="*/ 19 h 435"/>
                <a:gd name="T54" fmla="*/ 8 w 127"/>
                <a:gd name="T55" fmla="*/ 19 h 435"/>
                <a:gd name="T56" fmla="*/ 8 w 127"/>
                <a:gd name="T57" fmla="*/ 18 h 435"/>
                <a:gd name="T58" fmla="*/ 8 w 127"/>
                <a:gd name="T59" fmla="*/ 17 h 435"/>
                <a:gd name="T60" fmla="*/ 7 w 127"/>
                <a:gd name="T61" fmla="*/ 22 h 435"/>
                <a:gd name="T62" fmla="*/ 6 w 127"/>
                <a:gd name="T63" fmla="*/ 24 h 435"/>
                <a:gd name="T64" fmla="*/ 6 w 127"/>
                <a:gd name="T65" fmla="*/ 28 h 435"/>
                <a:gd name="T66" fmla="*/ 6 w 127"/>
                <a:gd name="T67" fmla="*/ 30 h 435"/>
                <a:gd name="T68" fmla="*/ 6 w 127"/>
                <a:gd name="T69" fmla="*/ 33 h 435"/>
                <a:gd name="T70" fmla="*/ 4 w 127"/>
                <a:gd name="T71" fmla="*/ 33 h 435"/>
                <a:gd name="T72" fmla="*/ 4 w 127"/>
                <a:gd name="T73" fmla="*/ 34 h 435"/>
                <a:gd name="T74" fmla="*/ 3 w 127"/>
                <a:gd name="T75" fmla="*/ 33 h 435"/>
                <a:gd name="T76" fmla="*/ 3 w 127"/>
                <a:gd name="T77" fmla="*/ 31 h 435"/>
                <a:gd name="T78" fmla="*/ 3 w 127"/>
                <a:gd name="T79" fmla="*/ 29 h 435"/>
                <a:gd name="T80" fmla="*/ 3 w 127"/>
                <a:gd name="T81" fmla="*/ 26 h 435"/>
                <a:gd name="T82" fmla="*/ 3 w 127"/>
                <a:gd name="T83" fmla="*/ 25 h 435"/>
                <a:gd name="T84" fmla="*/ 3 w 127"/>
                <a:gd name="T85" fmla="*/ 22 h 43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27"/>
                <a:gd name="T130" fmla="*/ 0 h 435"/>
                <a:gd name="T131" fmla="*/ 127 w 127"/>
                <a:gd name="T132" fmla="*/ 435 h 43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27" h="435">
                  <a:moveTo>
                    <a:pt x="38" y="270"/>
                  </a:moveTo>
                  <a:cubicBezTo>
                    <a:pt x="38" y="270"/>
                    <a:pt x="29" y="233"/>
                    <a:pt x="28" y="224"/>
                  </a:cubicBezTo>
                  <a:cubicBezTo>
                    <a:pt x="27" y="214"/>
                    <a:pt x="26" y="192"/>
                    <a:pt x="29" y="179"/>
                  </a:cubicBezTo>
                  <a:cubicBezTo>
                    <a:pt x="31" y="167"/>
                    <a:pt x="32" y="160"/>
                    <a:pt x="33" y="154"/>
                  </a:cubicBezTo>
                  <a:cubicBezTo>
                    <a:pt x="33" y="148"/>
                    <a:pt x="34" y="142"/>
                    <a:pt x="32" y="136"/>
                  </a:cubicBezTo>
                  <a:cubicBezTo>
                    <a:pt x="30" y="130"/>
                    <a:pt x="29" y="130"/>
                    <a:pt x="29" y="135"/>
                  </a:cubicBezTo>
                  <a:cubicBezTo>
                    <a:pt x="29" y="140"/>
                    <a:pt x="29" y="146"/>
                    <a:pt x="28" y="150"/>
                  </a:cubicBezTo>
                  <a:cubicBezTo>
                    <a:pt x="27" y="154"/>
                    <a:pt x="24" y="169"/>
                    <a:pt x="22" y="179"/>
                  </a:cubicBezTo>
                  <a:cubicBezTo>
                    <a:pt x="20" y="188"/>
                    <a:pt x="19" y="193"/>
                    <a:pt x="19" y="200"/>
                  </a:cubicBezTo>
                  <a:cubicBezTo>
                    <a:pt x="20" y="207"/>
                    <a:pt x="21" y="211"/>
                    <a:pt x="18" y="214"/>
                  </a:cubicBezTo>
                  <a:cubicBezTo>
                    <a:pt x="16" y="216"/>
                    <a:pt x="14" y="220"/>
                    <a:pt x="13" y="222"/>
                  </a:cubicBezTo>
                  <a:cubicBezTo>
                    <a:pt x="12" y="224"/>
                    <a:pt x="9" y="224"/>
                    <a:pt x="11" y="225"/>
                  </a:cubicBezTo>
                  <a:cubicBezTo>
                    <a:pt x="13" y="226"/>
                    <a:pt x="15" y="229"/>
                    <a:pt x="14" y="229"/>
                  </a:cubicBezTo>
                  <a:cubicBezTo>
                    <a:pt x="14" y="230"/>
                    <a:pt x="11" y="230"/>
                    <a:pt x="8" y="229"/>
                  </a:cubicBezTo>
                  <a:cubicBezTo>
                    <a:pt x="6" y="229"/>
                    <a:pt x="1" y="226"/>
                    <a:pt x="1" y="224"/>
                  </a:cubicBezTo>
                  <a:cubicBezTo>
                    <a:pt x="2" y="221"/>
                    <a:pt x="0" y="218"/>
                    <a:pt x="1" y="215"/>
                  </a:cubicBezTo>
                  <a:cubicBezTo>
                    <a:pt x="2" y="213"/>
                    <a:pt x="4" y="210"/>
                    <a:pt x="6" y="209"/>
                  </a:cubicBezTo>
                  <a:cubicBezTo>
                    <a:pt x="8" y="207"/>
                    <a:pt x="9" y="205"/>
                    <a:pt x="9" y="202"/>
                  </a:cubicBezTo>
                  <a:cubicBezTo>
                    <a:pt x="10" y="197"/>
                    <a:pt x="9" y="176"/>
                    <a:pt x="9" y="169"/>
                  </a:cubicBezTo>
                  <a:cubicBezTo>
                    <a:pt x="10" y="162"/>
                    <a:pt x="11" y="149"/>
                    <a:pt x="13" y="143"/>
                  </a:cubicBezTo>
                  <a:cubicBezTo>
                    <a:pt x="14" y="137"/>
                    <a:pt x="14" y="135"/>
                    <a:pt x="14" y="129"/>
                  </a:cubicBezTo>
                  <a:cubicBezTo>
                    <a:pt x="14" y="122"/>
                    <a:pt x="16" y="99"/>
                    <a:pt x="17" y="94"/>
                  </a:cubicBezTo>
                  <a:cubicBezTo>
                    <a:pt x="17" y="89"/>
                    <a:pt x="18" y="78"/>
                    <a:pt x="23" y="75"/>
                  </a:cubicBezTo>
                  <a:cubicBezTo>
                    <a:pt x="29" y="73"/>
                    <a:pt x="41" y="71"/>
                    <a:pt x="44" y="70"/>
                  </a:cubicBezTo>
                  <a:cubicBezTo>
                    <a:pt x="47" y="68"/>
                    <a:pt x="50" y="63"/>
                    <a:pt x="48" y="61"/>
                  </a:cubicBezTo>
                  <a:cubicBezTo>
                    <a:pt x="45" y="59"/>
                    <a:pt x="44" y="57"/>
                    <a:pt x="46" y="54"/>
                  </a:cubicBezTo>
                  <a:cubicBezTo>
                    <a:pt x="47" y="51"/>
                    <a:pt x="44" y="48"/>
                    <a:pt x="43" y="47"/>
                  </a:cubicBezTo>
                  <a:cubicBezTo>
                    <a:pt x="42" y="46"/>
                    <a:pt x="44" y="43"/>
                    <a:pt x="45" y="41"/>
                  </a:cubicBezTo>
                  <a:cubicBezTo>
                    <a:pt x="46" y="39"/>
                    <a:pt x="45" y="36"/>
                    <a:pt x="43" y="32"/>
                  </a:cubicBezTo>
                  <a:cubicBezTo>
                    <a:pt x="41" y="29"/>
                    <a:pt x="39" y="22"/>
                    <a:pt x="43" y="20"/>
                  </a:cubicBezTo>
                  <a:cubicBezTo>
                    <a:pt x="47" y="18"/>
                    <a:pt x="46" y="12"/>
                    <a:pt x="52" y="10"/>
                  </a:cubicBezTo>
                  <a:cubicBezTo>
                    <a:pt x="57" y="7"/>
                    <a:pt x="58" y="3"/>
                    <a:pt x="61" y="2"/>
                  </a:cubicBezTo>
                  <a:cubicBezTo>
                    <a:pt x="63" y="1"/>
                    <a:pt x="68" y="1"/>
                    <a:pt x="72" y="0"/>
                  </a:cubicBezTo>
                  <a:cubicBezTo>
                    <a:pt x="76" y="0"/>
                    <a:pt x="83" y="4"/>
                    <a:pt x="85" y="5"/>
                  </a:cubicBezTo>
                  <a:cubicBezTo>
                    <a:pt x="87" y="6"/>
                    <a:pt x="92" y="6"/>
                    <a:pt x="92" y="10"/>
                  </a:cubicBezTo>
                  <a:cubicBezTo>
                    <a:pt x="93" y="14"/>
                    <a:pt x="96" y="17"/>
                    <a:pt x="96" y="20"/>
                  </a:cubicBezTo>
                  <a:cubicBezTo>
                    <a:pt x="97" y="22"/>
                    <a:pt x="98" y="29"/>
                    <a:pt x="99" y="30"/>
                  </a:cubicBezTo>
                  <a:cubicBezTo>
                    <a:pt x="100" y="31"/>
                    <a:pt x="100" y="37"/>
                    <a:pt x="98" y="39"/>
                  </a:cubicBezTo>
                  <a:cubicBezTo>
                    <a:pt x="95" y="41"/>
                    <a:pt x="94" y="43"/>
                    <a:pt x="94" y="45"/>
                  </a:cubicBezTo>
                  <a:cubicBezTo>
                    <a:pt x="95" y="47"/>
                    <a:pt x="94" y="52"/>
                    <a:pt x="93" y="53"/>
                  </a:cubicBezTo>
                  <a:cubicBezTo>
                    <a:pt x="91" y="54"/>
                    <a:pt x="88" y="55"/>
                    <a:pt x="88" y="58"/>
                  </a:cubicBezTo>
                  <a:cubicBezTo>
                    <a:pt x="89" y="61"/>
                    <a:pt x="88" y="68"/>
                    <a:pt x="86" y="68"/>
                  </a:cubicBezTo>
                  <a:cubicBezTo>
                    <a:pt x="84" y="69"/>
                    <a:pt x="84" y="70"/>
                    <a:pt x="86" y="72"/>
                  </a:cubicBezTo>
                  <a:cubicBezTo>
                    <a:pt x="88" y="73"/>
                    <a:pt x="95" y="76"/>
                    <a:pt x="100" y="78"/>
                  </a:cubicBezTo>
                  <a:cubicBezTo>
                    <a:pt x="104" y="80"/>
                    <a:pt x="111" y="83"/>
                    <a:pt x="111" y="92"/>
                  </a:cubicBezTo>
                  <a:cubicBezTo>
                    <a:pt x="110" y="100"/>
                    <a:pt x="109" y="107"/>
                    <a:pt x="108" y="113"/>
                  </a:cubicBezTo>
                  <a:cubicBezTo>
                    <a:pt x="107" y="118"/>
                    <a:pt x="106" y="128"/>
                    <a:pt x="106" y="135"/>
                  </a:cubicBezTo>
                  <a:cubicBezTo>
                    <a:pt x="107" y="142"/>
                    <a:pt x="106" y="146"/>
                    <a:pt x="107" y="152"/>
                  </a:cubicBezTo>
                  <a:cubicBezTo>
                    <a:pt x="109" y="159"/>
                    <a:pt x="110" y="163"/>
                    <a:pt x="111" y="177"/>
                  </a:cubicBezTo>
                  <a:cubicBezTo>
                    <a:pt x="112" y="191"/>
                    <a:pt x="114" y="204"/>
                    <a:pt x="115" y="209"/>
                  </a:cubicBezTo>
                  <a:cubicBezTo>
                    <a:pt x="116" y="214"/>
                    <a:pt x="116" y="218"/>
                    <a:pt x="118" y="221"/>
                  </a:cubicBezTo>
                  <a:cubicBezTo>
                    <a:pt x="121" y="224"/>
                    <a:pt x="125" y="228"/>
                    <a:pt x="125" y="229"/>
                  </a:cubicBezTo>
                  <a:cubicBezTo>
                    <a:pt x="126" y="229"/>
                    <a:pt x="127" y="231"/>
                    <a:pt x="126" y="235"/>
                  </a:cubicBezTo>
                  <a:cubicBezTo>
                    <a:pt x="125" y="238"/>
                    <a:pt x="127" y="241"/>
                    <a:pt x="123" y="243"/>
                  </a:cubicBezTo>
                  <a:cubicBezTo>
                    <a:pt x="119" y="245"/>
                    <a:pt x="117" y="246"/>
                    <a:pt x="113" y="244"/>
                  </a:cubicBezTo>
                  <a:cubicBezTo>
                    <a:pt x="109" y="241"/>
                    <a:pt x="108" y="240"/>
                    <a:pt x="110" y="239"/>
                  </a:cubicBezTo>
                  <a:cubicBezTo>
                    <a:pt x="111" y="239"/>
                    <a:pt x="112" y="240"/>
                    <a:pt x="112" y="237"/>
                  </a:cubicBezTo>
                  <a:cubicBezTo>
                    <a:pt x="113" y="233"/>
                    <a:pt x="113" y="231"/>
                    <a:pt x="111" y="230"/>
                  </a:cubicBezTo>
                  <a:cubicBezTo>
                    <a:pt x="109" y="229"/>
                    <a:pt x="108" y="227"/>
                    <a:pt x="107" y="224"/>
                  </a:cubicBezTo>
                  <a:cubicBezTo>
                    <a:pt x="107" y="220"/>
                    <a:pt x="107" y="217"/>
                    <a:pt x="105" y="222"/>
                  </a:cubicBezTo>
                  <a:cubicBezTo>
                    <a:pt x="104" y="227"/>
                    <a:pt x="102" y="237"/>
                    <a:pt x="101" y="243"/>
                  </a:cubicBezTo>
                  <a:cubicBezTo>
                    <a:pt x="100" y="250"/>
                    <a:pt x="98" y="265"/>
                    <a:pt x="97" y="272"/>
                  </a:cubicBezTo>
                  <a:cubicBezTo>
                    <a:pt x="96" y="278"/>
                    <a:pt x="92" y="290"/>
                    <a:pt x="91" y="296"/>
                  </a:cubicBezTo>
                  <a:cubicBezTo>
                    <a:pt x="90" y="301"/>
                    <a:pt x="88" y="306"/>
                    <a:pt x="89" y="313"/>
                  </a:cubicBezTo>
                  <a:cubicBezTo>
                    <a:pt x="89" y="321"/>
                    <a:pt x="90" y="335"/>
                    <a:pt x="88" y="343"/>
                  </a:cubicBezTo>
                  <a:cubicBezTo>
                    <a:pt x="86" y="349"/>
                    <a:pt x="83" y="355"/>
                    <a:pt x="85" y="361"/>
                  </a:cubicBezTo>
                  <a:cubicBezTo>
                    <a:pt x="86" y="366"/>
                    <a:pt x="92" y="370"/>
                    <a:pt x="91" y="376"/>
                  </a:cubicBezTo>
                  <a:cubicBezTo>
                    <a:pt x="91" y="381"/>
                    <a:pt x="86" y="389"/>
                    <a:pt x="87" y="392"/>
                  </a:cubicBezTo>
                  <a:cubicBezTo>
                    <a:pt x="89" y="396"/>
                    <a:pt x="89" y="404"/>
                    <a:pt x="87" y="409"/>
                  </a:cubicBezTo>
                  <a:cubicBezTo>
                    <a:pt x="86" y="413"/>
                    <a:pt x="82" y="420"/>
                    <a:pt x="76" y="420"/>
                  </a:cubicBezTo>
                  <a:cubicBezTo>
                    <a:pt x="72" y="419"/>
                    <a:pt x="68" y="420"/>
                    <a:pt x="64" y="417"/>
                  </a:cubicBezTo>
                  <a:cubicBezTo>
                    <a:pt x="60" y="414"/>
                    <a:pt x="58" y="412"/>
                    <a:pt x="58" y="416"/>
                  </a:cubicBezTo>
                  <a:cubicBezTo>
                    <a:pt x="58" y="420"/>
                    <a:pt x="57" y="424"/>
                    <a:pt x="57" y="428"/>
                  </a:cubicBezTo>
                  <a:cubicBezTo>
                    <a:pt x="56" y="432"/>
                    <a:pt x="57" y="431"/>
                    <a:pt x="53" y="433"/>
                  </a:cubicBezTo>
                  <a:cubicBezTo>
                    <a:pt x="49" y="434"/>
                    <a:pt x="43" y="435"/>
                    <a:pt x="39" y="434"/>
                  </a:cubicBezTo>
                  <a:cubicBezTo>
                    <a:pt x="35" y="434"/>
                    <a:pt x="34" y="433"/>
                    <a:pt x="35" y="428"/>
                  </a:cubicBezTo>
                  <a:cubicBezTo>
                    <a:pt x="35" y="423"/>
                    <a:pt x="36" y="420"/>
                    <a:pt x="38" y="415"/>
                  </a:cubicBezTo>
                  <a:cubicBezTo>
                    <a:pt x="40" y="409"/>
                    <a:pt x="42" y="403"/>
                    <a:pt x="41" y="401"/>
                  </a:cubicBezTo>
                  <a:cubicBezTo>
                    <a:pt x="40" y="398"/>
                    <a:pt x="37" y="396"/>
                    <a:pt x="37" y="392"/>
                  </a:cubicBezTo>
                  <a:cubicBezTo>
                    <a:pt x="37" y="388"/>
                    <a:pt x="39" y="379"/>
                    <a:pt x="42" y="372"/>
                  </a:cubicBezTo>
                  <a:cubicBezTo>
                    <a:pt x="45" y="365"/>
                    <a:pt x="47" y="358"/>
                    <a:pt x="49" y="351"/>
                  </a:cubicBezTo>
                  <a:cubicBezTo>
                    <a:pt x="49" y="347"/>
                    <a:pt x="48" y="340"/>
                    <a:pt x="47" y="336"/>
                  </a:cubicBezTo>
                  <a:cubicBezTo>
                    <a:pt x="47" y="333"/>
                    <a:pt x="45" y="329"/>
                    <a:pt x="44" y="325"/>
                  </a:cubicBezTo>
                  <a:cubicBezTo>
                    <a:pt x="43" y="323"/>
                    <a:pt x="41" y="320"/>
                    <a:pt x="41" y="318"/>
                  </a:cubicBezTo>
                  <a:cubicBezTo>
                    <a:pt x="39" y="313"/>
                    <a:pt x="37" y="308"/>
                    <a:pt x="39" y="302"/>
                  </a:cubicBezTo>
                  <a:cubicBezTo>
                    <a:pt x="40" y="295"/>
                    <a:pt x="41" y="294"/>
                    <a:pt x="41" y="286"/>
                  </a:cubicBezTo>
                  <a:cubicBezTo>
                    <a:pt x="40" y="278"/>
                    <a:pt x="38" y="270"/>
                    <a:pt x="38" y="270"/>
                  </a:cubicBezTo>
                  <a:close/>
                </a:path>
              </a:pathLst>
            </a:custGeom>
            <a:grpFill/>
            <a:ln w="9525">
              <a:noFill/>
              <a:round/>
              <a:headEnd/>
              <a:tailEnd/>
            </a:ln>
          </p:spPr>
          <p:txBody>
            <a:bodyPr/>
            <a:lstStyle/>
            <a:p>
              <a:endParaRPr lang="en-US" sz="2400"/>
            </a:p>
          </p:txBody>
        </p:sp>
        <p:sp>
          <p:nvSpPr>
            <p:cNvPr id="42" name="Freeform 77"/>
            <p:cNvSpPr>
              <a:spLocks/>
            </p:cNvSpPr>
            <p:nvPr/>
          </p:nvSpPr>
          <p:spPr bwMode="auto">
            <a:xfrm>
              <a:off x="872" y="1012"/>
              <a:ext cx="96" cy="305"/>
            </a:xfrm>
            <a:custGeom>
              <a:avLst/>
              <a:gdLst>
                <a:gd name="T0" fmla="*/ 2 w 147"/>
                <a:gd name="T1" fmla="*/ 26 h 467"/>
                <a:gd name="T2" fmla="*/ 2 w 147"/>
                <a:gd name="T3" fmla="*/ 22 h 467"/>
                <a:gd name="T4" fmla="*/ 2 w 147"/>
                <a:gd name="T5" fmla="*/ 20 h 467"/>
                <a:gd name="T6" fmla="*/ 1 w 147"/>
                <a:gd name="T7" fmla="*/ 20 h 467"/>
                <a:gd name="T8" fmla="*/ 2 w 147"/>
                <a:gd name="T9" fmla="*/ 21 h 467"/>
                <a:gd name="T10" fmla="*/ 1 w 147"/>
                <a:gd name="T11" fmla="*/ 19 h 467"/>
                <a:gd name="T12" fmla="*/ 1 w 147"/>
                <a:gd name="T13" fmla="*/ 14 h 467"/>
                <a:gd name="T14" fmla="*/ 2 w 147"/>
                <a:gd name="T15" fmla="*/ 6 h 467"/>
                <a:gd name="T16" fmla="*/ 5 w 147"/>
                <a:gd name="T17" fmla="*/ 5 h 467"/>
                <a:gd name="T18" fmla="*/ 5 w 147"/>
                <a:gd name="T19" fmla="*/ 3 h 467"/>
                <a:gd name="T20" fmla="*/ 5 w 147"/>
                <a:gd name="T21" fmla="*/ 2 h 467"/>
                <a:gd name="T22" fmla="*/ 7 w 147"/>
                <a:gd name="T23" fmla="*/ 1 h 467"/>
                <a:gd name="T24" fmla="*/ 8 w 147"/>
                <a:gd name="T25" fmla="*/ 3 h 467"/>
                <a:gd name="T26" fmla="*/ 7 w 147"/>
                <a:gd name="T27" fmla="*/ 4 h 467"/>
                <a:gd name="T28" fmla="*/ 8 w 147"/>
                <a:gd name="T29" fmla="*/ 5 h 467"/>
                <a:gd name="T30" fmla="*/ 10 w 147"/>
                <a:gd name="T31" fmla="*/ 7 h 467"/>
                <a:gd name="T32" fmla="*/ 11 w 147"/>
                <a:gd name="T33" fmla="*/ 19 h 467"/>
                <a:gd name="T34" fmla="*/ 10 w 147"/>
                <a:gd name="T35" fmla="*/ 20 h 467"/>
                <a:gd name="T36" fmla="*/ 9 w 147"/>
                <a:gd name="T37" fmla="*/ 22 h 467"/>
                <a:gd name="T38" fmla="*/ 9 w 147"/>
                <a:gd name="T39" fmla="*/ 27 h 467"/>
                <a:gd name="T40" fmla="*/ 9 w 147"/>
                <a:gd name="T41" fmla="*/ 34 h 467"/>
                <a:gd name="T42" fmla="*/ 10 w 147"/>
                <a:gd name="T43" fmla="*/ 36 h 467"/>
                <a:gd name="T44" fmla="*/ 9 w 147"/>
                <a:gd name="T45" fmla="*/ 37 h 467"/>
                <a:gd name="T46" fmla="*/ 7 w 147"/>
                <a:gd name="T47" fmla="*/ 36 h 467"/>
                <a:gd name="T48" fmla="*/ 7 w 147"/>
                <a:gd name="T49" fmla="*/ 35 h 467"/>
                <a:gd name="T50" fmla="*/ 7 w 147"/>
                <a:gd name="T51" fmla="*/ 34 h 467"/>
                <a:gd name="T52" fmla="*/ 7 w 147"/>
                <a:gd name="T53" fmla="*/ 29 h 467"/>
                <a:gd name="T54" fmla="*/ 7 w 147"/>
                <a:gd name="T55" fmla="*/ 27 h 467"/>
                <a:gd name="T56" fmla="*/ 7 w 147"/>
                <a:gd name="T57" fmla="*/ 24 h 467"/>
                <a:gd name="T58" fmla="*/ 5 w 147"/>
                <a:gd name="T59" fmla="*/ 20 h 467"/>
                <a:gd name="T60" fmla="*/ 5 w 147"/>
                <a:gd name="T61" fmla="*/ 26 h 467"/>
                <a:gd name="T62" fmla="*/ 4 w 147"/>
                <a:gd name="T63" fmla="*/ 31 h 467"/>
                <a:gd name="T64" fmla="*/ 3 w 147"/>
                <a:gd name="T65" fmla="*/ 34 h 467"/>
                <a:gd name="T66" fmla="*/ 3 w 147"/>
                <a:gd name="T67" fmla="*/ 35 h 467"/>
                <a:gd name="T68" fmla="*/ 0 w 147"/>
                <a:gd name="T69" fmla="*/ 36 h 467"/>
                <a:gd name="T70" fmla="*/ 1 w 147"/>
                <a:gd name="T71" fmla="*/ 34 h 467"/>
                <a:gd name="T72" fmla="*/ 1 w 147"/>
                <a:gd name="T73" fmla="*/ 33 h 467"/>
                <a:gd name="T74" fmla="*/ 1 w 147"/>
                <a:gd name="T75" fmla="*/ 31 h 46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7"/>
                <a:gd name="T115" fmla="*/ 0 h 467"/>
                <a:gd name="T116" fmla="*/ 147 w 147"/>
                <a:gd name="T117" fmla="*/ 467 h 467"/>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7" h="467">
                  <a:moveTo>
                    <a:pt x="16" y="384"/>
                  </a:moveTo>
                  <a:cubicBezTo>
                    <a:pt x="16" y="384"/>
                    <a:pt x="20" y="353"/>
                    <a:pt x="23" y="342"/>
                  </a:cubicBezTo>
                  <a:cubicBezTo>
                    <a:pt x="25" y="330"/>
                    <a:pt x="25" y="317"/>
                    <a:pt x="25" y="312"/>
                  </a:cubicBezTo>
                  <a:cubicBezTo>
                    <a:pt x="24" y="306"/>
                    <a:pt x="22" y="294"/>
                    <a:pt x="25" y="279"/>
                  </a:cubicBezTo>
                  <a:cubicBezTo>
                    <a:pt x="27" y="263"/>
                    <a:pt x="25" y="262"/>
                    <a:pt x="24" y="262"/>
                  </a:cubicBezTo>
                  <a:cubicBezTo>
                    <a:pt x="22" y="262"/>
                    <a:pt x="21" y="261"/>
                    <a:pt x="21" y="257"/>
                  </a:cubicBezTo>
                  <a:cubicBezTo>
                    <a:pt x="21" y="253"/>
                    <a:pt x="21" y="249"/>
                    <a:pt x="19" y="250"/>
                  </a:cubicBezTo>
                  <a:cubicBezTo>
                    <a:pt x="18" y="251"/>
                    <a:pt x="17" y="254"/>
                    <a:pt x="17" y="258"/>
                  </a:cubicBezTo>
                  <a:cubicBezTo>
                    <a:pt x="18" y="262"/>
                    <a:pt x="18" y="262"/>
                    <a:pt x="20" y="264"/>
                  </a:cubicBezTo>
                  <a:cubicBezTo>
                    <a:pt x="23" y="266"/>
                    <a:pt x="22" y="270"/>
                    <a:pt x="21" y="269"/>
                  </a:cubicBezTo>
                  <a:cubicBezTo>
                    <a:pt x="19" y="269"/>
                    <a:pt x="7" y="263"/>
                    <a:pt x="6" y="259"/>
                  </a:cubicBezTo>
                  <a:cubicBezTo>
                    <a:pt x="5" y="255"/>
                    <a:pt x="5" y="245"/>
                    <a:pt x="3" y="245"/>
                  </a:cubicBezTo>
                  <a:cubicBezTo>
                    <a:pt x="0" y="244"/>
                    <a:pt x="0" y="245"/>
                    <a:pt x="1" y="239"/>
                  </a:cubicBezTo>
                  <a:cubicBezTo>
                    <a:pt x="1" y="233"/>
                    <a:pt x="2" y="191"/>
                    <a:pt x="4" y="182"/>
                  </a:cubicBezTo>
                  <a:cubicBezTo>
                    <a:pt x="6" y="172"/>
                    <a:pt x="11" y="132"/>
                    <a:pt x="14" y="118"/>
                  </a:cubicBezTo>
                  <a:cubicBezTo>
                    <a:pt x="17" y="104"/>
                    <a:pt x="19" y="78"/>
                    <a:pt x="27" y="75"/>
                  </a:cubicBezTo>
                  <a:cubicBezTo>
                    <a:pt x="35" y="71"/>
                    <a:pt x="47" y="69"/>
                    <a:pt x="52" y="66"/>
                  </a:cubicBezTo>
                  <a:cubicBezTo>
                    <a:pt x="57" y="62"/>
                    <a:pt x="61" y="56"/>
                    <a:pt x="63" y="55"/>
                  </a:cubicBezTo>
                  <a:cubicBezTo>
                    <a:pt x="65" y="54"/>
                    <a:pt x="65" y="55"/>
                    <a:pt x="65" y="52"/>
                  </a:cubicBezTo>
                  <a:cubicBezTo>
                    <a:pt x="65" y="49"/>
                    <a:pt x="64" y="47"/>
                    <a:pt x="61" y="44"/>
                  </a:cubicBezTo>
                  <a:cubicBezTo>
                    <a:pt x="59" y="41"/>
                    <a:pt x="57" y="40"/>
                    <a:pt x="58" y="38"/>
                  </a:cubicBezTo>
                  <a:cubicBezTo>
                    <a:pt x="58" y="36"/>
                    <a:pt x="59" y="34"/>
                    <a:pt x="58" y="30"/>
                  </a:cubicBezTo>
                  <a:cubicBezTo>
                    <a:pt x="58" y="25"/>
                    <a:pt x="60" y="8"/>
                    <a:pt x="66" y="4"/>
                  </a:cubicBezTo>
                  <a:cubicBezTo>
                    <a:pt x="72" y="0"/>
                    <a:pt x="87" y="0"/>
                    <a:pt x="91" y="2"/>
                  </a:cubicBezTo>
                  <a:cubicBezTo>
                    <a:pt x="94" y="3"/>
                    <a:pt x="103" y="12"/>
                    <a:pt x="104" y="20"/>
                  </a:cubicBezTo>
                  <a:cubicBezTo>
                    <a:pt x="105" y="28"/>
                    <a:pt x="102" y="37"/>
                    <a:pt x="103" y="39"/>
                  </a:cubicBezTo>
                  <a:cubicBezTo>
                    <a:pt x="103" y="41"/>
                    <a:pt x="102" y="45"/>
                    <a:pt x="100" y="46"/>
                  </a:cubicBezTo>
                  <a:cubicBezTo>
                    <a:pt x="99" y="48"/>
                    <a:pt x="95" y="49"/>
                    <a:pt x="95" y="51"/>
                  </a:cubicBezTo>
                  <a:cubicBezTo>
                    <a:pt x="96" y="53"/>
                    <a:pt x="96" y="55"/>
                    <a:pt x="97" y="55"/>
                  </a:cubicBezTo>
                  <a:cubicBezTo>
                    <a:pt x="99" y="56"/>
                    <a:pt x="102" y="59"/>
                    <a:pt x="104" y="62"/>
                  </a:cubicBezTo>
                  <a:cubicBezTo>
                    <a:pt x="106" y="65"/>
                    <a:pt x="108" y="66"/>
                    <a:pt x="115" y="69"/>
                  </a:cubicBezTo>
                  <a:cubicBezTo>
                    <a:pt x="123" y="72"/>
                    <a:pt x="140" y="77"/>
                    <a:pt x="140" y="82"/>
                  </a:cubicBezTo>
                  <a:cubicBezTo>
                    <a:pt x="141" y="87"/>
                    <a:pt x="145" y="112"/>
                    <a:pt x="146" y="124"/>
                  </a:cubicBezTo>
                  <a:cubicBezTo>
                    <a:pt x="147" y="137"/>
                    <a:pt x="143" y="233"/>
                    <a:pt x="142" y="241"/>
                  </a:cubicBezTo>
                  <a:cubicBezTo>
                    <a:pt x="141" y="249"/>
                    <a:pt x="139" y="256"/>
                    <a:pt x="138" y="258"/>
                  </a:cubicBezTo>
                  <a:cubicBezTo>
                    <a:pt x="138" y="260"/>
                    <a:pt x="134" y="264"/>
                    <a:pt x="132" y="265"/>
                  </a:cubicBezTo>
                  <a:cubicBezTo>
                    <a:pt x="129" y="266"/>
                    <a:pt x="126" y="268"/>
                    <a:pt x="125" y="268"/>
                  </a:cubicBezTo>
                  <a:cubicBezTo>
                    <a:pt x="123" y="267"/>
                    <a:pt x="122" y="269"/>
                    <a:pt x="122" y="274"/>
                  </a:cubicBezTo>
                  <a:cubicBezTo>
                    <a:pt x="122" y="279"/>
                    <a:pt x="123" y="317"/>
                    <a:pt x="122" y="322"/>
                  </a:cubicBezTo>
                  <a:cubicBezTo>
                    <a:pt x="121" y="327"/>
                    <a:pt x="121" y="343"/>
                    <a:pt x="122" y="355"/>
                  </a:cubicBezTo>
                  <a:cubicBezTo>
                    <a:pt x="123" y="367"/>
                    <a:pt x="127" y="415"/>
                    <a:pt x="125" y="424"/>
                  </a:cubicBezTo>
                  <a:cubicBezTo>
                    <a:pt x="122" y="434"/>
                    <a:pt x="119" y="441"/>
                    <a:pt x="120" y="444"/>
                  </a:cubicBezTo>
                  <a:cubicBezTo>
                    <a:pt x="121" y="446"/>
                    <a:pt x="121" y="451"/>
                    <a:pt x="126" y="453"/>
                  </a:cubicBezTo>
                  <a:cubicBezTo>
                    <a:pt x="131" y="456"/>
                    <a:pt x="131" y="458"/>
                    <a:pt x="131" y="462"/>
                  </a:cubicBezTo>
                  <a:cubicBezTo>
                    <a:pt x="130" y="465"/>
                    <a:pt x="128" y="467"/>
                    <a:pt x="123" y="466"/>
                  </a:cubicBezTo>
                  <a:cubicBezTo>
                    <a:pt x="121" y="466"/>
                    <a:pt x="119" y="466"/>
                    <a:pt x="118" y="465"/>
                  </a:cubicBezTo>
                  <a:cubicBezTo>
                    <a:pt x="113" y="464"/>
                    <a:pt x="111" y="462"/>
                    <a:pt x="107" y="461"/>
                  </a:cubicBezTo>
                  <a:cubicBezTo>
                    <a:pt x="103" y="461"/>
                    <a:pt x="99" y="462"/>
                    <a:pt x="95" y="459"/>
                  </a:cubicBezTo>
                  <a:cubicBezTo>
                    <a:pt x="93" y="457"/>
                    <a:pt x="94" y="455"/>
                    <a:pt x="94" y="452"/>
                  </a:cubicBezTo>
                  <a:cubicBezTo>
                    <a:pt x="94" y="450"/>
                    <a:pt x="93" y="449"/>
                    <a:pt x="91" y="448"/>
                  </a:cubicBezTo>
                  <a:cubicBezTo>
                    <a:pt x="90" y="447"/>
                    <a:pt x="89" y="447"/>
                    <a:pt x="88" y="446"/>
                  </a:cubicBezTo>
                  <a:cubicBezTo>
                    <a:pt x="87" y="444"/>
                    <a:pt x="87" y="439"/>
                    <a:pt x="88" y="437"/>
                  </a:cubicBezTo>
                  <a:cubicBezTo>
                    <a:pt x="91" y="429"/>
                    <a:pt x="90" y="419"/>
                    <a:pt x="89" y="410"/>
                  </a:cubicBezTo>
                  <a:cubicBezTo>
                    <a:pt x="89" y="401"/>
                    <a:pt x="89" y="392"/>
                    <a:pt x="89" y="383"/>
                  </a:cubicBezTo>
                  <a:cubicBezTo>
                    <a:pt x="89" y="378"/>
                    <a:pt x="89" y="373"/>
                    <a:pt x="89" y="368"/>
                  </a:cubicBezTo>
                  <a:cubicBezTo>
                    <a:pt x="90" y="362"/>
                    <a:pt x="91" y="357"/>
                    <a:pt x="91" y="351"/>
                  </a:cubicBezTo>
                  <a:cubicBezTo>
                    <a:pt x="91" y="347"/>
                    <a:pt x="91" y="344"/>
                    <a:pt x="90" y="340"/>
                  </a:cubicBezTo>
                  <a:cubicBezTo>
                    <a:pt x="89" y="329"/>
                    <a:pt x="88" y="319"/>
                    <a:pt x="87" y="308"/>
                  </a:cubicBezTo>
                  <a:cubicBezTo>
                    <a:pt x="85" y="299"/>
                    <a:pt x="85" y="290"/>
                    <a:pt x="82" y="281"/>
                  </a:cubicBezTo>
                  <a:cubicBezTo>
                    <a:pt x="79" y="270"/>
                    <a:pt x="75" y="248"/>
                    <a:pt x="71" y="260"/>
                  </a:cubicBezTo>
                  <a:cubicBezTo>
                    <a:pt x="67" y="271"/>
                    <a:pt x="60" y="294"/>
                    <a:pt x="59" y="304"/>
                  </a:cubicBezTo>
                  <a:cubicBezTo>
                    <a:pt x="58" y="314"/>
                    <a:pt x="57" y="330"/>
                    <a:pt x="54" y="336"/>
                  </a:cubicBezTo>
                  <a:cubicBezTo>
                    <a:pt x="51" y="342"/>
                    <a:pt x="52" y="347"/>
                    <a:pt x="51" y="356"/>
                  </a:cubicBezTo>
                  <a:cubicBezTo>
                    <a:pt x="51" y="366"/>
                    <a:pt x="52" y="399"/>
                    <a:pt x="49" y="409"/>
                  </a:cubicBezTo>
                  <a:cubicBezTo>
                    <a:pt x="45" y="420"/>
                    <a:pt x="44" y="427"/>
                    <a:pt x="45" y="430"/>
                  </a:cubicBezTo>
                  <a:cubicBezTo>
                    <a:pt x="45" y="434"/>
                    <a:pt x="48" y="439"/>
                    <a:pt x="44" y="441"/>
                  </a:cubicBezTo>
                  <a:cubicBezTo>
                    <a:pt x="41" y="444"/>
                    <a:pt x="42" y="445"/>
                    <a:pt x="41" y="448"/>
                  </a:cubicBezTo>
                  <a:cubicBezTo>
                    <a:pt x="41" y="451"/>
                    <a:pt x="40" y="455"/>
                    <a:pt x="36" y="456"/>
                  </a:cubicBezTo>
                  <a:cubicBezTo>
                    <a:pt x="33" y="457"/>
                    <a:pt x="20" y="459"/>
                    <a:pt x="16" y="461"/>
                  </a:cubicBezTo>
                  <a:cubicBezTo>
                    <a:pt x="11" y="463"/>
                    <a:pt x="0" y="463"/>
                    <a:pt x="0" y="459"/>
                  </a:cubicBezTo>
                  <a:cubicBezTo>
                    <a:pt x="0" y="451"/>
                    <a:pt x="5" y="450"/>
                    <a:pt x="11" y="446"/>
                  </a:cubicBezTo>
                  <a:cubicBezTo>
                    <a:pt x="14" y="444"/>
                    <a:pt x="14" y="442"/>
                    <a:pt x="13" y="439"/>
                  </a:cubicBezTo>
                  <a:cubicBezTo>
                    <a:pt x="13" y="437"/>
                    <a:pt x="12" y="435"/>
                    <a:pt x="13" y="433"/>
                  </a:cubicBezTo>
                  <a:cubicBezTo>
                    <a:pt x="13" y="432"/>
                    <a:pt x="15" y="431"/>
                    <a:pt x="15" y="429"/>
                  </a:cubicBezTo>
                  <a:cubicBezTo>
                    <a:pt x="15" y="427"/>
                    <a:pt x="12" y="425"/>
                    <a:pt x="12" y="422"/>
                  </a:cubicBezTo>
                  <a:cubicBezTo>
                    <a:pt x="11" y="415"/>
                    <a:pt x="11" y="403"/>
                    <a:pt x="12" y="398"/>
                  </a:cubicBezTo>
                  <a:cubicBezTo>
                    <a:pt x="14" y="394"/>
                    <a:pt x="16" y="384"/>
                    <a:pt x="16" y="384"/>
                  </a:cubicBezTo>
                  <a:close/>
                </a:path>
              </a:pathLst>
            </a:custGeom>
            <a:grpFill/>
            <a:ln w="3175" cap="flat">
              <a:noFill/>
              <a:prstDash val="solid"/>
              <a:miter lim="800000"/>
              <a:headEnd/>
              <a:tailEnd/>
            </a:ln>
          </p:spPr>
          <p:txBody>
            <a:bodyPr/>
            <a:lstStyle/>
            <a:p>
              <a:endParaRPr lang="en-US" sz="2400"/>
            </a:p>
          </p:txBody>
        </p:sp>
        <p:sp>
          <p:nvSpPr>
            <p:cNvPr id="43" name="Freeform 78"/>
            <p:cNvSpPr>
              <a:spLocks noEditPoints="1"/>
            </p:cNvSpPr>
            <p:nvPr/>
          </p:nvSpPr>
          <p:spPr bwMode="auto">
            <a:xfrm>
              <a:off x="426" y="1015"/>
              <a:ext cx="109" cy="303"/>
            </a:xfrm>
            <a:custGeom>
              <a:avLst/>
              <a:gdLst>
                <a:gd name="T0" fmla="*/ 1 w 167"/>
                <a:gd name="T1" fmla="*/ 10 h 463"/>
                <a:gd name="T2" fmla="*/ 1 w 167"/>
                <a:gd name="T3" fmla="*/ 7 h 463"/>
                <a:gd name="T4" fmla="*/ 5 w 167"/>
                <a:gd name="T5" fmla="*/ 6 h 463"/>
                <a:gd name="T6" fmla="*/ 5 w 167"/>
                <a:gd name="T7" fmla="*/ 4 h 463"/>
                <a:gd name="T8" fmla="*/ 5 w 167"/>
                <a:gd name="T9" fmla="*/ 1 h 463"/>
                <a:gd name="T10" fmla="*/ 8 w 167"/>
                <a:gd name="T11" fmla="*/ 2 h 463"/>
                <a:gd name="T12" fmla="*/ 7 w 167"/>
                <a:gd name="T13" fmla="*/ 6 h 463"/>
                <a:gd name="T14" fmla="*/ 10 w 167"/>
                <a:gd name="T15" fmla="*/ 7 h 463"/>
                <a:gd name="T16" fmla="*/ 10 w 167"/>
                <a:gd name="T17" fmla="*/ 10 h 463"/>
                <a:gd name="T18" fmla="*/ 13 w 167"/>
                <a:gd name="T19" fmla="*/ 19 h 463"/>
                <a:gd name="T20" fmla="*/ 11 w 167"/>
                <a:gd name="T21" fmla="*/ 20 h 463"/>
                <a:gd name="T22" fmla="*/ 10 w 167"/>
                <a:gd name="T23" fmla="*/ 19 h 463"/>
                <a:gd name="T24" fmla="*/ 10 w 167"/>
                <a:gd name="T25" fmla="*/ 18 h 463"/>
                <a:gd name="T26" fmla="*/ 10 w 167"/>
                <a:gd name="T27" fmla="*/ 17 h 463"/>
                <a:gd name="T28" fmla="*/ 10 w 167"/>
                <a:gd name="T29" fmla="*/ 14 h 463"/>
                <a:gd name="T30" fmla="*/ 10 w 167"/>
                <a:gd name="T31" fmla="*/ 17 h 463"/>
                <a:gd name="T32" fmla="*/ 10 w 167"/>
                <a:gd name="T33" fmla="*/ 21 h 463"/>
                <a:gd name="T34" fmla="*/ 9 w 167"/>
                <a:gd name="T35" fmla="*/ 25 h 463"/>
                <a:gd name="T36" fmla="*/ 8 w 167"/>
                <a:gd name="T37" fmla="*/ 30 h 463"/>
                <a:gd name="T38" fmla="*/ 8 w 167"/>
                <a:gd name="T39" fmla="*/ 32 h 463"/>
                <a:gd name="T40" fmla="*/ 8 w 167"/>
                <a:gd name="T41" fmla="*/ 33 h 463"/>
                <a:gd name="T42" fmla="*/ 9 w 167"/>
                <a:gd name="T43" fmla="*/ 35 h 463"/>
                <a:gd name="T44" fmla="*/ 7 w 167"/>
                <a:gd name="T45" fmla="*/ 35 h 463"/>
                <a:gd name="T46" fmla="*/ 7 w 167"/>
                <a:gd name="T47" fmla="*/ 34 h 463"/>
                <a:gd name="T48" fmla="*/ 6 w 167"/>
                <a:gd name="T49" fmla="*/ 33 h 463"/>
                <a:gd name="T50" fmla="*/ 6 w 167"/>
                <a:gd name="T51" fmla="*/ 31 h 463"/>
                <a:gd name="T52" fmla="*/ 6 w 167"/>
                <a:gd name="T53" fmla="*/ 29 h 463"/>
                <a:gd name="T54" fmla="*/ 6 w 167"/>
                <a:gd name="T55" fmla="*/ 25 h 463"/>
                <a:gd name="T56" fmla="*/ 5 w 167"/>
                <a:gd name="T57" fmla="*/ 30 h 463"/>
                <a:gd name="T58" fmla="*/ 5 w 167"/>
                <a:gd name="T59" fmla="*/ 33 h 463"/>
                <a:gd name="T60" fmla="*/ 5 w 167"/>
                <a:gd name="T61" fmla="*/ 35 h 463"/>
                <a:gd name="T62" fmla="*/ 3 w 167"/>
                <a:gd name="T63" fmla="*/ 36 h 463"/>
                <a:gd name="T64" fmla="*/ 3 w 167"/>
                <a:gd name="T65" fmla="*/ 34 h 463"/>
                <a:gd name="T66" fmla="*/ 3 w 167"/>
                <a:gd name="T67" fmla="*/ 31 h 463"/>
                <a:gd name="T68" fmla="*/ 3 w 167"/>
                <a:gd name="T69" fmla="*/ 24 h 463"/>
                <a:gd name="T70" fmla="*/ 2 w 167"/>
                <a:gd name="T71" fmla="*/ 21 h 463"/>
                <a:gd name="T72" fmla="*/ 2 w 167"/>
                <a:gd name="T73" fmla="*/ 22 h 463"/>
                <a:gd name="T74" fmla="*/ 1 w 167"/>
                <a:gd name="T75" fmla="*/ 22 h 463"/>
                <a:gd name="T76" fmla="*/ 1 w 167"/>
                <a:gd name="T77" fmla="*/ 20 h 463"/>
                <a:gd name="T78" fmla="*/ 1 w 167"/>
                <a:gd name="T79" fmla="*/ 16 h 463"/>
                <a:gd name="T80" fmla="*/ 1 w 167"/>
                <a:gd name="T81" fmla="*/ 12 h 463"/>
                <a:gd name="T82" fmla="*/ 2 w 167"/>
                <a:gd name="T83" fmla="*/ 17 h 463"/>
                <a:gd name="T84" fmla="*/ 2 w 167"/>
                <a:gd name="T85" fmla="*/ 20 h 463"/>
                <a:gd name="T86" fmla="*/ 3 w 167"/>
                <a:gd name="T87" fmla="*/ 15 h 463"/>
                <a:gd name="T88" fmla="*/ 2 w 167"/>
                <a:gd name="T89" fmla="*/ 14 h 463"/>
                <a:gd name="T90" fmla="*/ 2 w 167"/>
                <a:gd name="T91" fmla="*/ 16 h 463"/>
                <a:gd name="T92" fmla="*/ 2 w 167"/>
                <a:gd name="T93" fmla="*/ 20 h 463"/>
                <a:gd name="T94" fmla="*/ 2 w 167"/>
                <a:gd name="T95" fmla="*/ 20 h 463"/>
                <a:gd name="T96" fmla="*/ 2 w 167"/>
                <a:gd name="T97" fmla="*/ 20 h 463"/>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67"/>
                <a:gd name="T148" fmla="*/ 0 h 463"/>
                <a:gd name="T149" fmla="*/ 167 w 167"/>
                <a:gd name="T150" fmla="*/ 463 h 463"/>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67" h="463">
                  <a:moveTo>
                    <a:pt x="7" y="156"/>
                  </a:moveTo>
                  <a:cubicBezTo>
                    <a:pt x="7" y="156"/>
                    <a:pt x="10" y="134"/>
                    <a:pt x="11" y="126"/>
                  </a:cubicBezTo>
                  <a:cubicBezTo>
                    <a:pt x="11" y="117"/>
                    <a:pt x="12" y="110"/>
                    <a:pt x="12" y="103"/>
                  </a:cubicBezTo>
                  <a:cubicBezTo>
                    <a:pt x="11" y="96"/>
                    <a:pt x="11" y="92"/>
                    <a:pt x="16" y="91"/>
                  </a:cubicBezTo>
                  <a:cubicBezTo>
                    <a:pt x="21" y="90"/>
                    <a:pt x="35" y="84"/>
                    <a:pt x="42" y="81"/>
                  </a:cubicBezTo>
                  <a:cubicBezTo>
                    <a:pt x="49" y="77"/>
                    <a:pt x="53" y="76"/>
                    <a:pt x="57" y="71"/>
                  </a:cubicBezTo>
                  <a:cubicBezTo>
                    <a:pt x="61" y="67"/>
                    <a:pt x="61" y="67"/>
                    <a:pt x="60" y="61"/>
                  </a:cubicBezTo>
                  <a:cubicBezTo>
                    <a:pt x="59" y="55"/>
                    <a:pt x="55" y="52"/>
                    <a:pt x="53" y="46"/>
                  </a:cubicBezTo>
                  <a:cubicBezTo>
                    <a:pt x="51" y="42"/>
                    <a:pt x="51" y="36"/>
                    <a:pt x="50" y="31"/>
                  </a:cubicBezTo>
                  <a:cubicBezTo>
                    <a:pt x="48" y="21"/>
                    <a:pt x="49" y="11"/>
                    <a:pt x="60" y="6"/>
                  </a:cubicBezTo>
                  <a:cubicBezTo>
                    <a:pt x="67" y="2"/>
                    <a:pt x="76" y="0"/>
                    <a:pt x="84" y="2"/>
                  </a:cubicBezTo>
                  <a:cubicBezTo>
                    <a:pt x="95" y="6"/>
                    <a:pt x="96" y="14"/>
                    <a:pt x="97" y="24"/>
                  </a:cubicBezTo>
                  <a:cubicBezTo>
                    <a:pt x="99" y="34"/>
                    <a:pt x="102" y="59"/>
                    <a:pt x="93" y="67"/>
                  </a:cubicBezTo>
                  <a:cubicBezTo>
                    <a:pt x="91" y="68"/>
                    <a:pt x="91" y="70"/>
                    <a:pt x="94" y="72"/>
                  </a:cubicBezTo>
                  <a:cubicBezTo>
                    <a:pt x="96" y="74"/>
                    <a:pt x="100" y="80"/>
                    <a:pt x="106" y="82"/>
                  </a:cubicBezTo>
                  <a:cubicBezTo>
                    <a:pt x="112" y="84"/>
                    <a:pt x="125" y="91"/>
                    <a:pt x="129" y="92"/>
                  </a:cubicBezTo>
                  <a:cubicBezTo>
                    <a:pt x="132" y="93"/>
                    <a:pt x="134" y="94"/>
                    <a:pt x="134" y="98"/>
                  </a:cubicBezTo>
                  <a:cubicBezTo>
                    <a:pt x="134" y="102"/>
                    <a:pt x="135" y="122"/>
                    <a:pt x="137" y="127"/>
                  </a:cubicBezTo>
                  <a:cubicBezTo>
                    <a:pt x="138" y="131"/>
                    <a:pt x="148" y="172"/>
                    <a:pt x="150" y="178"/>
                  </a:cubicBezTo>
                  <a:cubicBezTo>
                    <a:pt x="156" y="200"/>
                    <a:pt x="167" y="222"/>
                    <a:pt x="164" y="245"/>
                  </a:cubicBezTo>
                  <a:cubicBezTo>
                    <a:pt x="154" y="244"/>
                    <a:pt x="160" y="254"/>
                    <a:pt x="154" y="256"/>
                  </a:cubicBezTo>
                  <a:cubicBezTo>
                    <a:pt x="152" y="258"/>
                    <a:pt x="146" y="261"/>
                    <a:pt x="143" y="260"/>
                  </a:cubicBezTo>
                  <a:cubicBezTo>
                    <a:pt x="135" y="256"/>
                    <a:pt x="141" y="250"/>
                    <a:pt x="137" y="246"/>
                  </a:cubicBezTo>
                  <a:cubicBezTo>
                    <a:pt x="137" y="245"/>
                    <a:pt x="136" y="245"/>
                    <a:pt x="135" y="244"/>
                  </a:cubicBezTo>
                  <a:cubicBezTo>
                    <a:pt x="134" y="243"/>
                    <a:pt x="135" y="241"/>
                    <a:pt x="135" y="240"/>
                  </a:cubicBezTo>
                  <a:cubicBezTo>
                    <a:pt x="135" y="237"/>
                    <a:pt x="136" y="235"/>
                    <a:pt x="136" y="232"/>
                  </a:cubicBezTo>
                  <a:cubicBezTo>
                    <a:pt x="136" y="227"/>
                    <a:pt x="135" y="220"/>
                    <a:pt x="134" y="215"/>
                  </a:cubicBezTo>
                  <a:cubicBezTo>
                    <a:pt x="134" y="215"/>
                    <a:pt x="134" y="215"/>
                    <a:pt x="134" y="215"/>
                  </a:cubicBezTo>
                  <a:cubicBezTo>
                    <a:pt x="132" y="209"/>
                    <a:pt x="132" y="203"/>
                    <a:pt x="130" y="197"/>
                  </a:cubicBezTo>
                  <a:cubicBezTo>
                    <a:pt x="129" y="192"/>
                    <a:pt x="127" y="187"/>
                    <a:pt x="125" y="183"/>
                  </a:cubicBezTo>
                  <a:cubicBezTo>
                    <a:pt x="123" y="178"/>
                    <a:pt x="121" y="181"/>
                    <a:pt x="121" y="185"/>
                  </a:cubicBezTo>
                  <a:cubicBezTo>
                    <a:pt x="122" y="188"/>
                    <a:pt x="126" y="205"/>
                    <a:pt x="126" y="211"/>
                  </a:cubicBezTo>
                  <a:cubicBezTo>
                    <a:pt x="127" y="216"/>
                    <a:pt x="130" y="256"/>
                    <a:pt x="130" y="261"/>
                  </a:cubicBezTo>
                  <a:cubicBezTo>
                    <a:pt x="129" y="267"/>
                    <a:pt x="131" y="268"/>
                    <a:pt x="129" y="269"/>
                  </a:cubicBezTo>
                  <a:cubicBezTo>
                    <a:pt x="127" y="271"/>
                    <a:pt x="126" y="271"/>
                    <a:pt x="126" y="275"/>
                  </a:cubicBezTo>
                  <a:cubicBezTo>
                    <a:pt x="126" y="278"/>
                    <a:pt x="124" y="299"/>
                    <a:pt x="123" y="311"/>
                  </a:cubicBezTo>
                  <a:cubicBezTo>
                    <a:pt x="121" y="322"/>
                    <a:pt x="116" y="362"/>
                    <a:pt x="114" y="370"/>
                  </a:cubicBezTo>
                  <a:cubicBezTo>
                    <a:pt x="112" y="378"/>
                    <a:pt x="110" y="378"/>
                    <a:pt x="110" y="382"/>
                  </a:cubicBezTo>
                  <a:cubicBezTo>
                    <a:pt x="109" y="387"/>
                    <a:pt x="108" y="399"/>
                    <a:pt x="107" y="401"/>
                  </a:cubicBezTo>
                  <a:cubicBezTo>
                    <a:pt x="107" y="404"/>
                    <a:pt x="105" y="405"/>
                    <a:pt x="107" y="407"/>
                  </a:cubicBezTo>
                  <a:cubicBezTo>
                    <a:pt x="109" y="409"/>
                    <a:pt x="108" y="410"/>
                    <a:pt x="106" y="413"/>
                  </a:cubicBezTo>
                  <a:cubicBezTo>
                    <a:pt x="104" y="415"/>
                    <a:pt x="102" y="422"/>
                    <a:pt x="105" y="424"/>
                  </a:cubicBezTo>
                  <a:cubicBezTo>
                    <a:pt x="107" y="425"/>
                    <a:pt x="114" y="434"/>
                    <a:pt x="117" y="438"/>
                  </a:cubicBezTo>
                  <a:cubicBezTo>
                    <a:pt x="120" y="441"/>
                    <a:pt x="124" y="444"/>
                    <a:pt x="121" y="446"/>
                  </a:cubicBezTo>
                  <a:cubicBezTo>
                    <a:pt x="119" y="448"/>
                    <a:pt x="115" y="449"/>
                    <a:pt x="107" y="449"/>
                  </a:cubicBezTo>
                  <a:cubicBezTo>
                    <a:pt x="100" y="448"/>
                    <a:pt x="94" y="445"/>
                    <a:pt x="93" y="441"/>
                  </a:cubicBezTo>
                  <a:cubicBezTo>
                    <a:pt x="92" y="438"/>
                    <a:pt x="91" y="435"/>
                    <a:pt x="89" y="433"/>
                  </a:cubicBezTo>
                  <a:cubicBezTo>
                    <a:pt x="87" y="430"/>
                    <a:pt x="85" y="431"/>
                    <a:pt x="85" y="431"/>
                  </a:cubicBezTo>
                  <a:cubicBezTo>
                    <a:pt x="84" y="432"/>
                    <a:pt x="84" y="432"/>
                    <a:pt x="81" y="430"/>
                  </a:cubicBezTo>
                  <a:cubicBezTo>
                    <a:pt x="78" y="429"/>
                    <a:pt x="74" y="427"/>
                    <a:pt x="75" y="424"/>
                  </a:cubicBezTo>
                  <a:cubicBezTo>
                    <a:pt x="75" y="420"/>
                    <a:pt x="75" y="414"/>
                    <a:pt x="75" y="411"/>
                  </a:cubicBezTo>
                  <a:cubicBezTo>
                    <a:pt x="75" y="408"/>
                    <a:pt x="74" y="404"/>
                    <a:pt x="77" y="401"/>
                  </a:cubicBezTo>
                  <a:cubicBezTo>
                    <a:pt x="79" y="397"/>
                    <a:pt x="81" y="390"/>
                    <a:pt x="81" y="387"/>
                  </a:cubicBezTo>
                  <a:cubicBezTo>
                    <a:pt x="80" y="383"/>
                    <a:pt x="79" y="375"/>
                    <a:pt x="79" y="368"/>
                  </a:cubicBezTo>
                  <a:cubicBezTo>
                    <a:pt x="80" y="361"/>
                    <a:pt x="82" y="327"/>
                    <a:pt x="82" y="314"/>
                  </a:cubicBezTo>
                  <a:cubicBezTo>
                    <a:pt x="81" y="302"/>
                    <a:pt x="79" y="302"/>
                    <a:pt x="78" y="313"/>
                  </a:cubicBezTo>
                  <a:cubicBezTo>
                    <a:pt x="76" y="325"/>
                    <a:pt x="74" y="362"/>
                    <a:pt x="74" y="368"/>
                  </a:cubicBezTo>
                  <a:cubicBezTo>
                    <a:pt x="73" y="375"/>
                    <a:pt x="72" y="383"/>
                    <a:pt x="70" y="387"/>
                  </a:cubicBezTo>
                  <a:cubicBezTo>
                    <a:pt x="69" y="390"/>
                    <a:pt x="67" y="397"/>
                    <a:pt x="69" y="400"/>
                  </a:cubicBezTo>
                  <a:cubicBezTo>
                    <a:pt x="70" y="404"/>
                    <a:pt x="75" y="418"/>
                    <a:pt x="71" y="422"/>
                  </a:cubicBezTo>
                  <a:cubicBezTo>
                    <a:pt x="68" y="426"/>
                    <a:pt x="66" y="432"/>
                    <a:pt x="65" y="435"/>
                  </a:cubicBezTo>
                  <a:cubicBezTo>
                    <a:pt x="65" y="438"/>
                    <a:pt x="65" y="444"/>
                    <a:pt x="66" y="448"/>
                  </a:cubicBezTo>
                  <a:cubicBezTo>
                    <a:pt x="67" y="453"/>
                    <a:pt x="68" y="459"/>
                    <a:pt x="65" y="460"/>
                  </a:cubicBezTo>
                  <a:cubicBezTo>
                    <a:pt x="62" y="462"/>
                    <a:pt x="45" y="463"/>
                    <a:pt x="45" y="458"/>
                  </a:cubicBezTo>
                  <a:cubicBezTo>
                    <a:pt x="44" y="453"/>
                    <a:pt x="44" y="443"/>
                    <a:pt x="45" y="440"/>
                  </a:cubicBezTo>
                  <a:cubicBezTo>
                    <a:pt x="46" y="437"/>
                    <a:pt x="47" y="436"/>
                    <a:pt x="45" y="436"/>
                  </a:cubicBezTo>
                  <a:cubicBezTo>
                    <a:pt x="43" y="437"/>
                    <a:pt x="39" y="436"/>
                    <a:pt x="40" y="430"/>
                  </a:cubicBezTo>
                  <a:cubicBezTo>
                    <a:pt x="41" y="425"/>
                    <a:pt x="37" y="411"/>
                    <a:pt x="37" y="400"/>
                  </a:cubicBezTo>
                  <a:cubicBezTo>
                    <a:pt x="37" y="389"/>
                    <a:pt x="39" y="364"/>
                    <a:pt x="41" y="352"/>
                  </a:cubicBezTo>
                  <a:cubicBezTo>
                    <a:pt x="43" y="339"/>
                    <a:pt x="36" y="315"/>
                    <a:pt x="34" y="301"/>
                  </a:cubicBezTo>
                  <a:cubicBezTo>
                    <a:pt x="33" y="287"/>
                    <a:pt x="34" y="283"/>
                    <a:pt x="34" y="276"/>
                  </a:cubicBezTo>
                  <a:cubicBezTo>
                    <a:pt x="33" y="269"/>
                    <a:pt x="33" y="267"/>
                    <a:pt x="31" y="267"/>
                  </a:cubicBezTo>
                  <a:cubicBezTo>
                    <a:pt x="29" y="267"/>
                    <a:pt x="27" y="268"/>
                    <a:pt x="28" y="269"/>
                  </a:cubicBezTo>
                  <a:cubicBezTo>
                    <a:pt x="29" y="270"/>
                    <a:pt x="32" y="269"/>
                    <a:pt x="29" y="272"/>
                  </a:cubicBezTo>
                  <a:cubicBezTo>
                    <a:pt x="27" y="275"/>
                    <a:pt x="25" y="278"/>
                    <a:pt x="23" y="275"/>
                  </a:cubicBezTo>
                  <a:cubicBezTo>
                    <a:pt x="22" y="273"/>
                    <a:pt x="17" y="274"/>
                    <a:pt x="15" y="271"/>
                  </a:cubicBezTo>
                  <a:cubicBezTo>
                    <a:pt x="12" y="268"/>
                    <a:pt x="9" y="265"/>
                    <a:pt x="8" y="260"/>
                  </a:cubicBezTo>
                  <a:cubicBezTo>
                    <a:pt x="7" y="255"/>
                    <a:pt x="8" y="253"/>
                    <a:pt x="5" y="252"/>
                  </a:cubicBezTo>
                  <a:cubicBezTo>
                    <a:pt x="3" y="250"/>
                    <a:pt x="0" y="249"/>
                    <a:pt x="1" y="243"/>
                  </a:cubicBezTo>
                  <a:cubicBezTo>
                    <a:pt x="1" y="236"/>
                    <a:pt x="2" y="210"/>
                    <a:pt x="2" y="203"/>
                  </a:cubicBezTo>
                  <a:cubicBezTo>
                    <a:pt x="2" y="195"/>
                    <a:pt x="2" y="183"/>
                    <a:pt x="4" y="173"/>
                  </a:cubicBezTo>
                  <a:cubicBezTo>
                    <a:pt x="5" y="163"/>
                    <a:pt x="7" y="156"/>
                    <a:pt x="7" y="156"/>
                  </a:cubicBezTo>
                  <a:close/>
                  <a:moveTo>
                    <a:pt x="30" y="200"/>
                  </a:moveTo>
                  <a:cubicBezTo>
                    <a:pt x="30" y="204"/>
                    <a:pt x="29" y="211"/>
                    <a:pt x="28" y="216"/>
                  </a:cubicBezTo>
                  <a:cubicBezTo>
                    <a:pt x="27" y="220"/>
                    <a:pt x="27" y="227"/>
                    <a:pt x="27" y="235"/>
                  </a:cubicBezTo>
                  <a:cubicBezTo>
                    <a:pt x="26" y="244"/>
                    <a:pt x="27" y="248"/>
                    <a:pt x="29" y="253"/>
                  </a:cubicBezTo>
                  <a:cubicBezTo>
                    <a:pt x="32" y="258"/>
                    <a:pt x="31" y="247"/>
                    <a:pt x="31" y="233"/>
                  </a:cubicBezTo>
                  <a:cubicBezTo>
                    <a:pt x="32" y="219"/>
                    <a:pt x="34" y="201"/>
                    <a:pt x="35" y="193"/>
                  </a:cubicBezTo>
                  <a:cubicBezTo>
                    <a:pt x="35" y="185"/>
                    <a:pt x="33" y="174"/>
                    <a:pt x="31" y="171"/>
                  </a:cubicBezTo>
                  <a:cubicBezTo>
                    <a:pt x="30" y="168"/>
                    <a:pt x="30" y="169"/>
                    <a:pt x="29" y="174"/>
                  </a:cubicBezTo>
                  <a:cubicBezTo>
                    <a:pt x="28" y="179"/>
                    <a:pt x="29" y="189"/>
                    <a:pt x="29" y="189"/>
                  </a:cubicBezTo>
                  <a:cubicBezTo>
                    <a:pt x="29" y="189"/>
                    <a:pt x="29" y="196"/>
                    <a:pt x="30" y="200"/>
                  </a:cubicBezTo>
                  <a:close/>
                  <a:moveTo>
                    <a:pt x="23" y="264"/>
                  </a:moveTo>
                  <a:cubicBezTo>
                    <a:pt x="24" y="266"/>
                    <a:pt x="25" y="266"/>
                    <a:pt x="26" y="265"/>
                  </a:cubicBezTo>
                  <a:cubicBezTo>
                    <a:pt x="28" y="265"/>
                    <a:pt x="25" y="259"/>
                    <a:pt x="24" y="256"/>
                  </a:cubicBezTo>
                  <a:cubicBezTo>
                    <a:pt x="24" y="253"/>
                    <a:pt x="23" y="254"/>
                    <a:pt x="21" y="256"/>
                  </a:cubicBezTo>
                  <a:cubicBezTo>
                    <a:pt x="19" y="258"/>
                    <a:pt x="22" y="261"/>
                    <a:pt x="22" y="261"/>
                  </a:cubicBezTo>
                  <a:cubicBezTo>
                    <a:pt x="22" y="261"/>
                    <a:pt x="21" y="262"/>
                    <a:pt x="23" y="264"/>
                  </a:cubicBezTo>
                  <a:close/>
                </a:path>
              </a:pathLst>
            </a:custGeom>
            <a:grpFill/>
            <a:ln w="3175" cap="flat">
              <a:noFill/>
              <a:prstDash val="solid"/>
              <a:miter lim="800000"/>
              <a:headEnd/>
              <a:tailEnd/>
            </a:ln>
          </p:spPr>
          <p:txBody>
            <a:bodyPr/>
            <a:lstStyle/>
            <a:p>
              <a:endParaRPr lang="en-US" sz="2400"/>
            </a:p>
          </p:txBody>
        </p:sp>
        <p:sp>
          <p:nvSpPr>
            <p:cNvPr id="44" name="Freeform 79"/>
            <p:cNvSpPr>
              <a:spLocks noEditPoints="1"/>
            </p:cNvSpPr>
            <p:nvPr/>
          </p:nvSpPr>
          <p:spPr bwMode="auto">
            <a:xfrm>
              <a:off x="584" y="1026"/>
              <a:ext cx="76" cy="291"/>
            </a:xfrm>
            <a:custGeom>
              <a:avLst/>
              <a:gdLst>
                <a:gd name="T0" fmla="*/ 8 w 117"/>
                <a:gd name="T1" fmla="*/ 18 h 446"/>
                <a:gd name="T2" fmla="*/ 7 w 117"/>
                <a:gd name="T3" fmla="*/ 26 h 446"/>
                <a:gd name="T4" fmla="*/ 8 w 117"/>
                <a:gd name="T5" fmla="*/ 29 h 446"/>
                <a:gd name="T6" fmla="*/ 8 w 117"/>
                <a:gd name="T7" fmla="*/ 31 h 446"/>
                <a:gd name="T8" fmla="*/ 8 w 117"/>
                <a:gd name="T9" fmla="*/ 31 h 446"/>
                <a:gd name="T10" fmla="*/ 8 w 117"/>
                <a:gd name="T11" fmla="*/ 33 h 446"/>
                <a:gd name="T12" fmla="*/ 6 w 117"/>
                <a:gd name="T13" fmla="*/ 34 h 446"/>
                <a:gd name="T14" fmla="*/ 6 w 117"/>
                <a:gd name="T15" fmla="*/ 34 h 446"/>
                <a:gd name="T16" fmla="*/ 5 w 117"/>
                <a:gd name="T17" fmla="*/ 34 h 446"/>
                <a:gd name="T18" fmla="*/ 3 w 117"/>
                <a:gd name="T19" fmla="*/ 34 h 446"/>
                <a:gd name="T20" fmla="*/ 4 w 117"/>
                <a:gd name="T21" fmla="*/ 32 h 446"/>
                <a:gd name="T22" fmla="*/ 1 w 117"/>
                <a:gd name="T23" fmla="*/ 27 h 446"/>
                <a:gd name="T24" fmla="*/ 1 w 117"/>
                <a:gd name="T25" fmla="*/ 23 h 446"/>
                <a:gd name="T26" fmla="*/ 2 w 117"/>
                <a:gd name="T27" fmla="*/ 16 h 446"/>
                <a:gd name="T28" fmla="*/ 2 w 117"/>
                <a:gd name="T29" fmla="*/ 12 h 446"/>
                <a:gd name="T30" fmla="*/ 1 w 117"/>
                <a:gd name="T31" fmla="*/ 9 h 446"/>
                <a:gd name="T32" fmla="*/ 2 w 117"/>
                <a:gd name="T33" fmla="*/ 5 h 446"/>
                <a:gd name="T34" fmla="*/ 3 w 117"/>
                <a:gd name="T35" fmla="*/ 5 h 446"/>
                <a:gd name="T36" fmla="*/ 3 w 117"/>
                <a:gd name="T37" fmla="*/ 1 h 446"/>
                <a:gd name="T38" fmla="*/ 6 w 117"/>
                <a:gd name="T39" fmla="*/ 1 h 446"/>
                <a:gd name="T40" fmla="*/ 6 w 117"/>
                <a:gd name="T41" fmla="*/ 5 h 446"/>
                <a:gd name="T42" fmla="*/ 6 w 117"/>
                <a:gd name="T43" fmla="*/ 5 h 446"/>
                <a:gd name="T44" fmla="*/ 6 w 117"/>
                <a:gd name="T45" fmla="*/ 5 h 446"/>
                <a:gd name="T46" fmla="*/ 8 w 117"/>
                <a:gd name="T47" fmla="*/ 6 h 446"/>
                <a:gd name="T48" fmla="*/ 8 w 117"/>
                <a:gd name="T49" fmla="*/ 8 h 446"/>
                <a:gd name="T50" fmla="*/ 8 w 117"/>
                <a:gd name="T51" fmla="*/ 10 h 446"/>
                <a:gd name="T52" fmla="*/ 6 w 117"/>
                <a:gd name="T53" fmla="*/ 11 h 446"/>
                <a:gd name="T54" fmla="*/ 8 w 117"/>
                <a:gd name="T55" fmla="*/ 14 h 446"/>
                <a:gd name="T56" fmla="*/ 8 w 117"/>
                <a:gd name="T57" fmla="*/ 15 h 446"/>
                <a:gd name="T58" fmla="*/ 5 w 117"/>
                <a:gd name="T59" fmla="*/ 24 h 446"/>
                <a:gd name="T60" fmla="*/ 5 w 117"/>
                <a:gd name="T61" fmla="*/ 19 h 446"/>
                <a:gd name="T62" fmla="*/ 3 w 117"/>
                <a:gd name="T63" fmla="*/ 23 h 446"/>
                <a:gd name="T64" fmla="*/ 4 w 117"/>
                <a:gd name="T65" fmla="*/ 26 h 446"/>
                <a:gd name="T66" fmla="*/ 5 w 117"/>
                <a:gd name="T67" fmla="*/ 24 h 44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17"/>
                <a:gd name="T103" fmla="*/ 0 h 446"/>
                <a:gd name="T104" fmla="*/ 117 w 117"/>
                <a:gd name="T105" fmla="*/ 446 h 44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17" h="446">
                  <a:moveTo>
                    <a:pt x="113" y="218"/>
                  </a:moveTo>
                  <a:cubicBezTo>
                    <a:pt x="113" y="223"/>
                    <a:pt x="111" y="228"/>
                    <a:pt x="110" y="233"/>
                  </a:cubicBezTo>
                  <a:cubicBezTo>
                    <a:pt x="109" y="243"/>
                    <a:pt x="105" y="281"/>
                    <a:pt x="103" y="291"/>
                  </a:cubicBezTo>
                  <a:cubicBezTo>
                    <a:pt x="100" y="300"/>
                    <a:pt x="97" y="331"/>
                    <a:pt x="94" y="338"/>
                  </a:cubicBezTo>
                  <a:cubicBezTo>
                    <a:pt x="92" y="346"/>
                    <a:pt x="88" y="354"/>
                    <a:pt x="88" y="362"/>
                  </a:cubicBezTo>
                  <a:cubicBezTo>
                    <a:pt x="87" y="371"/>
                    <a:pt x="93" y="375"/>
                    <a:pt x="98" y="382"/>
                  </a:cubicBezTo>
                  <a:cubicBezTo>
                    <a:pt x="103" y="387"/>
                    <a:pt x="105" y="392"/>
                    <a:pt x="110" y="397"/>
                  </a:cubicBezTo>
                  <a:cubicBezTo>
                    <a:pt x="114" y="400"/>
                    <a:pt x="114" y="400"/>
                    <a:pt x="114" y="400"/>
                  </a:cubicBezTo>
                  <a:cubicBezTo>
                    <a:pt x="113" y="401"/>
                    <a:pt x="113" y="401"/>
                    <a:pt x="113" y="401"/>
                  </a:cubicBezTo>
                  <a:cubicBezTo>
                    <a:pt x="113" y="401"/>
                    <a:pt x="103" y="397"/>
                    <a:pt x="102" y="396"/>
                  </a:cubicBezTo>
                  <a:cubicBezTo>
                    <a:pt x="100" y="396"/>
                    <a:pt x="98" y="398"/>
                    <a:pt x="98" y="401"/>
                  </a:cubicBezTo>
                  <a:cubicBezTo>
                    <a:pt x="97" y="403"/>
                    <a:pt x="100" y="413"/>
                    <a:pt x="102" y="419"/>
                  </a:cubicBezTo>
                  <a:cubicBezTo>
                    <a:pt x="103" y="425"/>
                    <a:pt x="98" y="431"/>
                    <a:pt x="93" y="437"/>
                  </a:cubicBezTo>
                  <a:cubicBezTo>
                    <a:pt x="89" y="443"/>
                    <a:pt x="87" y="443"/>
                    <a:pt x="84" y="443"/>
                  </a:cubicBezTo>
                  <a:cubicBezTo>
                    <a:pt x="82" y="443"/>
                    <a:pt x="82" y="440"/>
                    <a:pt x="82" y="438"/>
                  </a:cubicBezTo>
                  <a:cubicBezTo>
                    <a:pt x="82" y="436"/>
                    <a:pt x="82" y="436"/>
                    <a:pt x="80" y="437"/>
                  </a:cubicBezTo>
                  <a:cubicBezTo>
                    <a:pt x="78" y="438"/>
                    <a:pt x="74" y="436"/>
                    <a:pt x="72" y="436"/>
                  </a:cubicBezTo>
                  <a:cubicBezTo>
                    <a:pt x="70" y="435"/>
                    <a:pt x="70" y="438"/>
                    <a:pt x="69" y="441"/>
                  </a:cubicBezTo>
                  <a:cubicBezTo>
                    <a:pt x="68" y="445"/>
                    <a:pt x="58" y="445"/>
                    <a:pt x="53" y="445"/>
                  </a:cubicBezTo>
                  <a:cubicBezTo>
                    <a:pt x="48" y="446"/>
                    <a:pt x="46" y="443"/>
                    <a:pt x="44" y="441"/>
                  </a:cubicBezTo>
                  <a:cubicBezTo>
                    <a:pt x="42" y="439"/>
                    <a:pt x="46" y="430"/>
                    <a:pt x="47" y="428"/>
                  </a:cubicBezTo>
                  <a:cubicBezTo>
                    <a:pt x="49" y="427"/>
                    <a:pt x="48" y="418"/>
                    <a:pt x="49" y="415"/>
                  </a:cubicBezTo>
                  <a:cubicBezTo>
                    <a:pt x="50" y="412"/>
                    <a:pt x="45" y="406"/>
                    <a:pt x="40" y="396"/>
                  </a:cubicBezTo>
                  <a:cubicBezTo>
                    <a:pt x="36" y="386"/>
                    <a:pt x="22" y="357"/>
                    <a:pt x="18" y="348"/>
                  </a:cubicBezTo>
                  <a:cubicBezTo>
                    <a:pt x="13" y="340"/>
                    <a:pt x="4" y="320"/>
                    <a:pt x="2" y="316"/>
                  </a:cubicBezTo>
                  <a:cubicBezTo>
                    <a:pt x="0" y="312"/>
                    <a:pt x="0" y="308"/>
                    <a:pt x="1" y="304"/>
                  </a:cubicBezTo>
                  <a:cubicBezTo>
                    <a:pt x="3" y="299"/>
                    <a:pt x="7" y="283"/>
                    <a:pt x="8" y="273"/>
                  </a:cubicBezTo>
                  <a:cubicBezTo>
                    <a:pt x="10" y="263"/>
                    <a:pt x="24" y="216"/>
                    <a:pt x="25" y="210"/>
                  </a:cubicBezTo>
                  <a:cubicBezTo>
                    <a:pt x="26" y="203"/>
                    <a:pt x="30" y="181"/>
                    <a:pt x="30" y="175"/>
                  </a:cubicBezTo>
                  <a:cubicBezTo>
                    <a:pt x="30" y="169"/>
                    <a:pt x="28" y="154"/>
                    <a:pt x="27" y="149"/>
                  </a:cubicBezTo>
                  <a:cubicBezTo>
                    <a:pt x="26" y="144"/>
                    <a:pt x="20" y="146"/>
                    <a:pt x="15" y="146"/>
                  </a:cubicBezTo>
                  <a:cubicBezTo>
                    <a:pt x="10" y="145"/>
                    <a:pt x="11" y="131"/>
                    <a:pt x="11" y="123"/>
                  </a:cubicBezTo>
                  <a:cubicBezTo>
                    <a:pt x="12" y="114"/>
                    <a:pt x="16" y="100"/>
                    <a:pt x="17" y="94"/>
                  </a:cubicBezTo>
                  <a:cubicBezTo>
                    <a:pt x="18" y="88"/>
                    <a:pt x="21" y="75"/>
                    <a:pt x="24" y="70"/>
                  </a:cubicBezTo>
                  <a:cubicBezTo>
                    <a:pt x="28" y="64"/>
                    <a:pt x="34" y="66"/>
                    <a:pt x="37" y="66"/>
                  </a:cubicBezTo>
                  <a:cubicBezTo>
                    <a:pt x="40" y="67"/>
                    <a:pt x="42" y="63"/>
                    <a:pt x="43" y="60"/>
                  </a:cubicBezTo>
                  <a:cubicBezTo>
                    <a:pt x="44" y="57"/>
                    <a:pt x="42" y="53"/>
                    <a:pt x="41" y="49"/>
                  </a:cubicBezTo>
                  <a:cubicBezTo>
                    <a:pt x="40" y="45"/>
                    <a:pt x="40" y="26"/>
                    <a:pt x="40" y="20"/>
                  </a:cubicBezTo>
                  <a:cubicBezTo>
                    <a:pt x="42" y="11"/>
                    <a:pt x="54" y="3"/>
                    <a:pt x="62" y="1"/>
                  </a:cubicBezTo>
                  <a:cubicBezTo>
                    <a:pt x="66" y="0"/>
                    <a:pt x="71" y="1"/>
                    <a:pt x="75" y="2"/>
                  </a:cubicBezTo>
                  <a:cubicBezTo>
                    <a:pt x="85" y="4"/>
                    <a:pt x="87" y="17"/>
                    <a:pt x="91" y="29"/>
                  </a:cubicBezTo>
                  <a:cubicBezTo>
                    <a:pt x="94" y="42"/>
                    <a:pt x="86" y="54"/>
                    <a:pt x="85" y="55"/>
                  </a:cubicBezTo>
                  <a:cubicBezTo>
                    <a:pt x="84" y="57"/>
                    <a:pt x="83" y="57"/>
                    <a:pt x="83" y="59"/>
                  </a:cubicBezTo>
                  <a:cubicBezTo>
                    <a:pt x="84" y="61"/>
                    <a:pt x="83" y="61"/>
                    <a:pt x="84" y="61"/>
                  </a:cubicBezTo>
                  <a:cubicBezTo>
                    <a:pt x="86" y="61"/>
                    <a:pt x="85" y="62"/>
                    <a:pt x="87" y="64"/>
                  </a:cubicBezTo>
                  <a:cubicBezTo>
                    <a:pt x="88" y="66"/>
                    <a:pt x="89" y="65"/>
                    <a:pt x="91" y="66"/>
                  </a:cubicBezTo>
                  <a:cubicBezTo>
                    <a:pt x="92" y="67"/>
                    <a:pt x="94" y="68"/>
                    <a:pt x="94" y="70"/>
                  </a:cubicBezTo>
                  <a:cubicBezTo>
                    <a:pt x="95" y="71"/>
                    <a:pt x="95" y="75"/>
                    <a:pt x="97" y="76"/>
                  </a:cubicBezTo>
                  <a:cubicBezTo>
                    <a:pt x="99" y="78"/>
                    <a:pt x="107" y="80"/>
                    <a:pt x="110" y="83"/>
                  </a:cubicBezTo>
                  <a:cubicBezTo>
                    <a:pt x="113" y="85"/>
                    <a:pt x="114" y="97"/>
                    <a:pt x="113" y="100"/>
                  </a:cubicBezTo>
                  <a:cubicBezTo>
                    <a:pt x="113" y="104"/>
                    <a:pt x="113" y="112"/>
                    <a:pt x="115" y="119"/>
                  </a:cubicBezTo>
                  <a:cubicBezTo>
                    <a:pt x="117" y="126"/>
                    <a:pt x="115" y="132"/>
                    <a:pt x="111" y="139"/>
                  </a:cubicBezTo>
                  <a:cubicBezTo>
                    <a:pt x="108" y="146"/>
                    <a:pt x="100" y="142"/>
                    <a:pt x="99" y="140"/>
                  </a:cubicBezTo>
                  <a:cubicBezTo>
                    <a:pt x="98" y="138"/>
                    <a:pt x="92" y="142"/>
                    <a:pt x="90" y="142"/>
                  </a:cubicBezTo>
                  <a:cubicBezTo>
                    <a:pt x="89" y="142"/>
                    <a:pt x="92" y="155"/>
                    <a:pt x="98" y="164"/>
                  </a:cubicBezTo>
                  <a:cubicBezTo>
                    <a:pt x="101" y="169"/>
                    <a:pt x="104" y="174"/>
                    <a:pt x="107" y="180"/>
                  </a:cubicBezTo>
                  <a:cubicBezTo>
                    <a:pt x="109" y="185"/>
                    <a:pt x="109" y="190"/>
                    <a:pt x="111" y="195"/>
                  </a:cubicBezTo>
                  <a:cubicBezTo>
                    <a:pt x="111" y="197"/>
                    <a:pt x="112" y="199"/>
                    <a:pt x="112" y="201"/>
                  </a:cubicBezTo>
                  <a:cubicBezTo>
                    <a:pt x="113" y="207"/>
                    <a:pt x="113" y="213"/>
                    <a:pt x="113" y="218"/>
                  </a:cubicBezTo>
                  <a:close/>
                  <a:moveTo>
                    <a:pt x="64" y="318"/>
                  </a:moveTo>
                  <a:cubicBezTo>
                    <a:pt x="64" y="318"/>
                    <a:pt x="66" y="302"/>
                    <a:pt x="66" y="296"/>
                  </a:cubicBezTo>
                  <a:cubicBezTo>
                    <a:pt x="66" y="290"/>
                    <a:pt x="68" y="251"/>
                    <a:pt x="68" y="241"/>
                  </a:cubicBezTo>
                  <a:cubicBezTo>
                    <a:pt x="67" y="231"/>
                    <a:pt x="66" y="226"/>
                    <a:pt x="62" y="239"/>
                  </a:cubicBezTo>
                  <a:cubicBezTo>
                    <a:pt x="59" y="252"/>
                    <a:pt x="47" y="292"/>
                    <a:pt x="46" y="297"/>
                  </a:cubicBezTo>
                  <a:cubicBezTo>
                    <a:pt x="45" y="302"/>
                    <a:pt x="40" y="311"/>
                    <a:pt x="43" y="316"/>
                  </a:cubicBezTo>
                  <a:cubicBezTo>
                    <a:pt x="46" y="321"/>
                    <a:pt x="54" y="330"/>
                    <a:pt x="58" y="335"/>
                  </a:cubicBezTo>
                  <a:cubicBezTo>
                    <a:pt x="61" y="340"/>
                    <a:pt x="62" y="340"/>
                    <a:pt x="62" y="336"/>
                  </a:cubicBezTo>
                  <a:cubicBezTo>
                    <a:pt x="63" y="332"/>
                    <a:pt x="64" y="318"/>
                    <a:pt x="64" y="318"/>
                  </a:cubicBezTo>
                  <a:close/>
                </a:path>
              </a:pathLst>
            </a:custGeom>
            <a:grpFill/>
            <a:ln w="3175" cap="flat">
              <a:noFill/>
              <a:prstDash val="solid"/>
              <a:miter lim="800000"/>
              <a:headEnd/>
              <a:tailEnd/>
            </a:ln>
          </p:spPr>
          <p:txBody>
            <a:bodyPr/>
            <a:lstStyle/>
            <a:p>
              <a:endParaRPr lang="en-US" sz="2400"/>
            </a:p>
          </p:txBody>
        </p:sp>
        <p:sp>
          <p:nvSpPr>
            <p:cNvPr id="45" name="Freeform 80"/>
            <p:cNvSpPr>
              <a:spLocks noEditPoints="1"/>
            </p:cNvSpPr>
            <p:nvPr/>
          </p:nvSpPr>
          <p:spPr bwMode="auto">
            <a:xfrm>
              <a:off x="773" y="1030"/>
              <a:ext cx="105" cy="288"/>
            </a:xfrm>
            <a:custGeom>
              <a:avLst/>
              <a:gdLst>
                <a:gd name="T0" fmla="*/ 13 w 160"/>
                <a:gd name="T1" fmla="*/ 33 h 441"/>
                <a:gd name="T2" fmla="*/ 9 w 160"/>
                <a:gd name="T3" fmla="*/ 34 h 441"/>
                <a:gd name="T4" fmla="*/ 9 w 160"/>
                <a:gd name="T5" fmla="*/ 31 h 441"/>
                <a:gd name="T6" fmla="*/ 9 w 160"/>
                <a:gd name="T7" fmla="*/ 23 h 441"/>
                <a:gd name="T8" fmla="*/ 8 w 160"/>
                <a:gd name="T9" fmla="*/ 20 h 441"/>
                <a:gd name="T10" fmla="*/ 5 w 160"/>
                <a:gd name="T11" fmla="*/ 29 h 441"/>
                <a:gd name="T12" fmla="*/ 5 w 160"/>
                <a:gd name="T13" fmla="*/ 33 h 441"/>
                <a:gd name="T14" fmla="*/ 1 w 160"/>
                <a:gd name="T15" fmla="*/ 34 h 441"/>
                <a:gd name="T16" fmla="*/ 1 w 160"/>
                <a:gd name="T17" fmla="*/ 33 h 441"/>
                <a:gd name="T18" fmla="*/ 3 w 160"/>
                <a:gd name="T19" fmla="*/ 25 h 441"/>
                <a:gd name="T20" fmla="*/ 4 w 160"/>
                <a:gd name="T21" fmla="*/ 20 h 441"/>
                <a:gd name="T22" fmla="*/ 4 w 160"/>
                <a:gd name="T23" fmla="*/ 16 h 441"/>
                <a:gd name="T24" fmla="*/ 3 w 160"/>
                <a:gd name="T25" fmla="*/ 12 h 441"/>
                <a:gd name="T26" fmla="*/ 3 w 160"/>
                <a:gd name="T27" fmla="*/ 8 h 441"/>
                <a:gd name="T28" fmla="*/ 3 w 160"/>
                <a:gd name="T29" fmla="*/ 7 h 441"/>
                <a:gd name="T30" fmla="*/ 5 w 160"/>
                <a:gd name="T31" fmla="*/ 5 h 441"/>
                <a:gd name="T32" fmla="*/ 5 w 160"/>
                <a:gd name="T33" fmla="*/ 2 h 441"/>
                <a:gd name="T34" fmla="*/ 9 w 160"/>
                <a:gd name="T35" fmla="*/ 1 h 441"/>
                <a:gd name="T36" fmla="*/ 11 w 160"/>
                <a:gd name="T37" fmla="*/ 5 h 441"/>
                <a:gd name="T38" fmla="*/ 11 w 160"/>
                <a:gd name="T39" fmla="*/ 7 h 441"/>
                <a:gd name="T40" fmla="*/ 11 w 160"/>
                <a:gd name="T41" fmla="*/ 9 h 441"/>
                <a:gd name="T42" fmla="*/ 11 w 160"/>
                <a:gd name="T43" fmla="*/ 10 h 441"/>
                <a:gd name="T44" fmla="*/ 11 w 160"/>
                <a:gd name="T45" fmla="*/ 13 h 441"/>
                <a:gd name="T46" fmla="*/ 12 w 160"/>
                <a:gd name="T47" fmla="*/ 16 h 441"/>
                <a:gd name="T48" fmla="*/ 12 w 160"/>
                <a:gd name="T49" fmla="*/ 19 h 441"/>
                <a:gd name="T50" fmla="*/ 12 w 160"/>
                <a:gd name="T51" fmla="*/ 26 h 441"/>
                <a:gd name="T52" fmla="*/ 5 w 160"/>
                <a:gd name="T53" fmla="*/ 15 h 441"/>
                <a:gd name="T54" fmla="*/ 5 w 160"/>
                <a:gd name="T55" fmla="*/ 15 h 441"/>
                <a:gd name="T56" fmla="*/ 5 w 160"/>
                <a:gd name="T57" fmla="*/ 13 h 441"/>
                <a:gd name="T58" fmla="*/ 5 w 160"/>
                <a:gd name="T59" fmla="*/ 10 h 441"/>
                <a:gd name="T60" fmla="*/ 4 w 160"/>
                <a:gd name="T61" fmla="*/ 10 h 441"/>
                <a:gd name="T62" fmla="*/ 4 w 160"/>
                <a:gd name="T63" fmla="*/ 13 h 44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60"/>
                <a:gd name="T97" fmla="*/ 0 h 441"/>
                <a:gd name="T98" fmla="*/ 160 w 160"/>
                <a:gd name="T99" fmla="*/ 441 h 44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60" h="441">
                  <a:moveTo>
                    <a:pt x="154" y="393"/>
                  </a:moveTo>
                  <a:cubicBezTo>
                    <a:pt x="155" y="406"/>
                    <a:pt x="156" y="423"/>
                    <a:pt x="158" y="431"/>
                  </a:cubicBezTo>
                  <a:cubicBezTo>
                    <a:pt x="160" y="439"/>
                    <a:pt x="159" y="437"/>
                    <a:pt x="153" y="438"/>
                  </a:cubicBezTo>
                  <a:cubicBezTo>
                    <a:pt x="148" y="439"/>
                    <a:pt x="112" y="438"/>
                    <a:pt x="108" y="438"/>
                  </a:cubicBezTo>
                  <a:cubicBezTo>
                    <a:pt x="104" y="438"/>
                    <a:pt x="102" y="439"/>
                    <a:pt x="102" y="437"/>
                  </a:cubicBezTo>
                  <a:cubicBezTo>
                    <a:pt x="102" y="434"/>
                    <a:pt x="105" y="420"/>
                    <a:pt x="106" y="411"/>
                  </a:cubicBezTo>
                  <a:cubicBezTo>
                    <a:pt x="106" y="402"/>
                    <a:pt x="108" y="356"/>
                    <a:pt x="108" y="345"/>
                  </a:cubicBezTo>
                  <a:cubicBezTo>
                    <a:pt x="109" y="334"/>
                    <a:pt x="111" y="313"/>
                    <a:pt x="110" y="298"/>
                  </a:cubicBezTo>
                  <a:cubicBezTo>
                    <a:pt x="109" y="283"/>
                    <a:pt x="105" y="262"/>
                    <a:pt x="103" y="253"/>
                  </a:cubicBezTo>
                  <a:cubicBezTo>
                    <a:pt x="101" y="243"/>
                    <a:pt x="99" y="247"/>
                    <a:pt x="95" y="256"/>
                  </a:cubicBezTo>
                  <a:cubicBezTo>
                    <a:pt x="91" y="266"/>
                    <a:pt x="83" y="287"/>
                    <a:pt x="81" y="302"/>
                  </a:cubicBezTo>
                  <a:cubicBezTo>
                    <a:pt x="78" y="317"/>
                    <a:pt x="70" y="370"/>
                    <a:pt x="67" y="383"/>
                  </a:cubicBezTo>
                  <a:cubicBezTo>
                    <a:pt x="65" y="393"/>
                    <a:pt x="63" y="403"/>
                    <a:pt x="61" y="412"/>
                  </a:cubicBezTo>
                  <a:cubicBezTo>
                    <a:pt x="61" y="416"/>
                    <a:pt x="59" y="420"/>
                    <a:pt x="59" y="424"/>
                  </a:cubicBezTo>
                  <a:cubicBezTo>
                    <a:pt x="59" y="433"/>
                    <a:pt x="64" y="436"/>
                    <a:pt x="52" y="438"/>
                  </a:cubicBezTo>
                  <a:cubicBezTo>
                    <a:pt x="37" y="439"/>
                    <a:pt x="23" y="441"/>
                    <a:pt x="8" y="438"/>
                  </a:cubicBezTo>
                  <a:cubicBezTo>
                    <a:pt x="5" y="437"/>
                    <a:pt x="3" y="436"/>
                    <a:pt x="0" y="436"/>
                  </a:cubicBezTo>
                  <a:cubicBezTo>
                    <a:pt x="2" y="429"/>
                    <a:pt x="3" y="422"/>
                    <a:pt x="5" y="415"/>
                  </a:cubicBezTo>
                  <a:cubicBezTo>
                    <a:pt x="10" y="404"/>
                    <a:pt x="14" y="392"/>
                    <a:pt x="17" y="380"/>
                  </a:cubicBezTo>
                  <a:cubicBezTo>
                    <a:pt x="23" y="361"/>
                    <a:pt x="32" y="345"/>
                    <a:pt x="39" y="327"/>
                  </a:cubicBezTo>
                  <a:cubicBezTo>
                    <a:pt x="42" y="320"/>
                    <a:pt x="45" y="303"/>
                    <a:pt x="45" y="299"/>
                  </a:cubicBezTo>
                  <a:cubicBezTo>
                    <a:pt x="45" y="295"/>
                    <a:pt x="47" y="256"/>
                    <a:pt x="48" y="251"/>
                  </a:cubicBezTo>
                  <a:cubicBezTo>
                    <a:pt x="48" y="246"/>
                    <a:pt x="50" y="228"/>
                    <a:pt x="51" y="226"/>
                  </a:cubicBezTo>
                  <a:cubicBezTo>
                    <a:pt x="51" y="224"/>
                    <a:pt x="49" y="216"/>
                    <a:pt x="47" y="211"/>
                  </a:cubicBezTo>
                  <a:cubicBezTo>
                    <a:pt x="46" y="206"/>
                    <a:pt x="45" y="206"/>
                    <a:pt x="44" y="200"/>
                  </a:cubicBezTo>
                  <a:cubicBezTo>
                    <a:pt x="43" y="195"/>
                    <a:pt x="38" y="177"/>
                    <a:pt x="35" y="163"/>
                  </a:cubicBezTo>
                  <a:cubicBezTo>
                    <a:pt x="33" y="149"/>
                    <a:pt x="35" y="125"/>
                    <a:pt x="36" y="121"/>
                  </a:cubicBezTo>
                  <a:cubicBezTo>
                    <a:pt x="36" y="116"/>
                    <a:pt x="38" y="106"/>
                    <a:pt x="39" y="104"/>
                  </a:cubicBezTo>
                  <a:cubicBezTo>
                    <a:pt x="40" y="101"/>
                    <a:pt x="36" y="100"/>
                    <a:pt x="34" y="98"/>
                  </a:cubicBezTo>
                  <a:cubicBezTo>
                    <a:pt x="32" y="97"/>
                    <a:pt x="32" y="96"/>
                    <a:pt x="34" y="94"/>
                  </a:cubicBezTo>
                  <a:cubicBezTo>
                    <a:pt x="35" y="91"/>
                    <a:pt x="39" y="85"/>
                    <a:pt x="42" y="78"/>
                  </a:cubicBezTo>
                  <a:cubicBezTo>
                    <a:pt x="45" y="72"/>
                    <a:pt x="50" y="70"/>
                    <a:pt x="54" y="69"/>
                  </a:cubicBezTo>
                  <a:cubicBezTo>
                    <a:pt x="58" y="68"/>
                    <a:pt x="60" y="60"/>
                    <a:pt x="61" y="56"/>
                  </a:cubicBezTo>
                  <a:cubicBezTo>
                    <a:pt x="65" y="49"/>
                    <a:pt x="63" y="39"/>
                    <a:pt x="66" y="31"/>
                  </a:cubicBezTo>
                  <a:cubicBezTo>
                    <a:pt x="69" y="22"/>
                    <a:pt x="71" y="14"/>
                    <a:pt x="78" y="8"/>
                  </a:cubicBezTo>
                  <a:cubicBezTo>
                    <a:pt x="85" y="2"/>
                    <a:pt x="94" y="0"/>
                    <a:pt x="103" y="2"/>
                  </a:cubicBezTo>
                  <a:cubicBezTo>
                    <a:pt x="112" y="5"/>
                    <a:pt x="119" y="16"/>
                    <a:pt x="121" y="21"/>
                  </a:cubicBezTo>
                  <a:cubicBezTo>
                    <a:pt x="122" y="27"/>
                    <a:pt x="126" y="46"/>
                    <a:pt x="131" y="58"/>
                  </a:cubicBezTo>
                  <a:cubicBezTo>
                    <a:pt x="135" y="70"/>
                    <a:pt x="133" y="74"/>
                    <a:pt x="133" y="77"/>
                  </a:cubicBezTo>
                  <a:cubicBezTo>
                    <a:pt x="133" y="81"/>
                    <a:pt x="138" y="85"/>
                    <a:pt x="140" y="89"/>
                  </a:cubicBezTo>
                  <a:cubicBezTo>
                    <a:pt x="142" y="92"/>
                    <a:pt x="143" y="109"/>
                    <a:pt x="145" y="115"/>
                  </a:cubicBezTo>
                  <a:cubicBezTo>
                    <a:pt x="146" y="120"/>
                    <a:pt x="142" y="119"/>
                    <a:pt x="139" y="119"/>
                  </a:cubicBezTo>
                  <a:cubicBezTo>
                    <a:pt x="137" y="119"/>
                    <a:pt x="136" y="118"/>
                    <a:pt x="135" y="121"/>
                  </a:cubicBezTo>
                  <a:cubicBezTo>
                    <a:pt x="135" y="124"/>
                    <a:pt x="134" y="131"/>
                    <a:pt x="134" y="138"/>
                  </a:cubicBezTo>
                  <a:cubicBezTo>
                    <a:pt x="133" y="144"/>
                    <a:pt x="134" y="144"/>
                    <a:pt x="136" y="149"/>
                  </a:cubicBezTo>
                  <a:cubicBezTo>
                    <a:pt x="138" y="153"/>
                    <a:pt x="139" y="164"/>
                    <a:pt x="141" y="173"/>
                  </a:cubicBezTo>
                  <a:cubicBezTo>
                    <a:pt x="142" y="183"/>
                    <a:pt x="144" y="187"/>
                    <a:pt x="146" y="190"/>
                  </a:cubicBezTo>
                  <a:cubicBezTo>
                    <a:pt x="148" y="194"/>
                    <a:pt x="153" y="198"/>
                    <a:pt x="154" y="203"/>
                  </a:cubicBezTo>
                  <a:cubicBezTo>
                    <a:pt x="154" y="207"/>
                    <a:pt x="150" y="212"/>
                    <a:pt x="150" y="216"/>
                  </a:cubicBezTo>
                  <a:cubicBezTo>
                    <a:pt x="149" y="219"/>
                    <a:pt x="149" y="227"/>
                    <a:pt x="150" y="242"/>
                  </a:cubicBezTo>
                  <a:cubicBezTo>
                    <a:pt x="150" y="257"/>
                    <a:pt x="150" y="288"/>
                    <a:pt x="150" y="295"/>
                  </a:cubicBezTo>
                  <a:cubicBezTo>
                    <a:pt x="151" y="303"/>
                    <a:pt x="153" y="339"/>
                    <a:pt x="153" y="339"/>
                  </a:cubicBezTo>
                  <a:cubicBezTo>
                    <a:pt x="153" y="339"/>
                    <a:pt x="154" y="381"/>
                    <a:pt x="154" y="393"/>
                  </a:cubicBezTo>
                  <a:close/>
                  <a:moveTo>
                    <a:pt x="53" y="191"/>
                  </a:moveTo>
                  <a:cubicBezTo>
                    <a:pt x="54" y="198"/>
                    <a:pt x="57" y="206"/>
                    <a:pt x="58" y="207"/>
                  </a:cubicBezTo>
                  <a:cubicBezTo>
                    <a:pt x="60" y="209"/>
                    <a:pt x="62" y="196"/>
                    <a:pt x="64" y="193"/>
                  </a:cubicBezTo>
                  <a:cubicBezTo>
                    <a:pt x="65" y="189"/>
                    <a:pt x="64" y="189"/>
                    <a:pt x="62" y="189"/>
                  </a:cubicBezTo>
                  <a:cubicBezTo>
                    <a:pt x="60" y="189"/>
                    <a:pt x="61" y="180"/>
                    <a:pt x="61" y="175"/>
                  </a:cubicBezTo>
                  <a:cubicBezTo>
                    <a:pt x="61" y="171"/>
                    <a:pt x="60" y="152"/>
                    <a:pt x="60" y="145"/>
                  </a:cubicBezTo>
                  <a:cubicBezTo>
                    <a:pt x="60" y="138"/>
                    <a:pt x="56" y="128"/>
                    <a:pt x="56" y="125"/>
                  </a:cubicBezTo>
                  <a:cubicBezTo>
                    <a:pt x="55" y="123"/>
                    <a:pt x="55" y="123"/>
                    <a:pt x="54" y="125"/>
                  </a:cubicBezTo>
                  <a:cubicBezTo>
                    <a:pt x="53" y="127"/>
                    <a:pt x="53" y="133"/>
                    <a:pt x="52" y="136"/>
                  </a:cubicBezTo>
                  <a:cubicBezTo>
                    <a:pt x="51" y="138"/>
                    <a:pt x="51" y="147"/>
                    <a:pt x="51" y="151"/>
                  </a:cubicBezTo>
                  <a:cubicBezTo>
                    <a:pt x="51" y="156"/>
                    <a:pt x="52" y="171"/>
                    <a:pt x="52" y="171"/>
                  </a:cubicBezTo>
                  <a:cubicBezTo>
                    <a:pt x="52" y="171"/>
                    <a:pt x="53" y="183"/>
                    <a:pt x="53" y="191"/>
                  </a:cubicBezTo>
                  <a:close/>
                </a:path>
              </a:pathLst>
            </a:custGeom>
            <a:grpFill/>
            <a:ln w="3175" cap="flat">
              <a:noFill/>
              <a:prstDash val="solid"/>
              <a:miter lim="800000"/>
              <a:headEnd/>
              <a:tailEnd/>
            </a:ln>
          </p:spPr>
          <p:txBody>
            <a:bodyPr/>
            <a:lstStyle/>
            <a:p>
              <a:endParaRPr lang="en-US" sz="2400"/>
            </a:p>
          </p:txBody>
        </p:sp>
        <p:sp>
          <p:nvSpPr>
            <p:cNvPr id="46" name="Freeform 81"/>
            <p:cNvSpPr>
              <a:spLocks noEditPoints="1"/>
            </p:cNvSpPr>
            <p:nvPr/>
          </p:nvSpPr>
          <p:spPr bwMode="auto">
            <a:xfrm>
              <a:off x="733" y="1023"/>
              <a:ext cx="100" cy="294"/>
            </a:xfrm>
            <a:custGeom>
              <a:avLst/>
              <a:gdLst>
                <a:gd name="T0" fmla="*/ 8 w 153"/>
                <a:gd name="T1" fmla="*/ 24 h 451"/>
                <a:gd name="T2" fmla="*/ 6 w 153"/>
                <a:gd name="T3" fmla="*/ 25 h 451"/>
                <a:gd name="T4" fmla="*/ 7 w 153"/>
                <a:gd name="T5" fmla="*/ 29 h 451"/>
                <a:gd name="T6" fmla="*/ 8 w 153"/>
                <a:gd name="T7" fmla="*/ 31 h 451"/>
                <a:gd name="T8" fmla="*/ 8 w 153"/>
                <a:gd name="T9" fmla="*/ 31 h 451"/>
                <a:gd name="T10" fmla="*/ 8 w 153"/>
                <a:gd name="T11" fmla="*/ 33 h 451"/>
                <a:gd name="T12" fmla="*/ 6 w 153"/>
                <a:gd name="T13" fmla="*/ 33 h 451"/>
                <a:gd name="T14" fmla="*/ 5 w 153"/>
                <a:gd name="T15" fmla="*/ 30 h 451"/>
                <a:gd name="T16" fmla="*/ 5 w 153"/>
                <a:gd name="T17" fmla="*/ 30 h 451"/>
                <a:gd name="T18" fmla="*/ 4 w 153"/>
                <a:gd name="T19" fmla="*/ 33 h 451"/>
                <a:gd name="T20" fmla="*/ 3 w 153"/>
                <a:gd name="T21" fmla="*/ 35 h 451"/>
                <a:gd name="T22" fmla="*/ 2 w 153"/>
                <a:gd name="T23" fmla="*/ 33 h 451"/>
                <a:gd name="T24" fmla="*/ 3 w 153"/>
                <a:gd name="T25" fmla="*/ 29 h 451"/>
                <a:gd name="T26" fmla="*/ 4 w 153"/>
                <a:gd name="T27" fmla="*/ 25 h 451"/>
                <a:gd name="T28" fmla="*/ 2 w 153"/>
                <a:gd name="T29" fmla="*/ 24 h 451"/>
                <a:gd name="T30" fmla="*/ 2 w 153"/>
                <a:gd name="T31" fmla="*/ 22 h 451"/>
                <a:gd name="T32" fmla="*/ 1 w 153"/>
                <a:gd name="T33" fmla="*/ 19 h 451"/>
                <a:gd name="T34" fmla="*/ 1 w 153"/>
                <a:gd name="T35" fmla="*/ 17 h 451"/>
                <a:gd name="T36" fmla="*/ 1 w 153"/>
                <a:gd name="T37" fmla="*/ 12 h 451"/>
                <a:gd name="T38" fmla="*/ 1 w 153"/>
                <a:gd name="T39" fmla="*/ 7 h 451"/>
                <a:gd name="T40" fmla="*/ 3 w 153"/>
                <a:gd name="T41" fmla="*/ 5 h 451"/>
                <a:gd name="T42" fmla="*/ 3 w 153"/>
                <a:gd name="T43" fmla="*/ 4 h 451"/>
                <a:gd name="T44" fmla="*/ 3 w 153"/>
                <a:gd name="T45" fmla="*/ 2 h 451"/>
                <a:gd name="T46" fmla="*/ 5 w 153"/>
                <a:gd name="T47" fmla="*/ 1 h 451"/>
                <a:gd name="T48" fmla="*/ 6 w 153"/>
                <a:gd name="T49" fmla="*/ 1 h 451"/>
                <a:gd name="T50" fmla="*/ 7 w 153"/>
                <a:gd name="T51" fmla="*/ 3 h 451"/>
                <a:gd name="T52" fmla="*/ 6 w 153"/>
                <a:gd name="T53" fmla="*/ 5 h 451"/>
                <a:gd name="T54" fmla="*/ 5 w 153"/>
                <a:gd name="T55" fmla="*/ 5 h 451"/>
                <a:gd name="T56" fmla="*/ 6 w 153"/>
                <a:gd name="T57" fmla="*/ 5 h 451"/>
                <a:gd name="T58" fmla="*/ 8 w 153"/>
                <a:gd name="T59" fmla="*/ 8 h 451"/>
                <a:gd name="T60" fmla="*/ 12 w 153"/>
                <a:gd name="T61" fmla="*/ 11 h 451"/>
                <a:gd name="T62" fmla="*/ 8 w 153"/>
                <a:gd name="T63" fmla="*/ 14 h 451"/>
                <a:gd name="T64" fmla="*/ 8 w 153"/>
                <a:gd name="T65" fmla="*/ 15 h 451"/>
                <a:gd name="T66" fmla="*/ 8 w 153"/>
                <a:gd name="T67" fmla="*/ 23 h 451"/>
                <a:gd name="T68" fmla="*/ 9 w 153"/>
                <a:gd name="T69" fmla="*/ 10 h 451"/>
                <a:gd name="T70" fmla="*/ 7 w 153"/>
                <a:gd name="T71" fmla="*/ 10 h 451"/>
                <a:gd name="T72" fmla="*/ 8 w 153"/>
                <a:gd name="T73" fmla="*/ 13 h 451"/>
                <a:gd name="T74" fmla="*/ 10 w 153"/>
                <a:gd name="T75" fmla="*/ 11 h 451"/>
                <a:gd name="T76" fmla="*/ 1 w 153"/>
                <a:gd name="T77" fmla="*/ 16 h 451"/>
                <a:gd name="T78" fmla="*/ 2 w 153"/>
                <a:gd name="T79" fmla="*/ 12 h 451"/>
                <a:gd name="T80" fmla="*/ 1 w 153"/>
                <a:gd name="T81" fmla="*/ 12 h 451"/>
                <a:gd name="T82" fmla="*/ 1 w 153"/>
                <a:gd name="T83" fmla="*/ 15 h 451"/>
                <a:gd name="T84" fmla="*/ 2 w 153"/>
                <a:gd name="T85" fmla="*/ 16 h 451"/>
                <a:gd name="T86" fmla="*/ 2 w 153"/>
                <a:gd name="T87" fmla="*/ 18 h 451"/>
                <a:gd name="T88" fmla="*/ 1 w 153"/>
                <a:gd name="T89" fmla="*/ 18 h 451"/>
                <a:gd name="T90" fmla="*/ 2 w 153"/>
                <a:gd name="T91" fmla="*/ 18 h 45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53"/>
                <a:gd name="T139" fmla="*/ 0 h 451"/>
                <a:gd name="T140" fmla="*/ 153 w 153"/>
                <a:gd name="T141" fmla="*/ 451 h 451"/>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53" h="451">
                  <a:moveTo>
                    <a:pt x="111" y="311"/>
                  </a:moveTo>
                  <a:cubicBezTo>
                    <a:pt x="112" y="314"/>
                    <a:pt x="101" y="316"/>
                    <a:pt x="97" y="315"/>
                  </a:cubicBezTo>
                  <a:cubicBezTo>
                    <a:pt x="94" y="313"/>
                    <a:pt x="77" y="315"/>
                    <a:pt x="75" y="315"/>
                  </a:cubicBezTo>
                  <a:cubicBezTo>
                    <a:pt x="73" y="315"/>
                    <a:pt x="74" y="320"/>
                    <a:pt x="75" y="326"/>
                  </a:cubicBezTo>
                  <a:cubicBezTo>
                    <a:pt x="76" y="331"/>
                    <a:pt x="78" y="338"/>
                    <a:pt x="79" y="345"/>
                  </a:cubicBezTo>
                  <a:cubicBezTo>
                    <a:pt x="79" y="353"/>
                    <a:pt x="83" y="368"/>
                    <a:pt x="84" y="373"/>
                  </a:cubicBezTo>
                  <a:cubicBezTo>
                    <a:pt x="85" y="378"/>
                    <a:pt x="92" y="377"/>
                    <a:pt x="95" y="379"/>
                  </a:cubicBezTo>
                  <a:cubicBezTo>
                    <a:pt x="97" y="381"/>
                    <a:pt x="96" y="395"/>
                    <a:pt x="97" y="402"/>
                  </a:cubicBezTo>
                  <a:cubicBezTo>
                    <a:pt x="98" y="410"/>
                    <a:pt x="98" y="411"/>
                    <a:pt x="98" y="411"/>
                  </a:cubicBezTo>
                  <a:cubicBezTo>
                    <a:pt x="96" y="411"/>
                    <a:pt x="96" y="411"/>
                    <a:pt x="96" y="411"/>
                  </a:cubicBezTo>
                  <a:cubicBezTo>
                    <a:pt x="96" y="411"/>
                    <a:pt x="96" y="413"/>
                    <a:pt x="98" y="416"/>
                  </a:cubicBezTo>
                  <a:cubicBezTo>
                    <a:pt x="100" y="419"/>
                    <a:pt x="100" y="424"/>
                    <a:pt x="97" y="427"/>
                  </a:cubicBezTo>
                  <a:cubicBezTo>
                    <a:pt x="95" y="430"/>
                    <a:pt x="89" y="434"/>
                    <a:pt x="85" y="434"/>
                  </a:cubicBezTo>
                  <a:cubicBezTo>
                    <a:pt x="80" y="434"/>
                    <a:pt x="80" y="431"/>
                    <a:pt x="78" y="426"/>
                  </a:cubicBezTo>
                  <a:cubicBezTo>
                    <a:pt x="76" y="422"/>
                    <a:pt x="79" y="417"/>
                    <a:pt x="79" y="411"/>
                  </a:cubicBezTo>
                  <a:cubicBezTo>
                    <a:pt x="78" y="406"/>
                    <a:pt x="76" y="399"/>
                    <a:pt x="74" y="393"/>
                  </a:cubicBezTo>
                  <a:cubicBezTo>
                    <a:pt x="72" y="386"/>
                    <a:pt x="68" y="377"/>
                    <a:pt x="65" y="372"/>
                  </a:cubicBezTo>
                  <a:cubicBezTo>
                    <a:pt x="63" y="368"/>
                    <a:pt x="60" y="378"/>
                    <a:pt x="57" y="387"/>
                  </a:cubicBezTo>
                  <a:cubicBezTo>
                    <a:pt x="53" y="396"/>
                    <a:pt x="52" y="401"/>
                    <a:pt x="51" y="405"/>
                  </a:cubicBezTo>
                  <a:cubicBezTo>
                    <a:pt x="51" y="409"/>
                    <a:pt x="50" y="415"/>
                    <a:pt x="49" y="420"/>
                  </a:cubicBezTo>
                  <a:cubicBezTo>
                    <a:pt x="47" y="425"/>
                    <a:pt x="47" y="430"/>
                    <a:pt x="47" y="439"/>
                  </a:cubicBezTo>
                  <a:cubicBezTo>
                    <a:pt x="48" y="447"/>
                    <a:pt x="45" y="449"/>
                    <a:pt x="38" y="450"/>
                  </a:cubicBezTo>
                  <a:cubicBezTo>
                    <a:pt x="31" y="451"/>
                    <a:pt x="26" y="449"/>
                    <a:pt x="25" y="445"/>
                  </a:cubicBezTo>
                  <a:cubicBezTo>
                    <a:pt x="23" y="442"/>
                    <a:pt x="29" y="431"/>
                    <a:pt x="31" y="422"/>
                  </a:cubicBezTo>
                  <a:cubicBezTo>
                    <a:pt x="33" y="412"/>
                    <a:pt x="36" y="403"/>
                    <a:pt x="38" y="399"/>
                  </a:cubicBezTo>
                  <a:cubicBezTo>
                    <a:pt x="40" y="395"/>
                    <a:pt x="42" y="379"/>
                    <a:pt x="43" y="372"/>
                  </a:cubicBezTo>
                  <a:cubicBezTo>
                    <a:pt x="43" y="365"/>
                    <a:pt x="44" y="354"/>
                    <a:pt x="45" y="345"/>
                  </a:cubicBezTo>
                  <a:cubicBezTo>
                    <a:pt x="46" y="336"/>
                    <a:pt x="48" y="330"/>
                    <a:pt x="49" y="324"/>
                  </a:cubicBezTo>
                  <a:cubicBezTo>
                    <a:pt x="50" y="317"/>
                    <a:pt x="44" y="320"/>
                    <a:pt x="40" y="318"/>
                  </a:cubicBezTo>
                  <a:cubicBezTo>
                    <a:pt x="36" y="316"/>
                    <a:pt x="28" y="315"/>
                    <a:pt x="25" y="313"/>
                  </a:cubicBezTo>
                  <a:cubicBezTo>
                    <a:pt x="21" y="312"/>
                    <a:pt x="20" y="312"/>
                    <a:pt x="21" y="307"/>
                  </a:cubicBezTo>
                  <a:cubicBezTo>
                    <a:pt x="22" y="302"/>
                    <a:pt x="24" y="296"/>
                    <a:pt x="23" y="286"/>
                  </a:cubicBezTo>
                  <a:cubicBezTo>
                    <a:pt x="22" y="276"/>
                    <a:pt x="23" y="257"/>
                    <a:pt x="24" y="252"/>
                  </a:cubicBezTo>
                  <a:cubicBezTo>
                    <a:pt x="24" y="247"/>
                    <a:pt x="22" y="245"/>
                    <a:pt x="16" y="243"/>
                  </a:cubicBezTo>
                  <a:cubicBezTo>
                    <a:pt x="11" y="241"/>
                    <a:pt x="11" y="240"/>
                    <a:pt x="9" y="235"/>
                  </a:cubicBezTo>
                  <a:cubicBezTo>
                    <a:pt x="7" y="230"/>
                    <a:pt x="7" y="222"/>
                    <a:pt x="7" y="218"/>
                  </a:cubicBezTo>
                  <a:cubicBezTo>
                    <a:pt x="7" y="215"/>
                    <a:pt x="5" y="204"/>
                    <a:pt x="3" y="185"/>
                  </a:cubicBezTo>
                  <a:cubicBezTo>
                    <a:pt x="0" y="167"/>
                    <a:pt x="3" y="162"/>
                    <a:pt x="4" y="156"/>
                  </a:cubicBezTo>
                  <a:cubicBezTo>
                    <a:pt x="6" y="150"/>
                    <a:pt x="5" y="141"/>
                    <a:pt x="6" y="129"/>
                  </a:cubicBezTo>
                  <a:cubicBezTo>
                    <a:pt x="6" y="118"/>
                    <a:pt x="6" y="99"/>
                    <a:pt x="8" y="90"/>
                  </a:cubicBezTo>
                  <a:cubicBezTo>
                    <a:pt x="9" y="81"/>
                    <a:pt x="31" y="77"/>
                    <a:pt x="38" y="74"/>
                  </a:cubicBezTo>
                  <a:cubicBezTo>
                    <a:pt x="46" y="71"/>
                    <a:pt x="47" y="67"/>
                    <a:pt x="48" y="64"/>
                  </a:cubicBezTo>
                  <a:cubicBezTo>
                    <a:pt x="48" y="61"/>
                    <a:pt x="47" y="60"/>
                    <a:pt x="45" y="56"/>
                  </a:cubicBezTo>
                  <a:cubicBezTo>
                    <a:pt x="42" y="52"/>
                    <a:pt x="42" y="51"/>
                    <a:pt x="40" y="50"/>
                  </a:cubicBezTo>
                  <a:cubicBezTo>
                    <a:pt x="37" y="49"/>
                    <a:pt x="35" y="43"/>
                    <a:pt x="36" y="39"/>
                  </a:cubicBezTo>
                  <a:cubicBezTo>
                    <a:pt x="38" y="35"/>
                    <a:pt x="39" y="35"/>
                    <a:pt x="37" y="30"/>
                  </a:cubicBezTo>
                  <a:cubicBezTo>
                    <a:pt x="35" y="25"/>
                    <a:pt x="39" y="21"/>
                    <a:pt x="41" y="14"/>
                  </a:cubicBezTo>
                  <a:cubicBezTo>
                    <a:pt x="42" y="6"/>
                    <a:pt x="53" y="5"/>
                    <a:pt x="59" y="3"/>
                  </a:cubicBezTo>
                  <a:cubicBezTo>
                    <a:pt x="65" y="0"/>
                    <a:pt x="71" y="3"/>
                    <a:pt x="75" y="9"/>
                  </a:cubicBezTo>
                  <a:cubicBezTo>
                    <a:pt x="77" y="11"/>
                    <a:pt x="78" y="14"/>
                    <a:pt x="79" y="17"/>
                  </a:cubicBezTo>
                  <a:cubicBezTo>
                    <a:pt x="80" y="20"/>
                    <a:pt x="83" y="22"/>
                    <a:pt x="84" y="25"/>
                  </a:cubicBezTo>
                  <a:cubicBezTo>
                    <a:pt x="86" y="29"/>
                    <a:pt x="83" y="33"/>
                    <a:pt x="83" y="37"/>
                  </a:cubicBezTo>
                  <a:cubicBezTo>
                    <a:pt x="82" y="40"/>
                    <a:pt x="82" y="45"/>
                    <a:pt x="82" y="49"/>
                  </a:cubicBezTo>
                  <a:cubicBezTo>
                    <a:pt x="82" y="50"/>
                    <a:pt x="81" y="52"/>
                    <a:pt x="80" y="53"/>
                  </a:cubicBezTo>
                  <a:cubicBezTo>
                    <a:pt x="79" y="54"/>
                    <a:pt x="78" y="53"/>
                    <a:pt x="76" y="54"/>
                  </a:cubicBezTo>
                  <a:cubicBezTo>
                    <a:pt x="75" y="54"/>
                    <a:pt x="74" y="55"/>
                    <a:pt x="74" y="56"/>
                  </a:cubicBezTo>
                  <a:cubicBezTo>
                    <a:pt x="72" y="59"/>
                    <a:pt x="72" y="62"/>
                    <a:pt x="72" y="65"/>
                  </a:cubicBezTo>
                  <a:cubicBezTo>
                    <a:pt x="72" y="69"/>
                    <a:pt x="72" y="68"/>
                    <a:pt x="77" y="73"/>
                  </a:cubicBezTo>
                  <a:cubicBezTo>
                    <a:pt x="82" y="78"/>
                    <a:pt x="91" y="81"/>
                    <a:pt x="99" y="83"/>
                  </a:cubicBezTo>
                  <a:cubicBezTo>
                    <a:pt x="106" y="86"/>
                    <a:pt x="108" y="91"/>
                    <a:pt x="113" y="96"/>
                  </a:cubicBezTo>
                  <a:cubicBezTo>
                    <a:pt x="119" y="101"/>
                    <a:pt x="125" y="112"/>
                    <a:pt x="132" y="117"/>
                  </a:cubicBezTo>
                  <a:cubicBezTo>
                    <a:pt x="138" y="123"/>
                    <a:pt x="149" y="139"/>
                    <a:pt x="151" y="143"/>
                  </a:cubicBezTo>
                  <a:cubicBezTo>
                    <a:pt x="153" y="147"/>
                    <a:pt x="152" y="150"/>
                    <a:pt x="141" y="161"/>
                  </a:cubicBezTo>
                  <a:cubicBezTo>
                    <a:pt x="131" y="172"/>
                    <a:pt x="114" y="183"/>
                    <a:pt x="107" y="186"/>
                  </a:cubicBezTo>
                  <a:cubicBezTo>
                    <a:pt x="101" y="190"/>
                    <a:pt x="99" y="185"/>
                    <a:pt x="96" y="183"/>
                  </a:cubicBezTo>
                  <a:cubicBezTo>
                    <a:pt x="93" y="182"/>
                    <a:pt x="94" y="184"/>
                    <a:pt x="98" y="201"/>
                  </a:cubicBezTo>
                  <a:cubicBezTo>
                    <a:pt x="101" y="217"/>
                    <a:pt x="101" y="239"/>
                    <a:pt x="102" y="263"/>
                  </a:cubicBezTo>
                  <a:cubicBezTo>
                    <a:pt x="103" y="287"/>
                    <a:pt x="106" y="293"/>
                    <a:pt x="106" y="293"/>
                  </a:cubicBezTo>
                  <a:cubicBezTo>
                    <a:pt x="106" y="293"/>
                    <a:pt x="109" y="307"/>
                    <a:pt x="111" y="311"/>
                  </a:cubicBezTo>
                  <a:close/>
                  <a:moveTo>
                    <a:pt x="120" y="131"/>
                  </a:moveTo>
                  <a:cubicBezTo>
                    <a:pt x="120" y="131"/>
                    <a:pt x="101" y="110"/>
                    <a:pt x="98" y="112"/>
                  </a:cubicBezTo>
                  <a:cubicBezTo>
                    <a:pt x="95" y="113"/>
                    <a:pt x="91" y="123"/>
                    <a:pt x="89" y="133"/>
                  </a:cubicBezTo>
                  <a:cubicBezTo>
                    <a:pt x="87" y="143"/>
                    <a:pt x="86" y="163"/>
                    <a:pt x="90" y="166"/>
                  </a:cubicBezTo>
                  <a:cubicBezTo>
                    <a:pt x="95" y="170"/>
                    <a:pt x="103" y="176"/>
                    <a:pt x="106" y="174"/>
                  </a:cubicBezTo>
                  <a:cubicBezTo>
                    <a:pt x="109" y="171"/>
                    <a:pt x="127" y="153"/>
                    <a:pt x="130" y="150"/>
                  </a:cubicBezTo>
                  <a:cubicBezTo>
                    <a:pt x="132" y="146"/>
                    <a:pt x="134" y="145"/>
                    <a:pt x="132" y="142"/>
                  </a:cubicBezTo>
                  <a:cubicBezTo>
                    <a:pt x="129" y="140"/>
                    <a:pt x="120" y="131"/>
                    <a:pt x="120" y="131"/>
                  </a:cubicBezTo>
                  <a:close/>
                  <a:moveTo>
                    <a:pt x="20" y="204"/>
                  </a:moveTo>
                  <a:cubicBezTo>
                    <a:pt x="20" y="204"/>
                    <a:pt x="18" y="185"/>
                    <a:pt x="19" y="181"/>
                  </a:cubicBezTo>
                  <a:cubicBezTo>
                    <a:pt x="20" y="177"/>
                    <a:pt x="22" y="167"/>
                    <a:pt x="22" y="160"/>
                  </a:cubicBezTo>
                  <a:cubicBezTo>
                    <a:pt x="22" y="153"/>
                    <a:pt x="21" y="130"/>
                    <a:pt x="20" y="137"/>
                  </a:cubicBezTo>
                  <a:cubicBezTo>
                    <a:pt x="19" y="144"/>
                    <a:pt x="19" y="156"/>
                    <a:pt x="19" y="159"/>
                  </a:cubicBezTo>
                  <a:cubicBezTo>
                    <a:pt x="20" y="163"/>
                    <a:pt x="20" y="170"/>
                    <a:pt x="19" y="174"/>
                  </a:cubicBezTo>
                  <a:cubicBezTo>
                    <a:pt x="18" y="178"/>
                    <a:pt x="16" y="188"/>
                    <a:pt x="16" y="196"/>
                  </a:cubicBezTo>
                  <a:cubicBezTo>
                    <a:pt x="15" y="204"/>
                    <a:pt x="15" y="209"/>
                    <a:pt x="17" y="213"/>
                  </a:cubicBezTo>
                  <a:cubicBezTo>
                    <a:pt x="19" y="216"/>
                    <a:pt x="21" y="220"/>
                    <a:pt x="21" y="215"/>
                  </a:cubicBezTo>
                  <a:cubicBezTo>
                    <a:pt x="20" y="211"/>
                    <a:pt x="20" y="204"/>
                    <a:pt x="20" y="204"/>
                  </a:cubicBezTo>
                  <a:close/>
                  <a:moveTo>
                    <a:pt x="22" y="230"/>
                  </a:moveTo>
                  <a:cubicBezTo>
                    <a:pt x="22" y="230"/>
                    <a:pt x="20" y="227"/>
                    <a:pt x="19" y="227"/>
                  </a:cubicBezTo>
                  <a:cubicBezTo>
                    <a:pt x="18" y="228"/>
                    <a:pt x="17" y="231"/>
                    <a:pt x="19" y="234"/>
                  </a:cubicBezTo>
                  <a:cubicBezTo>
                    <a:pt x="20" y="237"/>
                    <a:pt x="22" y="241"/>
                    <a:pt x="23" y="239"/>
                  </a:cubicBezTo>
                  <a:cubicBezTo>
                    <a:pt x="24" y="236"/>
                    <a:pt x="22" y="230"/>
                    <a:pt x="22" y="230"/>
                  </a:cubicBezTo>
                  <a:close/>
                </a:path>
              </a:pathLst>
            </a:custGeom>
            <a:grpFill/>
            <a:ln w="3175" cap="flat">
              <a:noFill/>
              <a:prstDash val="solid"/>
              <a:miter lim="800000"/>
              <a:headEnd/>
              <a:tailEnd/>
            </a:ln>
          </p:spPr>
          <p:txBody>
            <a:bodyPr/>
            <a:lstStyle/>
            <a:p>
              <a:endParaRPr lang="en-US" sz="2400"/>
            </a:p>
          </p:txBody>
        </p:sp>
        <p:sp>
          <p:nvSpPr>
            <p:cNvPr id="47" name="Freeform 82"/>
            <p:cNvSpPr>
              <a:spLocks noEditPoints="1"/>
            </p:cNvSpPr>
            <p:nvPr/>
          </p:nvSpPr>
          <p:spPr bwMode="auto">
            <a:xfrm>
              <a:off x="362" y="1018"/>
              <a:ext cx="86" cy="299"/>
            </a:xfrm>
            <a:custGeom>
              <a:avLst/>
              <a:gdLst>
                <a:gd name="T0" fmla="*/ 8 w 132"/>
                <a:gd name="T1" fmla="*/ 27 h 457"/>
                <a:gd name="T2" fmla="*/ 7 w 132"/>
                <a:gd name="T3" fmla="*/ 34 h 457"/>
                <a:gd name="T4" fmla="*/ 6 w 132"/>
                <a:gd name="T5" fmla="*/ 35 h 457"/>
                <a:gd name="T6" fmla="*/ 5 w 132"/>
                <a:gd name="T7" fmla="*/ 34 h 457"/>
                <a:gd name="T8" fmla="*/ 5 w 132"/>
                <a:gd name="T9" fmla="*/ 32 h 457"/>
                <a:gd name="T10" fmla="*/ 5 w 132"/>
                <a:gd name="T11" fmla="*/ 27 h 457"/>
                <a:gd name="T12" fmla="*/ 5 w 132"/>
                <a:gd name="T13" fmla="*/ 24 h 457"/>
                <a:gd name="T14" fmla="*/ 5 w 132"/>
                <a:gd name="T15" fmla="*/ 20 h 457"/>
                <a:gd name="T16" fmla="*/ 5 w 132"/>
                <a:gd name="T17" fmla="*/ 24 h 457"/>
                <a:gd name="T18" fmla="*/ 5 w 132"/>
                <a:gd name="T19" fmla="*/ 27 h 457"/>
                <a:gd name="T20" fmla="*/ 5 w 132"/>
                <a:gd name="T21" fmla="*/ 31 h 457"/>
                <a:gd name="T22" fmla="*/ 5 w 132"/>
                <a:gd name="T23" fmla="*/ 33 h 457"/>
                <a:gd name="T24" fmla="*/ 5 w 132"/>
                <a:gd name="T25" fmla="*/ 35 h 457"/>
                <a:gd name="T26" fmla="*/ 3 w 132"/>
                <a:gd name="T27" fmla="*/ 35 h 457"/>
                <a:gd name="T28" fmla="*/ 4 w 132"/>
                <a:gd name="T29" fmla="*/ 31 h 457"/>
                <a:gd name="T30" fmla="*/ 3 w 132"/>
                <a:gd name="T31" fmla="*/ 26 h 457"/>
                <a:gd name="T32" fmla="*/ 3 w 132"/>
                <a:gd name="T33" fmla="*/ 23 h 457"/>
                <a:gd name="T34" fmla="*/ 2 w 132"/>
                <a:gd name="T35" fmla="*/ 20 h 457"/>
                <a:gd name="T36" fmla="*/ 2 w 132"/>
                <a:gd name="T37" fmla="*/ 18 h 457"/>
                <a:gd name="T38" fmla="*/ 2 w 132"/>
                <a:gd name="T39" fmla="*/ 14 h 457"/>
                <a:gd name="T40" fmla="*/ 1 w 132"/>
                <a:gd name="T41" fmla="*/ 19 h 457"/>
                <a:gd name="T42" fmla="*/ 1 w 132"/>
                <a:gd name="T43" fmla="*/ 20 h 457"/>
                <a:gd name="T44" fmla="*/ 1 w 132"/>
                <a:gd name="T45" fmla="*/ 20 h 457"/>
                <a:gd name="T46" fmla="*/ 1 w 132"/>
                <a:gd name="T47" fmla="*/ 18 h 457"/>
                <a:gd name="T48" fmla="*/ 1 w 132"/>
                <a:gd name="T49" fmla="*/ 13 h 457"/>
                <a:gd name="T50" fmla="*/ 1 w 132"/>
                <a:gd name="T51" fmla="*/ 9 h 457"/>
                <a:gd name="T52" fmla="*/ 1 w 132"/>
                <a:gd name="T53" fmla="*/ 7 h 457"/>
                <a:gd name="T54" fmla="*/ 3 w 132"/>
                <a:gd name="T55" fmla="*/ 6 h 457"/>
                <a:gd name="T56" fmla="*/ 3 w 132"/>
                <a:gd name="T57" fmla="*/ 2 h 457"/>
                <a:gd name="T58" fmla="*/ 7 w 132"/>
                <a:gd name="T59" fmla="*/ 3 h 457"/>
                <a:gd name="T60" fmla="*/ 9 w 132"/>
                <a:gd name="T61" fmla="*/ 9 h 457"/>
                <a:gd name="T62" fmla="*/ 8 w 132"/>
                <a:gd name="T63" fmla="*/ 11 h 457"/>
                <a:gd name="T64" fmla="*/ 10 w 132"/>
                <a:gd name="T65" fmla="*/ 16 h 457"/>
                <a:gd name="T66" fmla="*/ 10 w 132"/>
                <a:gd name="T67" fmla="*/ 19 h 457"/>
                <a:gd name="T68" fmla="*/ 9 w 132"/>
                <a:gd name="T69" fmla="*/ 20 h 457"/>
                <a:gd name="T70" fmla="*/ 9 w 132"/>
                <a:gd name="T71" fmla="*/ 20 h 457"/>
                <a:gd name="T72" fmla="*/ 9 w 132"/>
                <a:gd name="T73" fmla="*/ 18 h 457"/>
                <a:gd name="T74" fmla="*/ 8 w 132"/>
                <a:gd name="T75" fmla="*/ 14 h 457"/>
                <a:gd name="T76" fmla="*/ 7 w 132"/>
                <a:gd name="T77" fmla="*/ 10 h 457"/>
                <a:gd name="T78" fmla="*/ 7 w 132"/>
                <a:gd name="T79" fmla="*/ 13 h 457"/>
                <a:gd name="T80" fmla="*/ 8 w 132"/>
                <a:gd name="T81" fmla="*/ 20 h 457"/>
                <a:gd name="T82" fmla="*/ 8 w 132"/>
                <a:gd name="T83" fmla="*/ 20 h 457"/>
                <a:gd name="T84" fmla="*/ 7 w 132"/>
                <a:gd name="T85" fmla="*/ 25 h 457"/>
                <a:gd name="T86" fmla="*/ 2 w 132"/>
                <a:gd name="T87" fmla="*/ 10 h 457"/>
                <a:gd name="T88" fmla="*/ 3 w 132"/>
                <a:gd name="T89" fmla="*/ 12 h 457"/>
                <a:gd name="T90" fmla="*/ 3 w 132"/>
                <a:gd name="T91" fmla="*/ 12 h 45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2"/>
                <a:gd name="T139" fmla="*/ 0 h 457"/>
                <a:gd name="T140" fmla="*/ 132 w 132"/>
                <a:gd name="T141" fmla="*/ 457 h 45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2" h="457">
                  <a:moveTo>
                    <a:pt x="94" y="314"/>
                  </a:moveTo>
                  <a:cubicBezTo>
                    <a:pt x="94" y="321"/>
                    <a:pt x="95" y="332"/>
                    <a:pt x="96" y="346"/>
                  </a:cubicBezTo>
                  <a:cubicBezTo>
                    <a:pt x="96" y="360"/>
                    <a:pt x="87" y="392"/>
                    <a:pt x="85" y="401"/>
                  </a:cubicBezTo>
                  <a:cubicBezTo>
                    <a:pt x="84" y="410"/>
                    <a:pt x="84" y="419"/>
                    <a:pt x="85" y="426"/>
                  </a:cubicBezTo>
                  <a:cubicBezTo>
                    <a:pt x="87" y="432"/>
                    <a:pt x="89" y="438"/>
                    <a:pt x="89" y="444"/>
                  </a:cubicBezTo>
                  <a:cubicBezTo>
                    <a:pt x="88" y="450"/>
                    <a:pt x="79" y="452"/>
                    <a:pt x="76" y="452"/>
                  </a:cubicBezTo>
                  <a:cubicBezTo>
                    <a:pt x="74" y="452"/>
                    <a:pt x="72" y="451"/>
                    <a:pt x="70" y="449"/>
                  </a:cubicBezTo>
                  <a:cubicBezTo>
                    <a:pt x="68" y="447"/>
                    <a:pt x="69" y="441"/>
                    <a:pt x="70" y="438"/>
                  </a:cubicBezTo>
                  <a:cubicBezTo>
                    <a:pt x="71" y="435"/>
                    <a:pt x="70" y="432"/>
                    <a:pt x="70" y="421"/>
                  </a:cubicBezTo>
                  <a:cubicBezTo>
                    <a:pt x="70" y="411"/>
                    <a:pt x="70" y="411"/>
                    <a:pt x="72" y="408"/>
                  </a:cubicBezTo>
                  <a:cubicBezTo>
                    <a:pt x="73" y="404"/>
                    <a:pt x="73" y="397"/>
                    <a:pt x="72" y="381"/>
                  </a:cubicBezTo>
                  <a:cubicBezTo>
                    <a:pt x="71" y="366"/>
                    <a:pt x="72" y="346"/>
                    <a:pt x="72" y="342"/>
                  </a:cubicBezTo>
                  <a:cubicBezTo>
                    <a:pt x="73" y="337"/>
                    <a:pt x="72" y="332"/>
                    <a:pt x="71" y="327"/>
                  </a:cubicBezTo>
                  <a:cubicBezTo>
                    <a:pt x="70" y="322"/>
                    <a:pt x="70" y="311"/>
                    <a:pt x="70" y="302"/>
                  </a:cubicBezTo>
                  <a:cubicBezTo>
                    <a:pt x="70" y="293"/>
                    <a:pt x="70" y="262"/>
                    <a:pt x="70" y="260"/>
                  </a:cubicBezTo>
                  <a:cubicBezTo>
                    <a:pt x="70" y="257"/>
                    <a:pt x="68" y="257"/>
                    <a:pt x="65" y="257"/>
                  </a:cubicBezTo>
                  <a:cubicBezTo>
                    <a:pt x="63" y="256"/>
                    <a:pt x="63" y="257"/>
                    <a:pt x="63" y="266"/>
                  </a:cubicBezTo>
                  <a:cubicBezTo>
                    <a:pt x="63" y="275"/>
                    <a:pt x="64" y="289"/>
                    <a:pt x="65" y="300"/>
                  </a:cubicBezTo>
                  <a:cubicBezTo>
                    <a:pt x="66" y="311"/>
                    <a:pt x="67" y="319"/>
                    <a:pt x="66" y="325"/>
                  </a:cubicBezTo>
                  <a:cubicBezTo>
                    <a:pt x="65" y="331"/>
                    <a:pt x="66" y="333"/>
                    <a:pt x="66" y="339"/>
                  </a:cubicBezTo>
                  <a:cubicBezTo>
                    <a:pt x="67" y="345"/>
                    <a:pt x="67" y="354"/>
                    <a:pt x="66" y="366"/>
                  </a:cubicBezTo>
                  <a:cubicBezTo>
                    <a:pt x="65" y="377"/>
                    <a:pt x="65" y="394"/>
                    <a:pt x="65" y="398"/>
                  </a:cubicBezTo>
                  <a:cubicBezTo>
                    <a:pt x="65" y="402"/>
                    <a:pt x="67" y="406"/>
                    <a:pt x="67" y="410"/>
                  </a:cubicBezTo>
                  <a:cubicBezTo>
                    <a:pt x="68" y="414"/>
                    <a:pt x="67" y="419"/>
                    <a:pt x="66" y="422"/>
                  </a:cubicBezTo>
                  <a:cubicBezTo>
                    <a:pt x="65" y="426"/>
                    <a:pt x="65" y="436"/>
                    <a:pt x="64" y="442"/>
                  </a:cubicBezTo>
                  <a:cubicBezTo>
                    <a:pt x="64" y="448"/>
                    <a:pt x="63" y="451"/>
                    <a:pt x="60" y="454"/>
                  </a:cubicBezTo>
                  <a:cubicBezTo>
                    <a:pt x="57" y="457"/>
                    <a:pt x="54" y="457"/>
                    <a:pt x="52" y="456"/>
                  </a:cubicBezTo>
                  <a:cubicBezTo>
                    <a:pt x="50" y="456"/>
                    <a:pt x="47" y="451"/>
                    <a:pt x="46" y="444"/>
                  </a:cubicBezTo>
                  <a:cubicBezTo>
                    <a:pt x="45" y="436"/>
                    <a:pt x="52" y="420"/>
                    <a:pt x="53" y="416"/>
                  </a:cubicBezTo>
                  <a:cubicBezTo>
                    <a:pt x="53" y="412"/>
                    <a:pt x="52" y="400"/>
                    <a:pt x="52" y="396"/>
                  </a:cubicBezTo>
                  <a:cubicBezTo>
                    <a:pt x="51" y="391"/>
                    <a:pt x="46" y="372"/>
                    <a:pt x="43" y="360"/>
                  </a:cubicBezTo>
                  <a:cubicBezTo>
                    <a:pt x="41" y="349"/>
                    <a:pt x="42" y="331"/>
                    <a:pt x="44" y="328"/>
                  </a:cubicBezTo>
                  <a:cubicBezTo>
                    <a:pt x="45" y="325"/>
                    <a:pt x="44" y="319"/>
                    <a:pt x="44" y="315"/>
                  </a:cubicBezTo>
                  <a:cubicBezTo>
                    <a:pt x="43" y="310"/>
                    <a:pt x="40" y="298"/>
                    <a:pt x="38" y="290"/>
                  </a:cubicBezTo>
                  <a:cubicBezTo>
                    <a:pt x="36" y="283"/>
                    <a:pt x="31" y="263"/>
                    <a:pt x="31" y="260"/>
                  </a:cubicBezTo>
                  <a:cubicBezTo>
                    <a:pt x="30" y="257"/>
                    <a:pt x="30" y="256"/>
                    <a:pt x="29" y="256"/>
                  </a:cubicBezTo>
                  <a:cubicBezTo>
                    <a:pt x="29" y="256"/>
                    <a:pt x="27" y="257"/>
                    <a:pt x="28" y="255"/>
                  </a:cubicBezTo>
                  <a:cubicBezTo>
                    <a:pt x="28" y="253"/>
                    <a:pt x="27" y="244"/>
                    <a:pt x="23" y="228"/>
                  </a:cubicBezTo>
                  <a:cubicBezTo>
                    <a:pt x="20" y="211"/>
                    <a:pt x="27" y="192"/>
                    <a:pt x="28" y="185"/>
                  </a:cubicBezTo>
                  <a:cubicBezTo>
                    <a:pt x="29" y="178"/>
                    <a:pt x="27" y="181"/>
                    <a:pt x="25" y="188"/>
                  </a:cubicBezTo>
                  <a:cubicBezTo>
                    <a:pt x="22" y="195"/>
                    <a:pt x="13" y="227"/>
                    <a:pt x="11" y="230"/>
                  </a:cubicBezTo>
                  <a:cubicBezTo>
                    <a:pt x="10" y="233"/>
                    <a:pt x="9" y="236"/>
                    <a:pt x="11" y="239"/>
                  </a:cubicBezTo>
                  <a:cubicBezTo>
                    <a:pt x="12" y="242"/>
                    <a:pt x="11" y="250"/>
                    <a:pt x="11" y="252"/>
                  </a:cubicBezTo>
                  <a:cubicBezTo>
                    <a:pt x="12" y="254"/>
                    <a:pt x="14" y="255"/>
                    <a:pt x="16" y="256"/>
                  </a:cubicBezTo>
                  <a:cubicBezTo>
                    <a:pt x="19" y="257"/>
                    <a:pt x="17" y="259"/>
                    <a:pt x="15" y="260"/>
                  </a:cubicBezTo>
                  <a:cubicBezTo>
                    <a:pt x="13" y="261"/>
                    <a:pt x="8" y="260"/>
                    <a:pt x="4" y="259"/>
                  </a:cubicBezTo>
                  <a:cubicBezTo>
                    <a:pt x="1" y="257"/>
                    <a:pt x="3" y="256"/>
                    <a:pt x="1" y="249"/>
                  </a:cubicBezTo>
                  <a:cubicBezTo>
                    <a:pt x="0" y="242"/>
                    <a:pt x="1" y="238"/>
                    <a:pt x="2" y="233"/>
                  </a:cubicBezTo>
                  <a:cubicBezTo>
                    <a:pt x="3" y="228"/>
                    <a:pt x="5" y="216"/>
                    <a:pt x="7" y="203"/>
                  </a:cubicBezTo>
                  <a:cubicBezTo>
                    <a:pt x="9" y="191"/>
                    <a:pt x="14" y="168"/>
                    <a:pt x="15" y="165"/>
                  </a:cubicBezTo>
                  <a:cubicBezTo>
                    <a:pt x="17" y="162"/>
                    <a:pt x="16" y="152"/>
                    <a:pt x="16" y="146"/>
                  </a:cubicBezTo>
                  <a:cubicBezTo>
                    <a:pt x="16" y="140"/>
                    <a:pt x="15" y="122"/>
                    <a:pt x="15" y="120"/>
                  </a:cubicBezTo>
                  <a:cubicBezTo>
                    <a:pt x="15" y="118"/>
                    <a:pt x="12" y="118"/>
                    <a:pt x="9" y="117"/>
                  </a:cubicBezTo>
                  <a:cubicBezTo>
                    <a:pt x="7" y="116"/>
                    <a:pt x="11" y="93"/>
                    <a:pt x="11" y="89"/>
                  </a:cubicBezTo>
                  <a:cubicBezTo>
                    <a:pt x="12" y="84"/>
                    <a:pt x="16" y="82"/>
                    <a:pt x="20" y="81"/>
                  </a:cubicBezTo>
                  <a:cubicBezTo>
                    <a:pt x="25" y="79"/>
                    <a:pt x="32" y="77"/>
                    <a:pt x="35" y="75"/>
                  </a:cubicBezTo>
                  <a:cubicBezTo>
                    <a:pt x="39" y="74"/>
                    <a:pt x="34" y="70"/>
                    <a:pt x="31" y="57"/>
                  </a:cubicBezTo>
                  <a:cubicBezTo>
                    <a:pt x="28" y="46"/>
                    <a:pt x="34" y="31"/>
                    <a:pt x="38" y="21"/>
                  </a:cubicBezTo>
                  <a:cubicBezTo>
                    <a:pt x="42" y="9"/>
                    <a:pt x="54" y="0"/>
                    <a:pt x="67" y="8"/>
                  </a:cubicBezTo>
                  <a:cubicBezTo>
                    <a:pt x="71" y="10"/>
                    <a:pt x="79" y="22"/>
                    <a:pt x="85" y="43"/>
                  </a:cubicBezTo>
                  <a:cubicBezTo>
                    <a:pt x="90" y="57"/>
                    <a:pt x="80" y="77"/>
                    <a:pt x="102" y="77"/>
                  </a:cubicBezTo>
                  <a:cubicBezTo>
                    <a:pt x="106" y="77"/>
                    <a:pt x="114" y="102"/>
                    <a:pt x="115" y="107"/>
                  </a:cubicBezTo>
                  <a:cubicBezTo>
                    <a:pt x="117" y="113"/>
                    <a:pt x="113" y="114"/>
                    <a:pt x="110" y="115"/>
                  </a:cubicBezTo>
                  <a:cubicBezTo>
                    <a:pt x="107" y="116"/>
                    <a:pt x="110" y="136"/>
                    <a:pt x="110" y="140"/>
                  </a:cubicBezTo>
                  <a:cubicBezTo>
                    <a:pt x="110" y="145"/>
                    <a:pt x="114" y="159"/>
                    <a:pt x="115" y="162"/>
                  </a:cubicBezTo>
                  <a:cubicBezTo>
                    <a:pt x="116" y="166"/>
                    <a:pt x="123" y="196"/>
                    <a:pt x="125" y="207"/>
                  </a:cubicBezTo>
                  <a:cubicBezTo>
                    <a:pt x="127" y="219"/>
                    <a:pt x="130" y="229"/>
                    <a:pt x="131" y="233"/>
                  </a:cubicBezTo>
                  <a:cubicBezTo>
                    <a:pt x="132" y="237"/>
                    <a:pt x="131" y="243"/>
                    <a:pt x="130" y="248"/>
                  </a:cubicBezTo>
                  <a:cubicBezTo>
                    <a:pt x="130" y="253"/>
                    <a:pt x="129" y="254"/>
                    <a:pt x="128" y="254"/>
                  </a:cubicBezTo>
                  <a:cubicBezTo>
                    <a:pt x="127" y="255"/>
                    <a:pt x="121" y="259"/>
                    <a:pt x="119" y="259"/>
                  </a:cubicBezTo>
                  <a:cubicBezTo>
                    <a:pt x="118" y="259"/>
                    <a:pt x="117" y="257"/>
                    <a:pt x="116" y="255"/>
                  </a:cubicBezTo>
                  <a:cubicBezTo>
                    <a:pt x="115" y="253"/>
                    <a:pt x="115" y="253"/>
                    <a:pt x="117" y="252"/>
                  </a:cubicBezTo>
                  <a:cubicBezTo>
                    <a:pt x="118" y="250"/>
                    <a:pt x="118" y="247"/>
                    <a:pt x="117" y="242"/>
                  </a:cubicBezTo>
                  <a:cubicBezTo>
                    <a:pt x="117" y="236"/>
                    <a:pt x="117" y="237"/>
                    <a:pt x="119" y="232"/>
                  </a:cubicBezTo>
                  <a:cubicBezTo>
                    <a:pt x="120" y="227"/>
                    <a:pt x="119" y="227"/>
                    <a:pt x="117" y="218"/>
                  </a:cubicBezTo>
                  <a:cubicBezTo>
                    <a:pt x="115" y="209"/>
                    <a:pt x="107" y="188"/>
                    <a:pt x="103" y="179"/>
                  </a:cubicBezTo>
                  <a:cubicBezTo>
                    <a:pt x="99" y="169"/>
                    <a:pt x="98" y="163"/>
                    <a:pt x="98" y="159"/>
                  </a:cubicBezTo>
                  <a:cubicBezTo>
                    <a:pt x="98" y="155"/>
                    <a:pt x="96" y="139"/>
                    <a:pt x="95" y="125"/>
                  </a:cubicBezTo>
                  <a:cubicBezTo>
                    <a:pt x="95" y="111"/>
                    <a:pt x="92" y="138"/>
                    <a:pt x="92" y="145"/>
                  </a:cubicBezTo>
                  <a:cubicBezTo>
                    <a:pt x="93" y="153"/>
                    <a:pt x="93" y="161"/>
                    <a:pt x="94" y="166"/>
                  </a:cubicBezTo>
                  <a:cubicBezTo>
                    <a:pt x="95" y="171"/>
                    <a:pt x="101" y="189"/>
                    <a:pt x="104" y="202"/>
                  </a:cubicBezTo>
                  <a:cubicBezTo>
                    <a:pt x="107" y="215"/>
                    <a:pt x="109" y="246"/>
                    <a:pt x="109" y="251"/>
                  </a:cubicBezTo>
                  <a:cubicBezTo>
                    <a:pt x="109" y="255"/>
                    <a:pt x="108" y="257"/>
                    <a:pt x="106" y="257"/>
                  </a:cubicBezTo>
                  <a:cubicBezTo>
                    <a:pt x="105" y="257"/>
                    <a:pt x="104" y="258"/>
                    <a:pt x="103" y="262"/>
                  </a:cubicBezTo>
                  <a:cubicBezTo>
                    <a:pt x="102" y="266"/>
                    <a:pt x="95" y="303"/>
                    <a:pt x="95" y="303"/>
                  </a:cubicBezTo>
                  <a:cubicBezTo>
                    <a:pt x="95" y="303"/>
                    <a:pt x="94" y="308"/>
                    <a:pt x="94" y="314"/>
                  </a:cubicBezTo>
                  <a:close/>
                  <a:moveTo>
                    <a:pt x="33" y="147"/>
                  </a:moveTo>
                  <a:cubicBezTo>
                    <a:pt x="33" y="147"/>
                    <a:pt x="33" y="141"/>
                    <a:pt x="31" y="135"/>
                  </a:cubicBezTo>
                  <a:cubicBezTo>
                    <a:pt x="30" y="130"/>
                    <a:pt x="30" y="131"/>
                    <a:pt x="30" y="138"/>
                  </a:cubicBezTo>
                  <a:cubicBezTo>
                    <a:pt x="30" y="145"/>
                    <a:pt x="32" y="160"/>
                    <a:pt x="32" y="162"/>
                  </a:cubicBezTo>
                  <a:cubicBezTo>
                    <a:pt x="32" y="165"/>
                    <a:pt x="33" y="164"/>
                    <a:pt x="33" y="158"/>
                  </a:cubicBezTo>
                  <a:cubicBezTo>
                    <a:pt x="34" y="153"/>
                    <a:pt x="33" y="147"/>
                    <a:pt x="33" y="147"/>
                  </a:cubicBezTo>
                  <a:close/>
                </a:path>
              </a:pathLst>
            </a:custGeom>
            <a:grpFill/>
            <a:ln w="3175" cap="flat">
              <a:noFill/>
              <a:prstDash val="solid"/>
              <a:miter lim="800000"/>
              <a:headEnd/>
              <a:tailEnd/>
            </a:ln>
          </p:spPr>
          <p:txBody>
            <a:bodyPr/>
            <a:lstStyle/>
            <a:p>
              <a:endParaRPr lang="en-US" sz="2400"/>
            </a:p>
          </p:txBody>
        </p:sp>
      </p:grpSp>
      <p:sp>
        <p:nvSpPr>
          <p:cNvPr id="4" name="Line Callout 1 3"/>
          <p:cNvSpPr/>
          <p:nvPr/>
        </p:nvSpPr>
        <p:spPr bwMode="auto">
          <a:xfrm>
            <a:off x="4042258" y="2870231"/>
            <a:ext cx="8023969" cy="530479"/>
          </a:xfrm>
          <a:prstGeom prst="borderCallout1">
            <a:avLst>
              <a:gd name="adj1" fmla="val 42109"/>
              <a:gd name="adj2" fmla="val -566"/>
              <a:gd name="adj3" fmla="val 57994"/>
              <a:gd name="adj4" fmla="val -14574"/>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a:cs typeface="Calibri"/>
              </a:rPr>
              <a:t>What will be the maintenance cost of in-house developed tool going forward?</a:t>
            </a:r>
          </a:p>
        </p:txBody>
      </p:sp>
      <p:sp>
        <p:nvSpPr>
          <p:cNvPr id="49" name="Line Callout 1 48"/>
          <p:cNvSpPr/>
          <p:nvPr/>
        </p:nvSpPr>
        <p:spPr bwMode="auto">
          <a:xfrm>
            <a:off x="4026285" y="1352124"/>
            <a:ext cx="8023969" cy="530479"/>
          </a:xfrm>
          <a:prstGeom prst="borderCallout1">
            <a:avLst>
              <a:gd name="adj1" fmla="val 42109"/>
              <a:gd name="adj2" fmla="val -566"/>
              <a:gd name="adj3" fmla="val 291705"/>
              <a:gd name="adj4" fmla="val -25348"/>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dirty="0">
                <a:cs typeface="Calibri"/>
              </a:rPr>
              <a:t>Stable ADF is requirement number ONE. DE part of ADF release is not stable.</a:t>
            </a:r>
          </a:p>
        </p:txBody>
      </p:sp>
      <p:sp>
        <p:nvSpPr>
          <p:cNvPr id="50" name="Line Callout 1 49"/>
          <p:cNvSpPr/>
          <p:nvPr/>
        </p:nvSpPr>
        <p:spPr bwMode="auto">
          <a:xfrm>
            <a:off x="4037805" y="2003787"/>
            <a:ext cx="8023969" cy="312038"/>
          </a:xfrm>
          <a:prstGeom prst="borderCallout1">
            <a:avLst>
              <a:gd name="adj1" fmla="val 42109"/>
              <a:gd name="adj2" fmla="val -566"/>
              <a:gd name="adj3" fmla="val 326663"/>
              <a:gd name="adj4" fmla="val -22953"/>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dirty="0">
                <a:cs typeface="Calibri"/>
              </a:rPr>
              <a:t>Is the choice of open source tools the right strategy?</a:t>
            </a:r>
          </a:p>
        </p:txBody>
      </p:sp>
      <p:sp>
        <p:nvSpPr>
          <p:cNvPr id="51" name="Line Callout 1 50"/>
          <p:cNvSpPr/>
          <p:nvPr/>
        </p:nvSpPr>
        <p:spPr bwMode="auto">
          <a:xfrm>
            <a:off x="4033352" y="2437009"/>
            <a:ext cx="8023969" cy="312038"/>
          </a:xfrm>
          <a:prstGeom prst="borderCallout1">
            <a:avLst>
              <a:gd name="adj1" fmla="val 42109"/>
              <a:gd name="adj2" fmla="val -566"/>
              <a:gd name="adj3" fmla="val 128073"/>
              <a:gd name="adj4" fmla="val -14573"/>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dirty="0">
                <a:cs typeface="Calibri"/>
              </a:rPr>
              <a:t>Should we buy vs. build?</a:t>
            </a:r>
          </a:p>
        </p:txBody>
      </p:sp>
      <p:sp>
        <p:nvSpPr>
          <p:cNvPr id="52" name="Line Callout 1 51"/>
          <p:cNvSpPr/>
          <p:nvPr/>
        </p:nvSpPr>
        <p:spPr bwMode="auto">
          <a:xfrm>
            <a:off x="4042258" y="3521894"/>
            <a:ext cx="8023969" cy="530479"/>
          </a:xfrm>
          <a:prstGeom prst="borderCallout1">
            <a:avLst>
              <a:gd name="adj1" fmla="val 42109"/>
              <a:gd name="adj2" fmla="val -566"/>
              <a:gd name="adj3" fmla="val -31551"/>
              <a:gd name="adj4" fmla="val -15031"/>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a:cs typeface="Calibri"/>
              </a:rPr>
              <a:t>Need tool training, Rich User Manual, User Guide, Issue Resolution, Support</a:t>
            </a:r>
          </a:p>
        </p:txBody>
      </p:sp>
      <p:sp>
        <p:nvSpPr>
          <p:cNvPr id="53" name="Line Callout 1 52"/>
          <p:cNvSpPr/>
          <p:nvPr/>
        </p:nvSpPr>
        <p:spPr bwMode="auto">
          <a:xfrm>
            <a:off x="4042258" y="4173557"/>
            <a:ext cx="8023969" cy="530479"/>
          </a:xfrm>
          <a:prstGeom prst="borderCallout1">
            <a:avLst>
              <a:gd name="adj1" fmla="val 42109"/>
              <a:gd name="adj2" fmla="val -566"/>
              <a:gd name="adj3" fmla="val -97737"/>
              <a:gd name="adj4" fmla="val -15031"/>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a:cs typeface="Calibri"/>
              </a:rPr>
              <a:t>Does ADF team have the required resources to support tenants and develop?</a:t>
            </a:r>
          </a:p>
        </p:txBody>
      </p:sp>
      <p:sp>
        <p:nvSpPr>
          <p:cNvPr id="54" name="Line Callout 1 53"/>
          <p:cNvSpPr/>
          <p:nvPr/>
        </p:nvSpPr>
        <p:spPr bwMode="auto">
          <a:xfrm>
            <a:off x="4042258" y="760484"/>
            <a:ext cx="8023969" cy="410433"/>
          </a:xfrm>
          <a:prstGeom prst="borderCallout1">
            <a:avLst>
              <a:gd name="adj1" fmla="val 42109"/>
              <a:gd name="adj2" fmla="val -566"/>
              <a:gd name="adj3" fmla="val 438753"/>
              <a:gd name="adj4" fmla="val -35878"/>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dirty="0">
                <a:cs typeface="Calibri"/>
              </a:rPr>
              <a:t>Requirements for Data Engineering (DE) Pipeline were shared in June 2017.</a:t>
            </a:r>
          </a:p>
        </p:txBody>
      </p:sp>
      <p:sp>
        <p:nvSpPr>
          <p:cNvPr id="55" name="Line Callout 1 54"/>
          <p:cNvSpPr/>
          <p:nvPr/>
        </p:nvSpPr>
        <p:spPr bwMode="auto">
          <a:xfrm>
            <a:off x="4053778" y="4825220"/>
            <a:ext cx="8023969" cy="312038"/>
          </a:xfrm>
          <a:prstGeom prst="borderCallout1">
            <a:avLst>
              <a:gd name="adj1" fmla="val 42109"/>
              <a:gd name="adj2" fmla="val -566"/>
              <a:gd name="adj3" fmla="val -265181"/>
              <a:gd name="adj4" fmla="val -16261"/>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a:cs typeface="Calibri"/>
              </a:rPr>
              <a:t>No Self-Service; Even my IT partners can not write queries.</a:t>
            </a:r>
          </a:p>
        </p:txBody>
      </p:sp>
      <p:sp>
        <p:nvSpPr>
          <p:cNvPr id="56" name="Line Callout 1 55"/>
          <p:cNvSpPr/>
          <p:nvPr/>
        </p:nvSpPr>
        <p:spPr bwMode="auto">
          <a:xfrm>
            <a:off x="4070380" y="5258442"/>
            <a:ext cx="8023969" cy="748921"/>
          </a:xfrm>
          <a:prstGeom prst="borderCallout1">
            <a:avLst>
              <a:gd name="adj1" fmla="val 42109"/>
              <a:gd name="adj2" fmla="val -566"/>
              <a:gd name="adj3" fmla="val -168191"/>
              <a:gd name="adj4" fmla="val -30950"/>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dirty="0">
                <a:cs typeface="Calibri"/>
              </a:rPr>
              <a:t>Recently released data engineering pipeline is not stable. Audit Balance and Control, Job Scheduler, Tagging and Security tools are still in development. Confidence is eroding. </a:t>
            </a:r>
          </a:p>
        </p:txBody>
      </p:sp>
      <p:sp>
        <p:nvSpPr>
          <p:cNvPr id="57" name="Line Callout 1 56"/>
          <p:cNvSpPr/>
          <p:nvPr/>
        </p:nvSpPr>
        <p:spPr bwMode="auto">
          <a:xfrm>
            <a:off x="4070380" y="6128543"/>
            <a:ext cx="8023969" cy="530479"/>
          </a:xfrm>
          <a:prstGeom prst="borderCallout1">
            <a:avLst>
              <a:gd name="adj1" fmla="val 42109"/>
              <a:gd name="adj2" fmla="val -566"/>
              <a:gd name="adj3" fmla="val -392013"/>
              <a:gd name="adj4" fmla="val -38407"/>
            </a:avLst>
          </a:prstGeom>
          <a:noFill/>
          <a:ln w="9525" cap="flat" cmpd="sng" algn="ctr">
            <a:solidFill>
              <a:schemeClr val="accent5">
                <a:lumMod val="75000"/>
              </a:schemeClr>
            </a:solidFill>
            <a:prstDash val="dashDot"/>
            <a:round/>
            <a:headEnd type="none" w="med" len="med"/>
            <a:tailEnd type="none" w="med" len="med"/>
          </a:ln>
          <a:effectLst/>
        </p:spPr>
        <p:txBody>
          <a:bodyPr vert="horz" wrap="square" lIns="121920" tIns="60960" rIns="121920" bIns="60960" numCol="1" rtlCol="0" anchor="ctr" anchorCtr="0" compatLnSpc="1">
            <a:prstTxWarp prst="textNoShape">
              <a:avLst/>
            </a:prstTxWarp>
            <a:spAutoFit/>
          </a:bodyPr>
          <a:lstStyle/>
          <a:p>
            <a:r>
              <a:rPr lang="en-US" sz="1867">
                <a:cs typeface="Calibri"/>
              </a:rPr>
              <a:t>Shifting go-live timeline </a:t>
            </a:r>
            <a:r>
              <a:rPr lang="mr-IN" sz="1867">
                <a:cs typeface="Calibri"/>
              </a:rPr>
              <a:t>–</a:t>
            </a:r>
            <a:r>
              <a:rPr lang="en-US" sz="1867">
                <a:cs typeface="Calibri"/>
              </a:rPr>
              <a:t> July 2019 to Oct ’19, June ‘20, and now Jan ‘21</a:t>
            </a:r>
          </a:p>
        </p:txBody>
      </p:sp>
    </p:spTree>
    <p:custDataLst>
      <p:tags r:id="rId1"/>
    </p:custDataLst>
    <p:extLst>
      <p:ext uri="{BB962C8B-B14F-4D97-AF65-F5344CB8AC3E}">
        <p14:creationId xmlns:p14="http://schemas.microsoft.com/office/powerpoint/2010/main" val="17882823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23C28-43C4-4895-B512-A03AA0EF2203}"/>
              </a:ext>
            </a:extLst>
          </p:cNvPr>
          <p:cNvSpPr>
            <a:spLocks noGrp="1"/>
          </p:cNvSpPr>
          <p:nvPr>
            <p:ph type="title"/>
          </p:nvPr>
        </p:nvSpPr>
        <p:spPr/>
        <p:txBody>
          <a:bodyPr/>
          <a:lstStyle/>
          <a:p>
            <a:r>
              <a:rPr lang="en-US"/>
              <a:t>Enterprise Non-Functional Requirements Analysis</a:t>
            </a:r>
          </a:p>
        </p:txBody>
      </p:sp>
      <p:sp>
        <p:nvSpPr>
          <p:cNvPr id="3" name="Footer Placeholder 2">
            <a:extLst>
              <a:ext uri="{FF2B5EF4-FFF2-40B4-BE49-F238E27FC236}">
                <a16:creationId xmlns:a16="http://schemas.microsoft.com/office/drawing/2014/main" id="{110BD73F-83CE-4DD0-9F32-A38BFCBDC4F6}"/>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25E1C96-1B9A-41EE-9D16-4F71FD5980BE}"/>
              </a:ext>
            </a:extLst>
          </p:cNvPr>
          <p:cNvGraphicFramePr>
            <a:graphicFrameLocks noGrp="1"/>
          </p:cNvGraphicFramePr>
          <p:nvPr>
            <p:extLst>
              <p:ext uri="{D42A27DB-BD31-4B8C-83A1-F6EECF244321}">
                <p14:modId xmlns:p14="http://schemas.microsoft.com/office/powerpoint/2010/main" val="2826925513"/>
              </p:ext>
            </p:extLst>
          </p:nvPr>
        </p:nvGraphicFramePr>
        <p:xfrm>
          <a:off x="192025" y="695384"/>
          <a:ext cx="11777472" cy="5993944"/>
        </p:xfrm>
        <a:graphic>
          <a:graphicData uri="http://schemas.openxmlformats.org/drawingml/2006/table">
            <a:tbl>
              <a:tblPr firstRow="1" bandRow="1">
                <a:tableStyleId>{5C22544A-7EE6-4342-B048-85BDC9FD1C3A}</a:tableStyleId>
              </a:tblPr>
              <a:tblGrid>
                <a:gridCol w="2141359">
                  <a:extLst>
                    <a:ext uri="{9D8B030D-6E8A-4147-A177-3AD203B41FA5}">
                      <a16:colId xmlns:a16="http://schemas.microsoft.com/office/drawing/2014/main" val="814689937"/>
                    </a:ext>
                  </a:extLst>
                </a:gridCol>
                <a:gridCol w="621554">
                  <a:extLst>
                    <a:ext uri="{9D8B030D-6E8A-4147-A177-3AD203B41FA5}">
                      <a16:colId xmlns:a16="http://schemas.microsoft.com/office/drawing/2014/main" val="1929861608"/>
                    </a:ext>
                  </a:extLst>
                </a:gridCol>
                <a:gridCol w="1948077">
                  <a:extLst>
                    <a:ext uri="{9D8B030D-6E8A-4147-A177-3AD203B41FA5}">
                      <a16:colId xmlns:a16="http://schemas.microsoft.com/office/drawing/2014/main" val="2591829471"/>
                    </a:ext>
                  </a:extLst>
                </a:gridCol>
                <a:gridCol w="2296128">
                  <a:extLst>
                    <a:ext uri="{9D8B030D-6E8A-4147-A177-3AD203B41FA5}">
                      <a16:colId xmlns:a16="http://schemas.microsoft.com/office/drawing/2014/main" val="1458159771"/>
                    </a:ext>
                  </a:extLst>
                </a:gridCol>
                <a:gridCol w="2183760">
                  <a:extLst>
                    <a:ext uri="{9D8B030D-6E8A-4147-A177-3AD203B41FA5}">
                      <a16:colId xmlns:a16="http://schemas.microsoft.com/office/drawing/2014/main" val="183650296"/>
                    </a:ext>
                  </a:extLst>
                </a:gridCol>
                <a:gridCol w="2586594">
                  <a:extLst>
                    <a:ext uri="{9D8B030D-6E8A-4147-A177-3AD203B41FA5}">
                      <a16:colId xmlns:a16="http://schemas.microsoft.com/office/drawing/2014/main" val="2592845477"/>
                    </a:ext>
                  </a:extLst>
                </a:gridCol>
              </a:tblGrid>
              <a:tr h="605816">
                <a:tc>
                  <a:txBody>
                    <a:bodyPr/>
                    <a:lstStyle/>
                    <a:p>
                      <a:r>
                        <a:rPr lang="en-US"/>
                        <a:t>Finding (s)</a:t>
                      </a:r>
                    </a:p>
                  </a:txBody>
                  <a:tcPr/>
                </a:tc>
                <a:tc gridSpan="2">
                  <a:txBody>
                    <a:bodyPr/>
                    <a:lstStyle/>
                    <a:p>
                      <a:r>
                        <a:rPr lang="en-US"/>
                        <a:t>Implication (s)</a:t>
                      </a:r>
                    </a:p>
                  </a:txBody>
                  <a:tcPr/>
                </a:tc>
                <a:tc hMerge="1">
                  <a:txBody>
                    <a:bodyPr/>
                    <a:lstStyle/>
                    <a:p>
                      <a:r>
                        <a:rPr lang="en-US"/>
                        <a:t>Implication (s)</a:t>
                      </a:r>
                    </a:p>
                  </a:txBody>
                  <a:tcPr/>
                </a:tc>
                <a:tc>
                  <a:txBody>
                    <a:bodyPr/>
                    <a:lstStyle/>
                    <a:p>
                      <a:r>
                        <a:rPr lang="en-US"/>
                        <a:t>Supporting Documentation</a:t>
                      </a:r>
                    </a:p>
                  </a:txBody>
                  <a:tcPr/>
                </a:tc>
                <a:tc>
                  <a:txBody>
                    <a:bodyPr/>
                    <a:lstStyle/>
                    <a:p>
                      <a:r>
                        <a:rPr lang="en-US"/>
                        <a:t>Recommendation (s)</a:t>
                      </a:r>
                    </a:p>
                  </a:txBody>
                  <a:tcPr/>
                </a:tc>
                <a:tc>
                  <a:txBody>
                    <a:bodyPr/>
                    <a:lstStyle/>
                    <a:p>
                      <a:r>
                        <a:rPr lang="en-US"/>
                        <a:t>Benefit (s)</a:t>
                      </a:r>
                    </a:p>
                  </a:txBody>
                  <a:tcPr/>
                </a:tc>
                <a:extLst>
                  <a:ext uri="{0D108BD9-81ED-4DB2-BD59-A6C34878D82A}">
                    <a16:rowId xmlns:a16="http://schemas.microsoft.com/office/drawing/2014/main" val="3100516031"/>
                  </a:ext>
                </a:extLst>
              </a:tr>
              <a:tr h="346180">
                <a:tc gridSpan="6">
                  <a:txBody>
                    <a:bodyPr/>
                    <a:lstStyle/>
                    <a:p>
                      <a:pPr algn="ctr"/>
                      <a:r>
                        <a:rPr lang="en-US" sz="1800" b="1" kern="1200">
                          <a:solidFill>
                            <a:schemeClr val="lt1"/>
                          </a:solidFill>
                          <a:latin typeface="+mn-lt"/>
                          <a:ea typeface="+mn-ea"/>
                          <a:cs typeface="+mn-cs"/>
                        </a:rPr>
                        <a:t>Environments</a:t>
                      </a:r>
                    </a:p>
                  </a:txBody>
                  <a:tcPr>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45602717"/>
                  </a:ext>
                </a:extLst>
              </a:tr>
              <a:tr h="2509808">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JIT Clusters are not being used</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Partial Utilization of the Cloud Pay Per Use</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Auto scale once enabled will provide advantages</a:t>
                      </a:r>
                    </a:p>
                  </a:txBody>
                  <a:tcPr/>
                </a:tc>
                <a:tc gridSpan="2">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With Auto Scale, the scaling policy needs to be defined and constantly be monitored and redefined based on future workloads</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With auto-scale it will be hard to get the exact costs for each job that runs in production, however with JIT clusters every job cost can be monitored and optimized</a:t>
                      </a:r>
                    </a:p>
                  </a:txBody>
                  <a:tcPr/>
                </a:tc>
                <a:tc hMerge="1">
                  <a:txBody>
                    <a:bodyPr/>
                    <a:lstStyle/>
                    <a:p>
                      <a:pPr marL="285750" indent="-285750">
                        <a:buFont typeface="Arial" panose="020B0604020202020204" pitchFamily="34" charset="0"/>
                        <a:buChar char="•"/>
                      </a:pPr>
                      <a:r>
                        <a:rPr lang="en-US" sz="1400" b="0" i="0" kern="1200">
                          <a:solidFill>
                            <a:schemeClr val="dk1"/>
                          </a:solidFill>
                          <a:effectLst/>
                          <a:latin typeface="+mn-lt"/>
                          <a:ea typeface="+mn-ea"/>
                          <a:cs typeface="+mn-cs"/>
                        </a:rPr>
                        <a:t>With Auto Scale, the scaling policy needs to be defined and constantly be monitored and redefined based on future workloads</a:t>
                      </a:r>
                    </a:p>
                    <a:p>
                      <a:pPr marL="285750" indent="-285750">
                        <a:buFont typeface="Arial" panose="020B0604020202020204" pitchFamily="34" charset="0"/>
                        <a:buChar char="•"/>
                      </a:pPr>
                      <a:r>
                        <a:rPr lang="en-US" sz="1400" b="0" i="0" kern="1200">
                          <a:solidFill>
                            <a:schemeClr val="dk1"/>
                          </a:solidFill>
                          <a:effectLst/>
                          <a:latin typeface="+mn-lt"/>
                          <a:ea typeface="+mn-ea"/>
                          <a:cs typeface="+mn-cs"/>
                        </a:rPr>
                        <a:t>With auto-scale it will be hard to get the exact costs for each job that runs in production, however with JIT clusters every job cost can be monitored and optimized</a:t>
                      </a:r>
                    </a:p>
                    <a:p>
                      <a:endParaRPr lang="en-US" sz="1400"/>
                    </a:p>
                  </a:txBody>
                  <a:tcPr/>
                </a:tc>
                <a:tc>
                  <a:txBody>
                    <a:bodyPr/>
                    <a:lstStyle/>
                    <a:p>
                      <a:pPr marL="285750" indent="-285750">
                        <a:buFont typeface="Arial" panose="020B0604020202020204" pitchFamily="34" charset="0"/>
                        <a:buChar char="•"/>
                      </a:pPr>
                      <a:r>
                        <a:rPr lang="en-US" sz="1400"/>
                        <a:t>Current State of the environments is pretty much running 24*7</a:t>
                      </a:r>
                    </a:p>
                    <a:p>
                      <a:pPr marL="285750" indent="-285750">
                        <a:buFont typeface="Arial" panose="020B0604020202020204" pitchFamily="34" charset="0"/>
                        <a:buChar char="•"/>
                      </a:pPr>
                      <a:r>
                        <a:rPr lang="en-US" sz="1400"/>
                        <a:t>Link to the current state document - </a:t>
                      </a:r>
                      <a:r>
                        <a:rPr lang="en-US" sz="1400">
                          <a:hlinkClick r:id="rId3"/>
                        </a:rPr>
                        <a:t>Link Here</a:t>
                      </a:r>
                      <a:endParaRPr lang="en-US" sz="1400"/>
                    </a:p>
                  </a:txBody>
                  <a:tcPr/>
                </a:tc>
                <a:tc>
                  <a:txBody>
                    <a:bodyPr/>
                    <a:lstStyle/>
                    <a:p>
                      <a:pPr marL="285750" indent="-285750">
                        <a:buFont typeface="Arial" panose="020B0604020202020204" pitchFamily="34" charset="0"/>
                        <a:buChar char="•"/>
                      </a:pPr>
                      <a:r>
                        <a:rPr lang="en-US" sz="1400" dirty="0"/>
                        <a:t>Use JIT Clusters for known production batch jobs, will enable us to get exact costs per job</a:t>
                      </a:r>
                    </a:p>
                    <a:p>
                      <a:pPr marL="285750" indent="-285750">
                        <a:buFont typeface="Arial" panose="020B0604020202020204" pitchFamily="34" charset="0"/>
                        <a:buChar char="•"/>
                      </a:pPr>
                      <a:r>
                        <a:rPr lang="en-US" sz="1400" dirty="0"/>
                        <a:t>Knowing exact costs can enable us to target each job and optimize it without impacting other jobs, please check in-depth analysis </a:t>
                      </a:r>
                      <a:r>
                        <a:rPr lang="en-US" sz="1400" dirty="0">
                          <a:hlinkClick r:id="rId4"/>
                        </a:rPr>
                        <a:t>Link Here</a:t>
                      </a:r>
                      <a:endParaRPr lang="en-US" sz="1400" dirty="0"/>
                    </a:p>
                  </a:txBody>
                  <a:tcPr/>
                </a:tc>
                <a:tc>
                  <a:txBody>
                    <a:bodyPr/>
                    <a:lstStyle/>
                    <a:p>
                      <a:pPr marL="285750" indent="-285750">
                        <a:buFont typeface="Arial" panose="020B0604020202020204" pitchFamily="34" charset="0"/>
                        <a:buChar char="•"/>
                      </a:pPr>
                      <a:r>
                        <a:rPr lang="en-US" sz="1400" kern="1200" dirty="0">
                          <a:solidFill>
                            <a:schemeClr val="dk1"/>
                          </a:solidFill>
                          <a:latin typeface="+mn-lt"/>
                          <a:ea typeface="+mn-ea"/>
                          <a:cs typeface="+mn-cs"/>
                        </a:rPr>
                        <a:t>Better</a:t>
                      </a:r>
                    </a:p>
                    <a:p>
                      <a:pPr marL="285750" indent="-285750">
                        <a:buFont typeface="Arial" panose="020B0604020202020204" pitchFamily="34" charset="0"/>
                        <a:buChar char="•"/>
                      </a:pPr>
                      <a:r>
                        <a:rPr lang="en-US" sz="1400" kern="1200" dirty="0">
                          <a:solidFill>
                            <a:schemeClr val="dk1"/>
                          </a:solidFill>
                          <a:latin typeface="+mn-lt"/>
                          <a:ea typeface="+mn-ea"/>
                          <a:cs typeface="+mn-cs"/>
                        </a:rPr>
                        <a:t>Faster</a:t>
                      </a:r>
                    </a:p>
                    <a:p>
                      <a:pPr marL="285750" indent="-285750">
                        <a:buFont typeface="Arial" panose="020B0604020202020204" pitchFamily="34" charset="0"/>
                        <a:buChar char="•"/>
                      </a:pPr>
                      <a:r>
                        <a:rPr lang="en-US" sz="1400" b="1" kern="1200" dirty="0">
                          <a:solidFill>
                            <a:schemeClr val="dk1"/>
                          </a:solidFill>
                          <a:latin typeface="+mn-lt"/>
                          <a:ea typeface="+mn-ea"/>
                          <a:cs typeface="+mn-cs"/>
                        </a:rPr>
                        <a:t>Cheaper</a:t>
                      </a:r>
                      <a:r>
                        <a:rPr lang="en-US" sz="1400" kern="1200" dirty="0">
                          <a:solidFill>
                            <a:schemeClr val="dk1"/>
                          </a:solidFill>
                          <a:latin typeface="+mn-lt"/>
                          <a:ea typeface="+mn-ea"/>
                          <a:cs typeface="+mn-cs"/>
                        </a:rPr>
                        <a:t> -&gt; This approach will make use of the cloud cheaper as the cloud resources are used just for the job and released right after (Pay Per Use) instead of using some resources 24*7</a:t>
                      </a:r>
                      <a:endParaRPr lang="en-US" sz="1400" dirty="0"/>
                    </a:p>
                  </a:txBody>
                  <a:tcPr/>
                </a:tc>
                <a:extLst>
                  <a:ext uri="{0D108BD9-81ED-4DB2-BD59-A6C34878D82A}">
                    <a16:rowId xmlns:a16="http://schemas.microsoft.com/office/drawing/2014/main" val="2286241604"/>
                  </a:ext>
                </a:extLst>
              </a:tr>
              <a:tr h="346180">
                <a:tc gridSpan="6">
                  <a:txBody>
                    <a:bodyPr/>
                    <a:lstStyle/>
                    <a:p>
                      <a:pPr algn="ctr"/>
                      <a:r>
                        <a:rPr lang="en-US" sz="1800" b="1" kern="1200" dirty="0">
                          <a:solidFill>
                            <a:schemeClr val="lt1"/>
                          </a:solidFill>
                          <a:latin typeface="+mn-lt"/>
                          <a:ea typeface="+mn-ea"/>
                          <a:cs typeface="+mn-cs"/>
                        </a:rPr>
                        <a:t>Availability</a:t>
                      </a:r>
                    </a:p>
                  </a:txBody>
                  <a:tcPr>
                    <a:solidFill>
                      <a:schemeClr val="accent2"/>
                    </a:solidFill>
                  </a:tcPr>
                </a:tc>
                <a:tc hMerge="1">
                  <a:txBody>
                    <a:bodyPr/>
                    <a:lstStyle/>
                    <a:p>
                      <a:endParaRPr lang="en-US"/>
                    </a:p>
                  </a:txBody>
                  <a:tcPr/>
                </a:tc>
                <a:tc hMerge="1">
                  <a:txBody>
                    <a:bodyPr/>
                    <a:lstStyle/>
                    <a:p>
                      <a:endParaRPr lang="en-US" sz="1400"/>
                    </a:p>
                  </a:txBody>
                  <a:tcPr/>
                </a:tc>
                <a:tc hMerge="1">
                  <a:txBody>
                    <a:bodyPr/>
                    <a:lstStyle/>
                    <a:p>
                      <a:endParaRPr lang="en-US" sz="140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98618839"/>
                  </a:ext>
                </a:extLst>
              </a:tr>
              <a:tr h="1970584">
                <a:tc gridSpan="2">
                  <a:txBody>
                    <a:bodyPr/>
                    <a:lstStyle/>
                    <a:p>
                      <a:pPr marL="285750" indent="-285750">
                        <a:buFont typeface="Arial" panose="020B0604020202020204" pitchFamily="34" charset="0"/>
                        <a:buChar char="•"/>
                      </a:pPr>
                      <a:r>
                        <a:rPr lang="en-US" sz="1400" b="0" i="0" kern="1200">
                          <a:solidFill>
                            <a:schemeClr val="dk1"/>
                          </a:solidFill>
                          <a:effectLst/>
                          <a:latin typeface="+mn-lt"/>
                          <a:ea typeface="+mn-ea"/>
                          <a:cs typeface="+mn-cs"/>
                        </a:rPr>
                        <a:t>Tenant Dev environment has challenges w.r.t data being available for development and testing purposes (incremental, change data captures and merges not fully working as desired on the platform)</a:t>
                      </a:r>
                      <a:endParaRPr lang="en-US" sz="1400" dirty="0"/>
                    </a:p>
                  </a:txBody>
                  <a:tcPr/>
                </a:tc>
                <a:tc hMerge="1">
                  <a:txBody>
                    <a:bodyPr/>
                    <a:lstStyle/>
                    <a:p>
                      <a:pPr marL="285750" indent="-285750">
                        <a:buFont typeface="Arial" panose="020B0604020202020204" pitchFamily="34" charset="0"/>
                        <a:buChar char="•"/>
                      </a:pPr>
                      <a:endParaRPr lang="en-US" sz="1400"/>
                    </a:p>
                  </a:txBody>
                  <a:tcPr/>
                </a:tc>
                <a:tc>
                  <a:txBody>
                    <a:bodyPr/>
                    <a:lstStyle/>
                    <a:p>
                      <a:pPr marL="285750" indent="-285750">
                        <a:buFont typeface="Arial" panose="020B0604020202020204" pitchFamily="34" charset="0"/>
                        <a:buChar char="•"/>
                      </a:pPr>
                      <a:r>
                        <a:rPr lang="en-US" sz="1400" dirty="0"/>
                        <a:t>Missing timelines and delays in business value realization</a:t>
                      </a:r>
                    </a:p>
                  </a:txBody>
                  <a:tcPr/>
                </a:tc>
                <a:tc>
                  <a:txBody>
                    <a:bodyPr/>
                    <a:lstStyle/>
                    <a:p>
                      <a:pPr marL="285750" indent="-285750">
                        <a:buFont typeface="Arial" panose="020B0604020202020204" pitchFamily="34" charset="0"/>
                        <a:buChar char="•"/>
                      </a:pPr>
                      <a:r>
                        <a:rPr lang="en-US" sz="1400" dirty="0"/>
                        <a:t>Please see the error </a:t>
                      </a:r>
                      <a:r>
                        <a:rPr lang="en-US" sz="1400" dirty="0">
                          <a:hlinkClick r:id="" action="ppaction://noaction"/>
                        </a:rPr>
                        <a:t>Links Here</a:t>
                      </a:r>
                      <a:endParaRPr lang="en-US" sz="1400" dirty="0"/>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Availability of the data needs to have SLA's for each of the environments (Dev, QA, Prod Support and Prod)</a:t>
                      </a:r>
                      <a:endParaRPr lang="en-US" sz="1400" dirty="0"/>
                    </a:p>
                  </a:txBody>
                  <a:tcPr/>
                </a:tc>
                <a:tc>
                  <a:txBody>
                    <a:bodyPr/>
                    <a:lstStyle/>
                    <a:p>
                      <a:pPr marL="285750" indent="-285750">
                        <a:buFont typeface="Arial" panose="020B0604020202020204" pitchFamily="34" charset="0"/>
                        <a:buChar char="•"/>
                      </a:pPr>
                      <a:r>
                        <a:rPr lang="en-US" sz="1400" b="1" kern="1200" dirty="0">
                          <a:solidFill>
                            <a:schemeClr val="dk1"/>
                          </a:solidFill>
                          <a:latin typeface="+mn-lt"/>
                          <a:ea typeface="+mn-ea"/>
                          <a:cs typeface="+mn-cs"/>
                        </a:rPr>
                        <a:t>Better -&gt; </a:t>
                      </a:r>
                      <a:r>
                        <a:rPr lang="en-US" sz="1400" b="0" kern="1200" dirty="0">
                          <a:solidFill>
                            <a:schemeClr val="dk1"/>
                          </a:solidFill>
                          <a:latin typeface="+mn-lt"/>
                          <a:ea typeface="+mn-ea"/>
                          <a:cs typeface="+mn-cs"/>
                        </a:rPr>
                        <a:t>SLA's will ensure that there is guaranteed availability of the data and allows tenants to meet deadlines &amp; business value</a:t>
                      </a:r>
                    </a:p>
                    <a:p>
                      <a:pPr marL="285750" indent="-285750">
                        <a:buFont typeface="Arial" panose="020B0604020202020204" pitchFamily="34" charset="0"/>
                        <a:buChar char="•"/>
                      </a:pPr>
                      <a:r>
                        <a:rPr lang="en-US" sz="1400" kern="1200" dirty="0">
                          <a:solidFill>
                            <a:schemeClr val="dk1"/>
                          </a:solidFill>
                          <a:latin typeface="+mn-lt"/>
                          <a:ea typeface="+mn-ea"/>
                          <a:cs typeface="+mn-cs"/>
                        </a:rPr>
                        <a:t>Faster</a:t>
                      </a:r>
                    </a:p>
                    <a:p>
                      <a:pPr marL="285750" indent="-285750">
                        <a:buFont typeface="Arial" panose="020B0604020202020204" pitchFamily="34" charset="0"/>
                        <a:buChar char="•"/>
                      </a:pPr>
                      <a:r>
                        <a:rPr lang="en-US" sz="1400" b="0" kern="1200" dirty="0">
                          <a:solidFill>
                            <a:schemeClr val="dk1"/>
                          </a:solidFill>
                          <a:latin typeface="+mn-lt"/>
                          <a:ea typeface="+mn-ea"/>
                          <a:cs typeface="+mn-cs"/>
                        </a:rPr>
                        <a:t>Cheaper</a:t>
                      </a:r>
                      <a:r>
                        <a:rPr lang="en-US" sz="1400" kern="1200" dirty="0">
                          <a:solidFill>
                            <a:schemeClr val="dk1"/>
                          </a:solidFill>
                          <a:latin typeface="+mn-lt"/>
                          <a:ea typeface="+mn-ea"/>
                          <a:cs typeface="+mn-cs"/>
                        </a:rPr>
                        <a:t> </a:t>
                      </a:r>
                      <a:endParaRPr lang="en-US" sz="1400" dirty="0"/>
                    </a:p>
                  </a:txBody>
                  <a:tcPr/>
                </a:tc>
                <a:extLst>
                  <a:ext uri="{0D108BD9-81ED-4DB2-BD59-A6C34878D82A}">
                    <a16:rowId xmlns:a16="http://schemas.microsoft.com/office/drawing/2014/main" val="3176281054"/>
                  </a:ext>
                </a:extLst>
              </a:tr>
            </a:tbl>
          </a:graphicData>
        </a:graphic>
      </p:graphicFrame>
    </p:spTree>
    <p:custDataLst>
      <p:tags r:id="rId1"/>
    </p:custDataLst>
    <p:extLst>
      <p:ext uri="{BB962C8B-B14F-4D97-AF65-F5344CB8AC3E}">
        <p14:creationId xmlns:p14="http://schemas.microsoft.com/office/powerpoint/2010/main" val="368177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60CBE-776B-467C-A4B2-516A8AC83A9C}"/>
              </a:ext>
            </a:extLst>
          </p:cNvPr>
          <p:cNvSpPr>
            <a:spLocks noGrp="1"/>
          </p:cNvSpPr>
          <p:nvPr>
            <p:ph type="title"/>
          </p:nvPr>
        </p:nvSpPr>
        <p:spPr>
          <a:solidFill>
            <a:schemeClr val="bg2">
              <a:lumMod val="75000"/>
            </a:schemeClr>
          </a:solidFill>
        </p:spPr>
        <p:txBody>
          <a:bodyPr/>
          <a:lstStyle/>
          <a:p>
            <a:r>
              <a:rPr lang="en-US"/>
              <a:t>A2.0 Reference Architecture</a:t>
            </a:r>
          </a:p>
        </p:txBody>
      </p:sp>
      <p:grpSp>
        <p:nvGrpSpPr>
          <p:cNvPr id="5" name="Group 4">
            <a:extLst>
              <a:ext uri="{FF2B5EF4-FFF2-40B4-BE49-F238E27FC236}">
                <a16:creationId xmlns:a16="http://schemas.microsoft.com/office/drawing/2014/main" id="{9DA9E03B-DF04-4DE5-9F70-7B9266118619}"/>
              </a:ext>
            </a:extLst>
          </p:cNvPr>
          <p:cNvGrpSpPr/>
          <p:nvPr/>
        </p:nvGrpSpPr>
        <p:grpSpPr>
          <a:xfrm>
            <a:off x="243043" y="1018198"/>
            <a:ext cx="5670869" cy="299717"/>
            <a:chOff x="351054" y="780533"/>
            <a:chExt cx="5535715" cy="275373"/>
          </a:xfrm>
        </p:grpSpPr>
        <p:sp>
          <p:nvSpPr>
            <p:cNvPr id="6" name="Rectangle 5">
              <a:extLst>
                <a:ext uri="{FF2B5EF4-FFF2-40B4-BE49-F238E27FC236}">
                  <a16:creationId xmlns:a16="http://schemas.microsoft.com/office/drawing/2014/main" id="{DB88734C-306A-40EF-875C-DCDC41B3E177}"/>
                </a:ext>
              </a:extLst>
            </p:cNvPr>
            <p:cNvSpPr/>
            <p:nvPr/>
          </p:nvSpPr>
          <p:spPr bwMode="auto">
            <a:xfrm>
              <a:off x="351054" y="854564"/>
              <a:ext cx="226488" cy="169784"/>
            </a:xfrm>
            <a:prstGeom prst="rect">
              <a:avLst/>
            </a:prstGeom>
            <a:solidFill>
              <a:srgbClr val="009999"/>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sp>
          <p:nvSpPr>
            <p:cNvPr id="7" name="Rectangle 6">
              <a:extLst>
                <a:ext uri="{FF2B5EF4-FFF2-40B4-BE49-F238E27FC236}">
                  <a16:creationId xmlns:a16="http://schemas.microsoft.com/office/drawing/2014/main" id="{D2058465-FDB7-4C80-B4C5-318DCD63E4B9}"/>
                </a:ext>
              </a:extLst>
            </p:cNvPr>
            <p:cNvSpPr/>
            <p:nvPr/>
          </p:nvSpPr>
          <p:spPr bwMode="auto">
            <a:xfrm>
              <a:off x="4395537" y="863237"/>
              <a:ext cx="188726" cy="169784"/>
            </a:xfrm>
            <a:prstGeom prst="rect">
              <a:avLst/>
            </a:prstGeom>
            <a:solidFill>
              <a:srgbClr val="F0AA1F">
                <a:lumMod val="60000"/>
                <a:lumOff val="40000"/>
              </a:srgbClr>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sp>
          <p:nvSpPr>
            <p:cNvPr id="8" name="TextBox 7">
              <a:extLst>
                <a:ext uri="{FF2B5EF4-FFF2-40B4-BE49-F238E27FC236}">
                  <a16:creationId xmlns:a16="http://schemas.microsoft.com/office/drawing/2014/main" id="{1C81E368-E0EB-406E-9863-2004610FB82A}"/>
                </a:ext>
              </a:extLst>
            </p:cNvPr>
            <p:cNvSpPr txBox="1"/>
            <p:nvPr/>
          </p:nvSpPr>
          <p:spPr>
            <a:xfrm>
              <a:off x="695866" y="801406"/>
              <a:ext cx="1610209" cy="254500"/>
            </a:xfrm>
            <a:prstGeom prst="rect">
              <a:avLst/>
            </a:prstGeom>
            <a:noFill/>
          </p:spPr>
          <p:txBody>
            <a:bodyPr wrap="square" lIns="0" tIns="0" rIns="0" bIns="0" rtlCol="0">
              <a:spAutoFit/>
            </a:bodyPr>
            <a:lstStyle>
              <a:defPPr>
                <a:defRPr lang="en-US"/>
              </a:defPPr>
              <a:lvl1pPr>
                <a:defRPr sz="800">
                  <a:latin typeface="+mn-lt"/>
                </a:defRPr>
              </a:lvl1pPr>
            </a:lstStyle>
            <a:p>
              <a:pPr defTabSz="914354">
                <a:defRPr/>
              </a:pPr>
              <a:r>
                <a:rPr lang="en-US" sz="900" kern="0">
                  <a:solidFill>
                    <a:prstClr val="black"/>
                  </a:solidFill>
                  <a:latin typeface="Calibri" charset="0"/>
                  <a:ea typeface="Calibri" charset="0"/>
                  <a:cs typeface="Calibri" charset="0"/>
                </a:rPr>
                <a:t>Microsoft Application Natively Available in MS Azure</a:t>
              </a:r>
            </a:p>
          </p:txBody>
        </p:sp>
        <p:sp>
          <p:nvSpPr>
            <p:cNvPr id="9" name="TextBox 8">
              <a:extLst>
                <a:ext uri="{FF2B5EF4-FFF2-40B4-BE49-F238E27FC236}">
                  <a16:creationId xmlns:a16="http://schemas.microsoft.com/office/drawing/2014/main" id="{CE979657-66B6-4F57-80C6-A9E3218782E7}"/>
                </a:ext>
              </a:extLst>
            </p:cNvPr>
            <p:cNvSpPr txBox="1"/>
            <p:nvPr/>
          </p:nvSpPr>
          <p:spPr>
            <a:xfrm>
              <a:off x="4739139" y="785869"/>
              <a:ext cx="1147630" cy="254500"/>
            </a:xfrm>
            <a:prstGeom prst="rect">
              <a:avLst/>
            </a:prstGeom>
            <a:noFill/>
          </p:spPr>
          <p:txBody>
            <a:bodyPr wrap="square" lIns="0" tIns="0" rIns="0" bIns="0" rtlCol="0">
              <a:spAutoFit/>
            </a:bodyPr>
            <a:lstStyle/>
            <a:p>
              <a:pPr defTabSz="914354">
                <a:defRPr/>
              </a:pPr>
              <a:r>
                <a:rPr lang="en-US" sz="900" kern="0">
                  <a:solidFill>
                    <a:prstClr val="black"/>
                  </a:solidFill>
                  <a:latin typeface="Calibri" charset="0"/>
                  <a:ea typeface="Calibri" charset="0"/>
                  <a:cs typeface="Calibri" charset="0"/>
                </a:rPr>
                <a:t>Additional technologies to enable Analytics </a:t>
              </a:r>
            </a:p>
          </p:txBody>
        </p:sp>
        <p:sp>
          <p:nvSpPr>
            <p:cNvPr id="10" name="TextBox 9">
              <a:extLst>
                <a:ext uri="{FF2B5EF4-FFF2-40B4-BE49-F238E27FC236}">
                  <a16:creationId xmlns:a16="http://schemas.microsoft.com/office/drawing/2014/main" id="{D88017C9-02B9-427A-ABC9-54C75B20F8DC}"/>
                </a:ext>
              </a:extLst>
            </p:cNvPr>
            <p:cNvSpPr txBox="1"/>
            <p:nvPr/>
          </p:nvSpPr>
          <p:spPr>
            <a:xfrm>
              <a:off x="2728145" y="780533"/>
              <a:ext cx="1435791" cy="254500"/>
            </a:xfrm>
            <a:prstGeom prst="rect">
              <a:avLst/>
            </a:prstGeom>
            <a:noFill/>
          </p:spPr>
          <p:txBody>
            <a:bodyPr wrap="square" lIns="0" tIns="0" rIns="0" bIns="0" rtlCol="0">
              <a:spAutoFit/>
            </a:bodyPr>
            <a:lstStyle/>
            <a:p>
              <a:pPr defTabSz="914354">
                <a:defRPr/>
              </a:pPr>
              <a:r>
                <a:rPr lang="en-US" sz="900" kern="0">
                  <a:solidFill>
                    <a:prstClr val="black"/>
                  </a:solidFill>
                  <a:latin typeface="Calibri" charset="0"/>
                  <a:ea typeface="Calibri" charset="0"/>
                  <a:cs typeface="Calibri" charset="0"/>
                </a:rPr>
                <a:t>Third Party Application</a:t>
              </a:r>
            </a:p>
            <a:p>
              <a:pPr defTabSz="914354">
                <a:defRPr/>
              </a:pPr>
              <a:r>
                <a:rPr lang="en-US" sz="900" kern="0">
                  <a:solidFill>
                    <a:prstClr val="black"/>
                  </a:solidFill>
                  <a:latin typeface="Calibri" charset="0"/>
                  <a:ea typeface="Calibri" charset="0"/>
                  <a:cs typeface="Calibri" charset="0"/>
                </a:rPr>
                <a:t>Natively Available in MS Azure</a:t>
              </a:r>
            </a:p>
          </p:txBody>
        </p:sp>
        <p:sp>
          <p:nvSpPr>
            <p:cNvPr id="11" name="Rectangle 10">
              <a:extLst>
                <a:ext uri="{FF2B5EF4-FFF2-40B4-BE49-F238E27FC236}">
                  <a16:creationId xmlns:a16="http://schemas.microsoft.com/office/drawing/2014/main" id="{7CFF429B-467C-4FFE-90DB-1A8E9B179990}"/>
                </a:ext>
              </a:extLst>
            </p:cNvPr>
            <p:cNvSpPr/>
            <p:nvPr/>
          </p:nvSpPr>
          <p:spPr bwMode="auto">
            <a:xfrm>
              <a:off x="2379237" y="862038"/>
              <a:ext cx="226488" cy="169784"/>
            </a:xfrm>
            <a:prstGeom prst="rect">
              <a:avLst/>
            </a:prstGeom>
            <a:solidFill>
              <a:srgbClr val="0070C0"/>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914354">
                <a:defRPr/>
              </a:pPr>
              <a:endParaRPr lang="en-US" sz="601" kern="0">
                <a:solidFill>
                  <a:prstClr val="white"/>
                </a:solidFill>
                <a:latin typeface="Calibri" charset="0"/>
                <a:ea typeface="Calibri" charset="0"/>
                <a:cs typeface="Calibri" charset="0"/>
              </a:endParaRPr>
            </a:p>
          </p:txBody>
        </p:sp>
      </p:grpSp>
      <p:sp>
        <p:nvSpPr>
          <p:cNvPr id="136" name="Rectangle 135">
            <a:extLst>
              <a:ext uri="{FF2B5EF4-FFF2-40B4-BE49-F238E27FC236}">
                <a16:creationId xmlns:a16="http://schemas.microsoft.com/office/drawing/2014/main" id="{1962B4A4-C6AF-4E58-B9A8-D2E754F8440C}"/>
              </a:ext>
            </a:extLst>
          </p:cNvPr>
          <p:cNvSpPr/>
          <p:nvPr/>
        </p:nvSpPr>
        <p:spPr>
          <a:xfrm>
            <a:off x="1690076" y="1730071"/>
            <a:ext cx="9959897" cy="4497920"/>
          </a:xfrm>
          <a:prstGeom prst="rect">
            <a:avLst/>
          </a:prstGeom>
          <a:solidFill>
            <a:srgbClr val="8FB3CB"/>
          </a:solidFill>
          <a:ln w="19050" cap="flat" cmpd="sng" algn="ctr">
            <a:noFill/>
            <a:prstDash val="solid"/>
            <a:miter lim="800000"/>
          </a:ln>
          <a:effectLst/>
        </p:spPr>
        <p:txBody>
          <a:bodyPr vert="horz" rtlCol="0" anchor="t" anchorCtr="0"/>
          <a:lstStyle/>
          <a:p>
            <a:pPr algn="ctr" defTabSz="914377">
              <a:defRPr/>
            </a:pPr>
            <a:endParaRPr lang="en-US" sz="1400" kern="0">
              <a:solidFill>
                <a:prstClr val="black"/>
              </a:solidFill>
              <a:latin typeface="Calibri" charset="0"/>
              <a:ea typeface="Calibri" charset="0"/>
              <a:cs typeface="Calibri" charset="0"/>
            </a:endParaRPr>
          </a:p>
        </p:txBody>
      </p:sp>
      <p:sp>
        <p:nvSpPr>
          <p:cNvPr id="137" name="Rectangle 136">
            <a:extLst>
              <a:ext uri="{FF2B5EF4-FFF2-40B4-BE49-F238E27FC236}">
                <a16:creationId xmlns:a16="http://schemas.microsoft.com/office/drawing/2014/main" id="{202FE3DA-2A79-49A5-8A9D-9A462560DDA9}"/>
              </a:ext>
            </a:extLst>
          </p:cNvPr>
          <p:cNvSpPr/>
          <p:nvPr/>
        </p:nvSpPr>
        <p:spPr>
          <a:xfrm>
            <a:off x="7371513" y="1803981"/>
            <a:ext cx="2196651" cy="3075723"/>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Analytics Tools</a:t>
            </a:r>
          </a:p>
        </p:txBody>
      </p:sp>
      <p:sp>
        <p:nvSpPr>
          <p:cNvPr id="138" name="Rectangle 137">
            <a:extLst>
              <a:ext uri="{FF2B5EF4-FFF2-40B4-BE49-F238E27FC236}">
                <a16:creationId xmlns:a16="http://schemas.microsoft.com/office/drawing/2014/main" id="{C77669CC-4ED5-49C0-AF1A-CFC44F2BFBC4}"/>
              </a:ext>
            </a:extLst>
          </p:cNvPr>
          <p:cNvSpPr/>
          <p:nvPr/>
        </p:nvSpPr>
        <p:spPr>
          <a:xfrm>
            <a:off x="7461281" y="2045975"/>
            <a:ext cx="2021843" cy="2747683"/>
          </a:xfrm>
          <a:prstGeom prst="rect">
            <a:avLst/>
          </a:prstGeom>
          <a:solidFill>
            <a:schemeClr val="bg1"/>
          </a:solidFill>
          <a:ln w="3175"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endParaRPr lang="en-US" sz="800">
              <a:solidFill>
                <a:prstClr val="black">
                  <a:lumMod val="75000"/>
                  <a:lumOff val="25000"/>
                </a:prstClr>
              </a:solidFill>
              <a:latin typeface="Calibri" charset="0"/>
              <a:ea typeface="Calibri" charset="0"/>
              <a:cs typeface="Calibri" charset="0"/>
            </a:endParaRPr>
          </a:p>
        </p:txBody>
      </p:sp>
      <p:sp>
        <p:nvSpPr>
          <p:cNvPr id="139" name="Rectangle 138">
            <a:extLst>
              <a:ext uri="{FF2B5EF4-FFF2-40B4-BE49-F238E27FC236}">
                <a16:creationId xmlns:a16="http://schemas.microsoft.com/office/drawing/2014/main" id="{096550BA-D459-4815-A36D-56507DE99EF5}"/>
              </a:ext>
            </a:extLst>
          </p:cNvPr>
          <p:cNvSpPr/>
          <p:nvPr/>
        </p:nvSpPr>
        <p:spPr>
          <a:xfrm rot="5400000">
            <a:off x="7637584" y="2440850"/>
            <a:ext cx="1703363" cy="1757612"/>
          </a:xfrm>
          <a:prstGeom prst="rect">
            <a:avLst/>
          </a:prstGeom>
          <a:solidFill>
            <a:schemeClr val="bg1"/>
          </a:solid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tIns="0" rtlCol="0" anchor="t"/>
          <a:lstStyle/>
          <a:p>
            <a:pPr algn="ctr" defTabSz="822939">
              <a:defRPr/>
            </a:pPr>
            <a:r>
              <a:rPr lang="en-US" sz="900" kern="0">
                <a:solidFill>
                  <a:prstClr val="black">
                    <a:lumMod val="75000"/>
                    <a:lumOff val="25000"/>
                  </a:prstClr>
                </a:solidFill>
                <a:latin typeface="Calibri" charset="0"/>
                <a:ea typeface="Calibri" charset="0"/>
                <a:cs typeface="Calibri" charset="0"/>
              </a:rPr>
              <a:t>Machine Learning</a:t>
            </a:r>
          </a:p>
        </p:txBody>
      </p:sp>
      <p:sp>
        <p:nvSpPr>
          <p:cNvPr id="140" name="Rectangle 139">
            <a:extLst>
              <a:ext uri="{FF2B5EF4-FFF2-40B4-BE49-F238E27FC236}">
                <a16:creationId xmlns:a16="http://schemas.microsoft.com/office/drawing/2014/main" id="{9B90564E-2C85-4C7B-9842-9B9BF03C7470}"/>
              </a:ext>
            </a:extLst>
          </p:cNvPr>
          <p:cNvSpPr/>
          <p:nvPr/>
        </p:nvSpPr>
        <p:spPr>
          <a:xfrm rot="5400000">
            <a:off x="8247229" y="3565077"/>
            <a:ext cx="483641" cy="1758047"/>
          </a:xfrm>
          <a:prstGeom prst="rect">
            <a:avLst/>
          </a:prstGeom>
          <a:solidFill>
            <a:schemeClr val="bg1"/>
          </a:solid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t"/>
          <a:lstStyle/>
          <a:p>
            <a:pPr algn="ctr" defTabSz="822939">
              <a:defRPr/>
            </a:pPr>
            <a:endParaRPr lang="en-US" sz="900" kern="0">
              <a:solidFill>
                <a:prstClr val="black"/>
              </a:solidFill>
              <a:latin typeface="Calibri" charset="0"/>
              <a:ea typeface="Calibri" charset="0"/>
              <a:cs typeface="Calibri" charset="0"/>
            </a:endParaRPr>
          </a:p>
        </p:txBody>
      </p:sp>
      <p:sp>
        <p:nvSpPr>
          <p:cNvPr id="141" name="Rectangle 140">
            <a:extLst>
              <a:ext uri="{FF2B5EF4-FFF2-40B4-BE49-F238E27FC236}">
                <a16:creationId xmlns:a16="http://schemas.microsoft.com/office/drawing/2014/main" id="{463FF5A1-977C-433E-84B6-7FA2BB11B3BC}"/>
              </a:ext>
            </a:extLst>
          </p:cNvPr>
          <p:cNvSpPr/>
          <p:nvPr/>
        </p:nvSpPr>
        <p:spPr>
          <a:xfrm>
            <a:off x="9648786" y="1803980"/>
            <a:ext cx="1906653" cy="3080341"/>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Information Access </a:t>
            </a:r>
            <a:br>
              <a:rPr lang="en-US" sz="1051" b="1" kern="0">
                <a:solidFill>
                  <a:prstClr val="black"/>
                </a:solidFill>
                <a:latin typeface="Calibri" charset="0"/>
                <a:ea typeface="Calibri" charset="0"/>
                <a:cs typeface="Calibri" charset="0"/>
              </a:rPr>
            </a:br>
            <a:r>
              <a:rPr lang="en-US" sz="1051" b="1" kern="0">
                <a:solidFill>
                  <a:prstClr val="black"/>
                </a:solidFill>
                <a:latin typeface="Calibri" charset="0"/>
                <a:ea typeface="Calibri" charset="0"/>
                <a:cs typeface="Calibri" charset="0"/>
              </a:rPr>
              <a:t>and Delivery</a:t>
            </a:r>
          </a:p>
        </p:txBody>
      </p:sp>
      <p:sp>
        <p:nvSpPr>
          <p:cNvPr id="142" name="Rectangle 141">
            <a:extLst>
              <a:ext uri="{FF2B5EF4-FFF2-40B4-BE49-F238E27FC236}">
                <a16:creationId xmlns:a16="http://schemas.microsoft.com/office/drawing/2014/main" id="{A08E144C-9EAF-4EC8-9316-4EBA3D055615}"/>
              </a:ext>
            </a:extLst>
          </p:cNvPr>
          <p:cNvSpPr/>
          <p:nvPr/>
        </p:nvSpPr>
        <p:spPr>
          <a:xfrm rot="5400000">
            <a:off x="9997438" y="3326621"/>
            <a:ext cx="1209463" cy="1602001"/>
          </a:xfrm>
          <a:prstGeom prst="rect">
            <a:avLst/>
          </a:prstGeom>
          <a:solidFill>
            <a:schemeClr val="bg1"/>
          </a:solidFill>
          <a:ln w="6350" cmpd="sng">
            <a:no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Analytic as a service APIs </a:t>
            </a:r>
          </a:p>
        </p:txBody>
      </p:sp>
      <p:sp>
        <p:nvSpPr>
          <p:cNvPr id="143" name="Rectangle 142">
            <a:extLst>
              <a:ext uri="{FF2B5EF4-FFF2-40B4-BE49-F238E27FC236}">
                <a16:creationId xmlns:a16="http://schemas.microsoft.com/office/drawing/2014/main" id="{FEFE8E41-F756-41A4-8572-262F8D96C95B}"/>
              </a:ext>
            </a:extLst>
          </p:cNvPr>
          <p:cNvSpPr/>
          <p:nvPr/>
        </p:nvSpPr>
        <p:spPr>
          <a:xfrm>
            <a:off x="1802559" y="1803981"/>
            <a:ext cx="2973116" cy="3156164"/>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Data Acquisition &amp; Staging</a:t>
            </a:r>
          </a:p>
        </p:txBody>
      </p:sp>
      <p:sp>
        <p:nvSpPr>
          <p:cNvPr id="144" name="Rectangle 143">
            <a:extLst>
              <a:ext uri="{FF2B5EF4-FFF2-40B4-BE49-F238E27FC236}">
                <a16:creationId xmlns:a16="http://schemas.microsoft.com/office/drawing/2014/main" id="{28A23185-017C-4D06-A631-F481CE8032E9}"/>
              </a:ext>
            </a:extLst>
          </p:cNvPr>
          <p:cNvSpPr/>
          <p:nvPr/>
        </p:nvSpPr>
        <p:spPr>
          <a:xfrm>
            <a:off x="3212872" y="2050034"/>
            <a:ext cx="1465465" cy="2786788"/>
          </a:xfrm>
          <a:prstGeom prst="rect">
            <a:avLst/>
          </a:prstGeom>
          <a:solidFill>
            <a:schemeClr val="bg1"/>
          </a:solidFill>
          <a:ln>
            <a:noFill/>
          </a:ln>
        </p:spPr>
        <p:style>
          <a:lnRef idx="3">
            <a:schemeClr val="lt1"/>
          </a:lnRef>
          <a:fillRef idx="1">
            <a:schemeClr val="accent1"/>
          </a:fillRef>
          <a:effectRef idx="1">
            <a:schemeClr val="accent1"/>
          </a:effectRef>
          <a:fontRef idx="minor">
            <a:schemeClr val="lt1"/>
          </a:fontRef>
        </p:style>
        <p:txBody>
          <a:bodyPr vert="horz" rtlCol="0" anchor="t"/>
          <a:lstStyle/>
          <a:p>
            <a:pPr algn="ctr" defTabSz="914377">
              <a:defRPr/>
            </a:pPr>
            <a:r>
              <a:rPr lang="en-US" sz="800">
                <a:solidFill>
                  <a:prstClr val="black"/>
                </a:solidFill>
                <a:latin typeface="Calibri" charset="0"/>
                <a:ea typeface="Calibri" charset="0"/>
                <a:cs typeface="Calibri" charset="0"/>
              </a:rPr>
              <a:t>Hadoop</a:t>
            </a:r>
          </a:p>
        </p:txBody>
      </p:sp>
      <p:sp>
        <p:nvSpPr>
          <p:cNvPr id="145" name="Rectangle 144">
            <a:extLst>
              <a:ext uri="{FF2B5EF4-FFF2-40B4-BE49-F238E27FC236}">
                <a16:creationId xmlns:a16="http://schemas.microsoft.com/office/drawing/2014/main" id="{25DC1D60-61D4-4A86-86F0-D3EB38F200DA}"/>
              </a:ext>
            </a:extLst>
          </p:cNvPr>
          <p:cNvSpPr/>
          <p:nvPr/>
        </p:nvSpPr>
        <p:spPr>
          <a:xfrm>
            <a:off x="1802560" y="5028936"/>
            <a:ext cx="9752877" cy="621269"/>
          </a:xfrm>
          <a:prstGeom prst="rect">
            <a:avLst/>
          </a:prstGeom>
          <a:solidFill>
            <a:schemeClr val="bg1">
              <a:alpha val="80000"/>
            </a:schemeClr>
          </a:solidFill>
          <a:ln w="6350" cap="flat" cmpd="sng" algn="ctr">
            <a:noFill/>
            <a:prstDash val="solid"/>
            <a:miter lim="800000"/>
          </a:ln>
          <a:effectLst/>
        </p:spPr>
        <p:txBody>
          <a:bodyPr rtlCol="0" anchor="t" anchorCtr="0"/>
          <a:lstStyle/>
          <a:p>
            <a:pPr algn="ctr" defTabSz="914377">
              <a:defRPr/>
            </a:pPr>
            <a:r>
              <a:rPr lang="en-US" sz="1051" b="1" kern="0">
                <a:solidFill>
                  <a:prstClr val="black">
                    <a:lumMod val="75000"/>
                    <a:lumOff val="25000"/>
                  </a:prstClr>
                </a:solidFill>
                <a:latin typeface="Calibri" charset="0"/>
                <a:ea typeface="Calibri" charset="0"/>
                <a:cs typeface="Calibri" charset="0"/>
              </a:rPr>
              <a:t>Data Management</a:t>
            </a:r>
          </a:p>
        </p:txBody>
      </p:sp>
      <p:sp>
        <p:nvSpPr>
          <p:cNvPr id="146" name="TextBox 145">
            <a:extLst>
              <a:ext uri="{FF2B5EF4-FFF2-40B4-BE49-F238E27FC236}">
                <a16:creationId xmlns:a16="http://schemas.microsoft.com/office/drawing/2014/main" id="{72EBE8F9-79FC-41C3-85B1-A4D985CC3307}"/>
              </a:ext>
            </a:extLst>
          </p:cNvPr>
          <p:cNvSpPr txBox="1"/>
          <p:nvPr/>
        </p:nvSpPr>
        <p:spPr>
          <a:xfrm>
            <a:off x="2317935" y="5273720"/>
            <a:ext cx="516487"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solidFill>
                  <a:prstClr val="black"/>
                </a:solidFill>
                <a:latin typeface="Calibri" charset="0"/>
                <a:ea typeface="Calibri" charset="0"/>
                <a:cs typeface="Calibri" charset="0"/>
              </a:rPr>
              <a:t>Meta Data</a:t>
            </a:r>
          </a:p>
        </p:txBody>
      </p:sp>
      <p:sp>
        <p:nvSpPr>
          <p:cNvPr id="147" name="TextBox 146">
            <a:extLst>
              <a:ext uri="{FF2B5EF4-FFF2-40B4-BE49-F238E27FC236}">
                <a16:creationId xmlns:a16="http://schemas.microsoft.com/office/drawing/2014/main" id="{C7767D23-3A30-4B7D-B0AF-55E332AF7C4D}"/>
              </a:ext>
            </a:extLst>
          </p:cNvPr>
          <p:cNvSpPr txBox="1"/>
          <p:nvPr/>
        </p:nvSpPr>
        <p:spPr>
          <a:xfrm>
            <a:off x="4995656" y="5273720"/>
            <a:ext cx="425116"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solidFill>
                  <a:prstClr val="black"/>
                </a:solidFill>
                <a:latin typeface="Calibri" charset="0"/>
                <a:ea typeface="Calibri" charset="0"/>
                <a:cs typeface="Calibri" charset="0"/>
              </a:rPr>
              <a:t>Lineage</a:t>
            </a:r>
          </a:p>
        </p:txBody>
      </p:sp>
      <p:sp>
        <p:nvSpPr>
          <p:cNvPr id="148" name="TextBox 147">
            <a:extLst>
              <a:ext uri="{FF2B5EF4-FFF2-40B4-BE49-F238E27FC236}">
                <a16:creationId xmlns:a16="http://schemas.microsoft.com/office/drawing/2014/main" id="{854031D7-A93D-4540-B2BD-EC0FACF018E6}"/>
              </a:ext>
            </a:extLst>
          </p:cNvPr>
          <p:cNvSpPr txBox="1"/>
          <p:nvPr/>
        </p:nvSpPr>
        <p:spPr>
          <a:xfrm>
            <a:off x="6121849" y="5273720"/>
            <a:ext cx="452368"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prstClr val="black"/>
                </a:solidFill>
                <a:latin typeface="Calibri" charset="0"/>
                <a:ea typeface="Calibri" charset="0"/>
                <a:cs typeface="Calibri" charset="0"/>
              </a:rPr>
              <a:t>Lifecycle</a:t>
            </a:r>
          </a:p>
        </p:txBody>
      </p:sp>
      <p:sp>
        <p:nvSpPr>
          <p:cNvPr id="149" name="TextBox 148">
            <a:extLst>
              <a:ext uri="{FF2B5EF4-FFF2-40B4-BE49-F238E27FC236}">
                <a16:creationId xmlns:a16="http://schemas.microsoft.com/office/drawing/2014/main" id="{055DF426-0905-42CA-BEB5-AA268529A4A8}"/>
              </a:ext>
            </a:extLst>
          </p:cNvPr>
          <p:cNvSpPr txBox="1"/>
          <p:nvPr/>
        </p:nvSpPr>
        <p:spPr>
          <a:xfrm>
            <a:off x="7236974" y="5273720"/>
            <a:ext cx="450764"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solidFill>
                  <a:prstClr val="black"/>
                </a:solidFill>
                <a:latin typeface="Calibri" charset="0"/>
                <a:ea typeface="Calibri" charset="0"/>
                <a:cs typeface="Calibri" charset="0"/>
              </a:rPr>
              <a:t>Glossary</a:t>
            </a:r>
          </a:p>
        </p:txBody>
      </p:sp>
      <p:sp>
        <p:nvSpPr>
          <p:cNvPr id="150" name="TextBox 149">
            <a:extLst>
              <a:ext uri="{FF2B5EF4-FFF2-40B4-BE49-F238E27FC236}">
                <a16:creationId xmlns:a16="http://schemas.microsoft.com/office/drawing/2014/main" id="{EA86C651-B686-4D16-8850-D0BEE83BB757}"/>
              </a:ext>
            </a:extLst>
          </p:cNvPr>
          <p:cNvSpPr txBox="1"/>
          <p:nvPr/>
        </p:nvSpPr>
        <p:spPr>
          <a:xfrm>
            <a:off x="8377866" y="5273720"/>
            <a:ext cx="726481"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b="0">
                <a:solidFill>
                  <a:prstClr val="black"/>
                </a:solidFill>
                <a:latin typeface="Calibri" charset="0"/>
                <a:ea typeface="Calibri" charset="0"/>
                <a:cs typeface="Calibri" charset="0"/>
              </a:rPr>
              <a:t>Data Governance</a:t>
            </a:r>
          </a:p>
        </p:txBody>
      </p:sp>
      <p:sp>
        <p:nvSpPr>
          <p:cNvPr id="151" name="TextBox 150">
            <a:extLst>
              <a:ext uri="{FF2B5EF4-FFF2-40B4-BE49-F238E27FC236}">
                <a16:creationId xmlns:a16="http://schemas.microsoft.com/office/drawing/2014/main" id="{8F73214A-B224-40B4-AEDC-E4C959FC4418}"/>
              </a:ext>
            </a:extLst>
          </p:cNvPr>
          <p:cNvSpPr txBox="1"/>
          <p:nvPr/>
        </p:nvSpPr>
        <p:spPr>
          <a:xfrm>
            <a:off x="9951555" y="5273720"/>
            <a:ext cx="574196" cy="184666"/>
          </a:xfrm>
          <a:prstGeom prst="rect">
            <a:avLst/>
          </a:prstGeom>
          <a:solidFill>
            <a:schemeClr val="bg1">
              <a:lumMod val="7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prstClr val="black"/>
                </a:solidFill>
                <a:latin typeface="Calibri" charset="0"/>
                <a:ea typeface="Calibri" charset="0"/>
                <a:cs typeface="Calibri" charset="0"/>
              </a:rPr>
              <a:t>Data Quality</a:t>
            </a:r>
          </a:p>
        </p:txBody>
      </p:sp>
      <p:sp>
        <p:nvSpPr>
          <p:cNvPr id="152" name="TextBox 151">
            <a:extLst>
              <a:ext uri="{FF2B5EF4-FFF2-40B4-BE49-F238E27FC236}">
                <a16:creationId xmlns:a16="http://schemas.microsoft.com/office/drawing/2014/main" id="{55F50430-8091-4CD5-B8BC-4AE7631D7579}"/>
              </a:ext>
            </a:extLst>
          </p:cNvPr>
          <p:cNvSpPr txBox="1"/>
          <p:nvPr/>
        </p:nvSpPr>
        <p:spPr>
          <a:xfrm>
            <a:off x="3756228" y="5273720"/>
            <a:ext cx="426720" cy="184666"/>
          </a:xfrm>
          <a:prstGeom prst="rect">
            <a:avLst/>
          </a:prstGeom>
          <a:solidFill>
            <a:schemeClr val="bg1">
              <a:lumMod val="75000"/>
            </a:schemeClr>
          </a:solidFill>
          <a:ln w="3175">
            <a:noFill/>
            <a:prstDash val="solid"/>
          </a:ln>
        </p:spPr>
        <p:style>
          <a:lnRef idx="3">
            <a:schemeClr val="lt1"/>
          </a:lnRef>
          <a:fillRef idx="1">
            <a:schemeClr val="accent1"/>
          </a:fillRef>
          <a:effectRef idx="1">
            <a:schemeClr val="accent1"/>
          </a:effectRef>
          <a:fontRef idx="minor">
            <a:schemeClr val="lt1"/>
          </a:fontRef>
        </p:style>
        <p:txBody>
          <a:bodyPr wrap="none" rtlCol="0" anchor="ctr">
            <a:spAutoFit/>
          </a:bodyPr>
          <a:lstStyle/>
          <a:p>
            <a:pPr algn="ctr" defTabSz="914377">
              <a:defRPr/>
            </a:pPr>
            <a:r>
              <a:rPr lang="en-US" sz="600">
                <a:solidFill>
                  <a:prstClr val="black"/>
                </a:solidFill>
                <a:latin typeface="Calibri" charset="0"/>
                <a:ea typeface="Calibri" charset="0"/>
                <a:cs typeface="Calibri" charset="0"/>
              </a:rPr>
              <a:t>Tagging</a:t>
            </a:r>
          </a:p>
        </p:txBody>
      </p:sp>
      <p:sp>
        <p:nvSpPr>
          <p:cNvPr id="153" name="TextBox 152">
            <a:extLst>
              <a:ext uri="{FF2B5EF4-FFF2-40B4-BE49-F238E27FC236}">
                <a16:creationId xmlns:a16="http://schemas.microsoft.com/office/drawing/2014/main" id="{7F035622-BC9D-4121-985A-E2142D3B2EEE}"/>
              </a:ext>
            </a:extLst>
          </p:cNvPr>
          <p:cNvSpPr txBox="1"/>
          <p:nvPr/>
        </p:nvSpPr>
        <p:spPr>
          <a:xfrm>
            <a:off x="3849839" y="2613029"/>
            <a:ext cx="2126319" cy="123111"/>
          </a:xfrm>
          <a:prstGeom prst="rect">
            <a:avLst/>
          </a:prstGeom>
          <a:noFill/>
        </p:spPr>
        <p:txBody>
          <a:bodyPr wrap="square" lIns="0" tIns="0" rIns="0" bIns="0" rtlCol="0">
            <a:spAutoFit/>
          </a:bodyPr>
          <a:lstStyle/>
          <a:p>
            <a:pPr algn="ctr" defTabSz="914377">
              <a:defRPr/>
            </a:pPr>
            <a:endParaRPr lang="en-US" sz="800">
              <a:solidFill>
                <a:prstClr val="black"/>
              </a:solidFill>
              <a:latin typeface="Calibri" charset="0"/>
              <a:ea typeface="Calibri" charset="0"/>
              <a:cs typeface="Calibri" charset="0"/>
            </a:endParaRPr>
          </a:p>
        </p:txBody>
      </p:sp>
      <p:sp>
        <p:nvSpPr>
          <p:cNvPr id="154" name="Rectangle 153">
            <a:extLst>
              <a:ext uri="{FF2B5EF4-FFF2-40B4-BE49-F238E27FC236}">
                <a16:creationId xmlns:a16="http://schemas.microsoft.com/office/drawing/2014/main" id="{3CBDB538-8A17-4A46-B87B-FFC7D17E45FC}"/>
              </a:ext>
            </a:extLst>
          </p:cNvPr>
          <p:cNvSpPr/>
          <p:nvPr/>
        </p:nvSpPr>
        <p:spPr>
          <a:xfrm>
            <a:off x="4861553" y="1803980"/>
            <a:ext cx="2431816" cy="2479760"/>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1051" b="1" kern="0">
                <a:solidFill>
                  <a:prstClr val="black"/>
                </a:solidFill>
                <a:latin typeface="Calibri" charset="0"/>
                <a:ea typeface="Calibri" charset="0"/>
                <a:cs typeface="Calibri" charset="0"/>
              </a:rPr>
              <a:t>Data Stores</a:t>
            </a:r>
          </a:p>
        </p:txBody>
      </p:sp>
      <p:sp>
        <p:nvSpPr>
          <p:cNvPr id="155" name="Rectangle 154">
            <a:extLst>
              <a:ext uri="{FF2B5EF4-FFF2-40B4-BE49-F238E27FC236}">
                <a16:creationId xmlns:a16="http://schemas.microsoft.com/office/drawing/2014/main" id="{8F003924-327D-4777-BD23-6A751997A765}"/>
              </a:ext>
            </a:extLst>
          </p:cNvPr>
          <p:cNvSpPr/>
          <p:nvPr/>
        </p:nvSpPr>
        <p:spPr>
          <a:xfrm>
            <a:off x="4867043" y="4362963"/>
            <a:ext cx="2426327" cy="530653"/>
          </a:xfrm>
          <a:prstGeom prst="rect">
            <a:avLst/>
          </a:prstGeom>
          <a:solidFill>
            <a:schemeClr val="bg1">
              <a:alpha val="80000"/>
            </a:schemeClr>
          </a:solidFill>
          <a:ln w="6350" cap="flat" cmpd="sng" algn="ctr">
            <a:solidFill>
              <a:srgbClr val="5B9BD5"/>
            </a:solidFill>
            <a:prstDash val="solid"/>
            <a:miter lim="800000"/>
          </a:ln>
          <a:effectLst/>
        </p:spPr>
        <p:txBody>
          <a:bodyPr rtlCol="0" anchor="t" anchorCtr="0"/>
          <a:lstStyle/>
          <a:p>
            <a:pPr algn="ctr" defTabSz="914377">
              <a:defRPr/>
            </a:pPr>
            <a:r>
              <a:rPr lang="en-US" sz="800" kern="0">
                <a:solidFill>
                  <a:prstClr val="black"/>
                </a:solidFill>
                <a:latin typeface="Calibri" charset="0"/>
                <a:ea typeface="Calibri" charset="0"/>
                <a:cs typeface="Calibri" charset="0"/>
              </a:rPr>
              <a:t>Master and Reference Data Repositories</a:t>
            </a:r>
          </a:p>
        </p:txBody>
      </p:sp>
      <p:sp>
        <p:nvSpPr>
          <p:cNvPr id="156" name="Rectangle 155">
            <a:extLst>
              <a:ext uri="{FF2B5EF4-FFF2-40B4-BE49-F238E27FC236}">
                <a16:creationId xmlns:a16="http://schemas.microsoft.com/office/drawing/2014/main" id="{326D2A84-B9DA-4196-92EA-FF1E2B79EE38}"/>
              </a:ext>
            </a:extLst>
          </p:cNvPr>
          <p:cNvSpPr/>
          <p:nvPr/>
        </p:nvSpPr>
        <p:spPr>
          <a:xfrm>
            <a:off x="4985691" y="2073685"/>
            <a:ext cx="2183359" cy="1625123"/>
          </a:xfrm>
          <a:prstGeom prst="rect">
            <a:avLst/>
          </a:prstGeom>
          <a:solidFill>
            <a:schemeClr val="bg1"/>
          </a:solidFill>
          <a:ln w="3175" cmpd="sng">
            <a:no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r>
              <a:rPr lang="en-US" sz="900">
                <a:solidFill>
                  <a:prstClr val="black">
                    <a:lumMod val="75000"/>
                    <a:lumOff val="25000"/>
                  </a:prstClr>
                </a:solidFill>
                <a:latin typeface="Calibri" charset="0"/>
                <a:ea typeface="Calibri" charset="0"/>
                <a:cs typeface="Calibri" charset="0"/>
              </a:rPr>
              <a:t>Data Warehouse and Data Marts </a:t>
            </a:r>
          </a:p>
        </p:txBody>
      </p:sp>
      <p:sp>
        <p:nvSpPr>
          <p:cNvPr id="157" name="Rectangle 156">
            <a:extLst>
              <a:ext uri="{FF2B5EF4-FFF2-40B4-BE49-F238E27FC236}">
                <a16:creationId xmlns:a16="http://schemas.microsoft.com/office/drawing/2014/main" id="{95B69012-5E00-45CF-A414-5AD352303CB6}"/>
              </a:ext>
            </a:extLst>
          </p:cNvPr>
          <p:cNvSpPr/>
          <p:nvPr/>
        </p:nvSpPr>
        <p:spPr>
          <a:xfrm>
            <a:off x="4986011" y="3749893"/>
            <a:ext cx="2183039" cy="441923"/>
          </a:xfrm>
          <a:prstGeom prst="rect">
            <a:avLst/>
          </a:prstGeom>
          <a:solidFill>
            <a:srgbClr val="FFFFFF"/>
          </a:solidFill>
          <a:ln w="3175" cmpd="sng">
            <a:noFill/>
          </a:ln>
          <a:effectLst/>
        </p:spPr>
        <p:style>
          <a:lnRef idx="1">
            <a:schemeClr val="accent1"/>
          </a:lnRef>
          <a:fillRef idx="3">
            <a:schemeClr val="accent1"/>
          </a:fillRef>
          <a:effectRef idx="2">
            <a:schemeClr val="accent1"/>
          </a:effectRef>
          <a:fontRef idx="minor">
            <a:schemeClr val="lt1"/>
          </a:fontRef>
        </p:style>
        <p:txBody>
          <a:bodyPr vert="horz" rtlCol="0" anchor="t"/>
          <a:lstStyle/>
          <a:p>
            <a:pPr algn="ctr" defTabSz="914377">
              <a:defRPr/>
            </a:pPr>
            <a:r>
              <a:rPr lang="en-US" sz="800">
                <a:solidFill>
                  <a:prstClr val="black">
                    <a:lumMod val="75000"/>
                    <a:lumOff val="25000"/>
                  </a:prstClr>
                </a:solidFill>
                <a:latin typeface="Calibri" charset="0"/>
                <a:ea typeface="Calibri" charset="0"/>
                <a:cs typeface="Calibri" charset="0"/>
              </a:rPr>
              <a:t>NoSQL </a:t>
            </a:r>
          </a:p>
        </p:txBody>
      </p:sp>
      <p:sp>
        <p:nvSpPr>
          <p:cNvPr id="158" name="Rectangle 157">
            <a:extLst>
              <a:ext uri="{FF2B5EF4-FFF2-40B4-BE49-F238E27FC236}">
                <a16:creationId xmlns:a16="http://schemas.microsoft.com/office/drawing/2014/main" id="{28F88AA4-7C8B-4BC9-ACC1-FBFCB385B348}"/>
              </a:ext>
            </a:extLst>
          </p:cNvPr>
          <p:cNvSpPr/>
          <p:nvPr/>
        </p:nvSpPr>
        <p:spPr>
          <a:xfrm rot="5400000">
            <a:off x="10308386" y="1715343"/>
            <a:ext cx="585657" cy="1602000"/>
          </a:xfrm>
          <a:prstGeom prst="rect">
            <a:avLst/>
          </a:prstGeom>
          <a:solidFill>
            <a:schemeClr val="bg1"/>
          </a:solidFill>
          <a:ln w="6350" cmpd="sng">
            <a:no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Visualization</a:t>
            </a:r>
          </a:p>
        </p:txBody>
      </p:sp>
      <p:sp>
        <p:nvSpPr>
          <p:cNvPr id="159" name="Rectangle 158">
            <a:extLst>
              <a:ext uri="{FF2B5EF4-FFF2-40B4-BE49-F238E27FC236}">
                <a16:creationId xmlns:a16="http://schemas.microsoft.com/office/drawing/2014/main" id="{5261679C-A7C4-4700-8651-039E0DAA6774}"/>
              </a:ext>
            </a:extLst>
          </p:cNvPr>
          <p:cNvSpPr/>
          <p:nvPr/>
        </p:nvSpPr>
        <p:spPr>
          <a:xfrm rot="5400000">
            <a:off x="10345977" y="2356176"/>
            <a:ext cx="515715" cy="1598669"/>
          </a:xfrm>
          <a:prstGeom prst="rect">
            <a:avLst/>
          </a:prstGeom>
          <a:solidFill>
            <a:schemeClr val="bg1"/>
          </a:solidFill>
          <a:ln w="6350" cmpd="sng">
            <a:no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t" anchorCtr="0"/>
          <a:lstStyle/>
          <a:p>
            <a:pPr algn="ctr" defTabSz="914377">
              <a:defRPr/>
            </a:pPr>
            <a:r>
              <a:rPr lang="en-US" sz="900">
                <a:solidFill>
                  <a:prstClr val="black">
                    <a:lumMod val="75000"/>
                    <a:lumOff val="25000"/>
                  </a:prstClr>
                </a:solidFill>
                <a:latin typeface="Calibri" charset="0"/>
                <a:ea typeface="Calibri" charset="0"/>
                <a:cs typeface="Calibri" charset="0"/>
              </a:rPr>
              <a:t>Self-Service</a:t>
            </a:r>
          </a:p>
        </p:txBody>
      </p:sp>
      <p:sp>
        <p:nvSpPr>
          <p:cNvPr id="160" name="Rectangle 159">
            <a:extLst>
              <a:ext uri="{FF2B5EF4-FFF2-40B4-BE49-F238E27FC236}">
                <a16:creationId xmlns:a16="http://schemas.microsoft.com/office/drawing/2014/main" id="{58AADA6C-736C-4A82-8D6C-7D906C23022F}"/>
              </a:ext>
            </a:extLst>
          </p:cNvPr>
          <p:cNvSpPr/>
          <p:nvPr/>
        </p:nvSpPr>
        <p:spPr>
          <a:xfrm rot="5400000">
            <a:off x="7882112" y="4255117"/>
            <a:ext cx="175285" cy="554067"/>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prstClr val="white"/>
                </a:solidFill>
                <a:latin typeface="Calibri" charset="0"/>
                <a:cs typeface="Calibri" charset="0"/>
              </a:rPr>
              <a:t>Power BI</a:t>
            </a:r>
          </a:p>
        </p:txBody>
      </p:sp>
      <p:sp>
        <p:nvSpPr>
          <p:cNvPr id="161" name="TextBox 160">
            <a:extLst>
              <a:ext uri="{FF2B5EF4-FFF2-40B4-BE49-F238E27FC236}">
                <a16:creationId xmlns:a16="http://schemas.microsoft.com/office/drawing/2014/main" id="{4919D6B1-2B84-4308-A0D9-63CFC0ACF13B}"/>
              </a:ext>
            </a:extLst>
          </p:cNvPr>
          <p:cNvSpPr txBox="1"/>
          <p:nvPr/>
        </p:nvSpPr>
        <p:spPr>
          <a:xfrm>
            <a:off x="5526821" y="4611262"/>
            <a:ext cx="1075499" cy="200055"/>
          </a:xfrm>
          <a:prstGeom prst="rect">
            <a:avLst/>
          </a:prstGeom>
          <a:solidFill>
            <a:schemeClr val="accent3">
              <a:lumMod val="60000"/>
              <a:lumOff val="40000"/>
            </a:schemeClr>
          </a:solidFill>
          <a:ln w="9525" cap="flat" cmpd="sng" algn="ctr">
            <a:no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defPPr>
              <a:defRPr lang="en-US"/>
            </a:defPPr>
            <a:lvl1pPr algn="ctr" defTabSz="822960">
              <a:defRPr sz="600">
                <a:solidFill>
                  <a:prstClr val="black"/>
                </a:solidFill>
                <a:latin typeface="Calibri" charset="0"/>
                <a:cs typeface="Calibri" charset="0"/>
              </a:defRPr>
            </a:lvl1pPr>
          </a:lstStyle>
          <a:p>
            <a:r>
              <a:rPr lang="en-US" b="1"/>
              <a:t>Tamr ( under evaluation )</a:t>
            </a:r>
          </a:p>
        </p:txBody>
      </p:sp>
      <p:sp>
        <p:nvSpPr>
          <p:cNvPr id="162" name="TextBox 161">
            <a:extLst>
              <a:ext uri="{FF2B5EF4-FFF2-40B4-BE49-F238E27FC236}">
                <a16:creationId xmlns:a16="http://schemas.microsoft.com/office/drawing/2014/main" id="{B088F91C-1EF4-4BE0-82B6-5F4B0096F94A}"/>
              </a:ext>
            </a:extLst>
          </p:cNvPr>
          <p:cNvSpPr txBox="1"/>
          <p:nvPr/>
        </p:nvSpPr>
        <p:spPr>
          <a:xfrm>
            <a:off x="7610457" y="2204015"/>
            <a:ext cx="1765243" cy="254044"/>
          </a:xfrm>
          <a:prstGeom prst="rect">
            <a:avLst/>
          </a:prstGeom>
          <a:noFill/>
        </p:spPr>
        <p:txBody>
          <a:bodyPr wrap="square" rtlCol="0">
            <a:spAutoFit/>
          </a:bodyPr>
          <a:lstStyle/>
          <a:p>
            <a:pPr algn="ctr" defTabSz="822939">
              <a:defRPr/>
            </a:pPr>
            <a:r>
              <a:rPr lang="en-US" sz="1051" kern="0">
                <a:solidFill>
                  <a:prstClr val="black">
                    <a:lumMod val="75000"/>
                    <a:lumOff val="25000"/>
                  </a:prstClr>
                </a:solidFill>
                <a:latin typeface="Calibri" charset="0"/>
                <a:ea typeface="Calibri" charset="0"/>
                <a:cs typeface="Calibri" charset="0"/>
              </a:rPr>
              <a:t>Advanced Analytics / AI</a:t>
            </a:r>
          </a:p>
        </p:txBody>
      </p:sp>
      <p:sp>
        <p:nvSpPr>
          <p:cNvPr id="163" name="Rectangle 162">
            <a:extLst>
              <a:ext uri="{FF2B5EF4-FFF2-40B4-BE49-F238E27FC236}">
                <a16:creationId xmlns:a16="http://schemas.microsoft.com/office/drawing/2014/main" id="{1360750A-3B33-4722-9965-CCD902AD39CD}"/>
              </a:ext>
            </a:extLst>
          </p:cNvPr>
          <p:cNvSpPr/>
          <p:nvPr/>
        </p:nvSpPr>
        <p:spPr>
          <a:xfrm rot="5400000">
            <a:off x="8594565" y="2428693"/>
            <a:ext cx="127841" cy="1257467"/>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prstClr val="white"/>
                </a:solidFill>
                <a:latin typeface="Calibri" charset="0"/>
                <a:ea typeface="Calibri" charset="0"/>
                <a:cs typeface="Calibri" charset="0"/>
              </a:rPr>
              <a:t>Azure ML Studio</a:t>
            </a:r>
          </a:p>
        </p:txBody>
      </p:sp>
      <p:sp>
        <p:nvSpPr>
          <p:cNvPr id="164" name="Rectangle 163">
            <a:extLst>
              <a:ext uri="{FF2B5EF4-FFF2-40B4-BE49-F238E27FC236}">
                <a16:creationId xmlns:a16="http://schemas.microsoft.com/office/drawing/2014/main" id="{8176D8B6-C89E-45E7-A6E4-00F70D8E8743}"/>
              </a:ext>
            </a:extLst>
          </p:cNvPr>
          <p:cNvSpPr/>
          <p:nvPr/>
        </p:nvSpPr>
        <p:spPr>
          <a:xfrm rot="5400000">
            <a:off x="8578650" y="2850787"/>
            <a:ext cx="159671" cy="1257467"/>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prstClr val="white"/>
                </a:solidFill>
                <a:latin typeface="Calibri" charset="0"/>
                <a:cs typeface="Calibri" charset="0"/>
              </a:rPr>
              <a:t>R Server</a:t>
            </a:r>
          </a:p>
        </p:txBody>
      </p:sp>
      <p:sp>
        <p:nvSpPr>
          <p:cNvPr id="165" name="Flowchart: Magnetic Disk 284">
            <a:extLst>
              <a:ext uri="{FF2B5EF4-FFF2-40B4-BE49-F238E27FC236}">
                <a16:creationId xmlns:a16="http://schemas.microsoft.com/office/drawing/2014/main" id="{E07C9DD9-B951-4E3A-8E42-DEE3EFAF8A7F}"/>
              </a:ext>
            </a:extLst>
          </p:cNvPr>
          <p:cNvSpPr/>
          <p:nvPr/>
        </p:nvSpPr>
        <p:spPr>
          <a:xfrm>
            <a:off x="5679143" y="2866240"/>
            <a:ext cx="732515" cy="445875"/>
          </a:xfrm>
          <a:prstGeom prst="flowChartMagneticDisk">
            <a:avLst/>
          </a:prstGeom>
          <a:solidFill>
            <a:srgbClr val="52A496"/>
          </a:solidFill>
          <a:ln w="6350" cap="flat" cmpd="sng" algn="ctr">
            <a:solidFill>
              <a:schemeClr val="bg1">
                <a:lumMod val="85000"/>
              </a:schemeClr>
            </a:solidFill>
            <a:prstDash val="solid"/>
            <a:miter lim="800000"/>
          </a:ln>
          <a:effectLst/>
        </p:spPr>
        <p:txBody>
          <a:bodyPr lIns="16460" tIns="16460" rIns="16460" bIns="16460" rtlCol="0" anchor="ctr"/>
          <a:lstStyle/>
          <a:p>
            <a:pPr algn="ctr" defTabSz="822939">
              <a:defRPr/>
            </a:pPr>
            <a:r>
              <a:rPr lang="en-US" sz="800" b="1" kern="0">
                <a:solidFill>
                  <a:prstClr val="white"/>
                </a:solidFill>
                <a:latin typeface="Calibri" charset="0"/>
                <a:ea typeface="Calibri" charset="0"/>
                <a:cs typeface="Calibri" charset="0"/>
              </a:rPr>
              <a:t>SQL Server</a:t>
            </a:r>
          </a:p>
        </p:txBody>
      </p:sp>
      <p:sp>
        <p:nvSpPr>
          <p:cNvPr id="166" name="Rectangle 165">
            <a:extLst>
              <a:ext uri="{FF2B5EF4-FFF2-40B4-BE49-F238E27FC236}">
                <a16:creationId xmlns:a16="http://schemas.microsoft.com/office/drawing/2014/main" id="{8E8F168B-8DD2-4E23-A6E7-98642AA11FC2}"/>
              </a:ext>
            </a:extLst>
          </p:cNvPr>
          <p:cNvSpPr/>
          <p:nvPr/>
        </p:nvSpPr>
        <p:spPr bwMode="auto">
          <a:xfrm>
            <a:off x="9868205" y="5431270"/>
            <a:ext cx="748387" cy="166199"/>
          </a:xfrm>
          <a:prstGeom prst="rect">
            <a:avLst/>
          </a:prstGeom>
          <a:solidFill>
            <a:schemeClr val="accent3">
              <a:lumMod val="60000"/>
              <a:lumOff val="40000"/>
            </a:schemeClr>
          </a:solidFill>
          <a:ln w="9525" cap="flat" cmpd="sng" algn="ctr">
            <a:no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p>
            <a:pPr algn="ctr" defTabSz="822939">
              <a:defRPr/>
            </a:pPr>
            <a:r>
              <a:rPr lang="en-US" sz="600" b="1">
                <a:solidFill>
                  <a:prstClr val="black"/>
                </a:solidFill>
                <a:latin typeface="Calibri" charset="0"/>
                <a:ea typeface="Calibri" charset="0"/>
                <a:cs typeface="Calibri" charset="0"/>
              </a:rPr>
              <a:t>Trifacta</a:t>
            </a:r>
          </a:p>
        </p:txBody>
      </p:sp>
      <p:sp>
        <p:nvSpPr>
          <p:cNvPr id="167" name="Rectangle 166">
            <a:extLst>
              <a:ext uri="{FF2B5EF4-FFF2-40B4-BE49-F238E27FC236}">
                <a16:creationId xmlns:a16="http://schemas.microsoft.com/office/drawing/2014/main" id="{F66CD400-27A5-4FB9-B5C7-10C695A6BB09}"/>
              </a:ext>
            </a:extLst>
          </p:cNvPr>
          <p:cNvSpPr/>
          <p:nvPr/>
        </p:nvSpPr>
        <p:spPr>
          <a:xfrm rot="5400000">
            <a:off x="10503690" y="2296746"/>
            <a:ext cx="221239" cy="666959"/>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prstClr val="white"/>
                </a:solidFill>
                <a:latin typeface="Calibri" charset="0"/>
                <a:cs typeface="Calibri" charset="0"/>
              </a:rPr>
              <a:t>Power BI</a:t>
            </a:r>
          </a:p>
        </p:txBody>
      </p:sp>
      <p:sp>
        <p:nvSpPr>
          <p:cNvPr id="168" name="TextBox 167">
            <a:extLst>
              <a:ext uri="{FF2B5EF4-FFF2-40B4-BE49-F238E27FC236}">
                <a16:creationId xmlns:a16="http://schemas.microsoft.com/office/drawing/2014/main" id="{C4B1B512-BCEC-4393-9ED0-97D20ED85BDB}"/>
              </a:ext>
            </a:extLst>
          </p:cNvPr>
          <p:cNvSpPr txBox="1"/>
          <p:nvPr/>
        </p:nvSpPr>
        <p:spPr>
          <a:xfrm>
            <a:off x="7650189" y="4207533"/>
            <a:ext cx="1740411" cy="230832"/>
          </a:xfrm>
          <a:prstGeom prst="rect">
            <a:avLst/>
          </a:prstGeom>
          <a:noFill/>
        </p:spPr>
        <p:txBody>
          <a:bodyPr wrap="square" rtlCol="0">
            <a:spAutoFit/>
          </a:bodyPr>
          <a:lstStyle/>
          <a:p>
            <a:pPr algn="ctr" defTabSz="822939">
              <a:defRPr/>
            </a:pPr>
            <a:r>
              <a:rPr lang="en-US" sz="900" kern="0">
                <a:solidFill>
                  <a:prstClr val="black">
                    <a:lumMod val="75000"/>
                    <a:lumOff val="25000"/>
                  </a:prstClr>
                </a:solidFill>
                <a:latin typeface="Calibri" charset="0"/>
                <a:ea typeface="Calibri" charset="0"/>
                <a:cs typeface="Calibri" charset="0"/>
              </a:rPr>
              <a:t>Standard BI and Analytics</a:t>
            </a:r>
          </a:p>
        </p:txBody>
      </p:sp>
      <p:sp>
        <p:nvSpPr>
          <p:cNvPr id="169" name="Flowchart: Magnetic Disk 284">
            <a:extLst>
              <a:ext uri="{FF2B5EF4-FFF2-40B4-BE49-F238E27FC236}">
                <a16:creationId xmlns:a16="http://schemas.microsoft.com/office/drawing/2014/main" id="{8E7D7EE8-F926-40A8-89B5-75B557782BE6}"/>
              </a:ext>
            </a:extLst>
          </p:cNvPr>
          <p:cNvSpPr/>
          <p:nvPr/>
        </p:nvSpPr>
        <p:spPr>
          <a:xfrm>
            <a:off x="5735531" y="3920150"/>
            <a:ext cx="676127" cy="254151"/>
          </a:xfrm>
          <a:prstGeom prst="flowChartMagneticDisk">
            <a:avLst/>
          </a:prstGeom>
          <a:solidFill>
            <a:srgbClr val="52A496"/>
          </a:solidFill>
          <a:ln w="6350" cap="flat" cmpd="sng" algn="ctr">
            <a:solidFill>
              <a:schemeClr val="bg1">
                <a:lumMod val="85000"/>
              </a:schemeClr>
            </a:solidFill>
            <a:prstDash val="solid"/>
            <a:miter lim="800000"/>
          </a:ln>
          <a:effectLst/>
        </p:spPr>
        <p:txBody>
          <a:bodyPr lIns="16460" tIns="16460" rIns="16460" bIns="16460" rtlCol="0" anchor="ctr"/>
          <a:lstStyle/>
          <a:p>
            <a:pPr algn="ctr" defTabSz="822939">
              <a:defRPr/>
            </a:pPr>
            <a:r>
              <a:rPr lang="en-US" sz="800" b="1" kern="0">
                <a:solidFill>
                  <a:prstClr val="white"/>
                </a:solidFill>
                <a:latin typeface="Calibri" charset="0"/>
                <a:ea typeface="Calibri" charset="0"/>
                <a:cs typeface="Calibri" charset="0"/>
              </a:rPr>
              <a:t>Cosmos Db</a:t>
            </a:r>
          </a:p>
        </p:txBody>
      </p:sp>
      <p:sp>
        <p:nvSpPr>
          <p:cNvPr id="170" name="TextBox 169">
            <a:extLst>
              <a:ext uri="{FF2B5EF4-FFF2-40B4-BE49-F238E27FC236}">
                <a16:creationId xmlns:a16="http://schemas.microsoft.com/office/drawing/2014/main" id="{2EE03610-CE4C-4065-BEDC-FE23DA39E4AE}"/>
              </a:ext>
            </a:extLst>
          </p:cNvPr>
          <p:cNvSpPr txBox="1"/>
          <p:nvPr/>
        </p:nvSpPr>
        <p:spPr>
          <a:xfrm>
            <a:off x="3479488" y="5443194"/>
            <a:ext cx="982145" cy="160308"/>
          </a:xfrm>
          <a:prstGeom prst="rect">
            <a:avLst/>
          </a:prstGeom>
          <a:solidFill>
            <a:schemeClr val="accent3">
              <a:lumMod val="60000"/>
              <a:lumOff val="40000"/>
            </a:schemeClr>
          </a:solidFill>
          <a:ln>
            <a:noFill/>
            <a:prstDash val="solid"/>
          </a:ln>
        </p:spPr>
        <p:txBody>
          <a:bodyPr wrap="square" lIns="0" tIns="0" rIns="0" bIns="0" rtlCol="0" anchor="ctr">
            <a:noAutofit/>
          </a:bodyPr>
          <a:lstStyle/>
          <a:p>
            <a:pPr algn="ctr" defTabSz="914377">
              <a:defRPr/>
            </a:pPr>
            <a:r>
              <a:rPr lang="en-US" sz="700" b="1">
                <a:solidFill>
                  <a:prstClr val="black"/>
                </a:solidFill>
                <a:latin typeface="Calibri" charset="0"/>
                <a:ea typeface="Calibri" charset="0"/>
                <a:cs typeface="Calibri" charset="0"/>
              </a:rPr>
              <a:t>Waterline Data</a:t>
            </a:r>
            <a:endParaRPr lang="en-US" sz="800" b="1">
              <a:solidFill>
                <a:prstClr val="black"/>
              </a:solidFill>
              <a:latin typeface="Calibri" charset="0"/>
              <a:ea typeface="Calibri" charset="0"/>
              <a:cs typeface="Calibri" charset="0"/>
            </a:endParaRPr>
          </a:p>
        </p:txBody>
      </p:sp>
      <p:sp>
        <p:nvSpPr>
          <p:cNvPr id="171" name="TextBox 170">
            <a:extLst>
              <a:ext uri="{FF2B5EF4-FFF2-40B4-BE49-F238E27FC236}">
                <a16:creationId xmlns:a16="http://schemas.microsoft.com/office/drawing/2014/main" id="{2AFE7A8E-61F9-4CF4-9BE8-FC1C80819529}"/>
              </a:ext>
            </a:extLst>
          </p:cNvPr>
          <p:cNvSpPr txBox="1"/>
          <p:nvPr/>
        </p:nvSpPr>
        <p:spPr>
          <a:xfrm>
            <a:off x="7230016" y="5434195"/>
            <a:ext cx="462531" cy="168512"/>
          </a:xfrm>
          <a:prstGeom prst="rect">
            <a:avLst/>
          </a:prstGeom>
          <a:solidFill>
            <a:schemeClr val="accent3">
              <a:lumMod val="60000"/>
              <a:lumOff val="40000"/>
            </a:schemeClr>
          </a:solidFill>
          <a:ln>
            <a:no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r>
              <a:rPr lang="en-US"/>
              <a:t>Collibra</a:t>
            </a:r>
          </a:p>
        </p:txBody>
      </p:sp>
      <p:sp>
        <p:nvSpPr>
          <p:cNvPr id="172" name="TextBox 171">
            <a:extLst>
              <a:ext uri="{FF2B5EF4-FFF2-40B4-BE49-F238E27FC236}">
                <a16:creationId xmlns:a16="http://schemas.microsoft.com/office/drawing/2014/main" id="{C5188380-3EA4-4F66-A164-B585083C5785}"/>
              </a:ext>
            </a:extLst>
          </p:cNvPr>
          <p:cNvSpPr txBox="1"/>
          <p:nvPr/>
        </p:nvSpPr>
        <p:spPr>
          <a:xfrm>
            <a:off x="3652893" y="4550931"/>
            <a:ext cx="657961" cy="630499"/>
          </a:xfrm>
          <a:prstGeom prst="rect">
            <a:avLst/>
          </a:prstGeom>
          <a:solidFill>
            <a:srgbClr val="52A496"/>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914377">
              <a:defRPr/>
            </a:pPr>
            <a:r>
              <a:rPr lang="en-US" b="1">
                <a:solidFill>
                  <a:prstClr val="white"/>
                </a:solidFill>
                <a:latin typeface="Calibri" charset="0"/>
                <a:ea typeface="Calibri" charset="0"/>
                <a:cs typeface="Calibri" charset="0"/>
              </a:rPr>
              <a:t>Azure Data Lake Storage</a:t>
            </a:r>
          </a:p>
        </p:txBody>
      </p:sp>
      <p:sp>
        <p:nvSpPr>
          <p:cNvPr id="173" name="Rectangle 172">
            <a:extLst>
              <a:ext uri="{FF2B5EF4-FFF2-40B4-BE49-F238E27FC236}">
                <a16:creationId xmlns:a16="http://schemas.microsoft.com/office/drawing/2014/main" id="{7A1D3DFA-658B-4C51-83BB-0C24B155065A}"/>
              </a:ext>
            </a:extLst>
          </p:cNvPr>
          <p:cNvSpPr/>
          <p:nvPr/>
        </p:nvSpPr>
        <p:spPr>
          <a:xfrm>
            <a:off x="1917536" y="2051371"/>
            <a:ext cx="752261" cy="2785451"/>
          </a:xfrm>
          <a:prstGeom prst="rect">
            <a:avLst/>
          </a:prstGeom>
          <a:solidFill>
            <a:schemeClr val="bg1"/>
          </a:solidFill>
          <a:ln>
            <a:noFill/>
          </a:ln>
        </p:spPr>
        <p:style>
          <a:lnRef idx="3">
            <a:schemeClr val="lt1"/>
          </a:lnRef>
          <a:fillRef idx="1">
            <a:schemeClr val="accent1"/>
          </a:fillRef>
          <a:effectRef idx="1">
            <a:schemeClr val="accent1"/>
          </a:effectRef>
          <a:fontRef idx="minor">
            <a:schemeClr val="lt1"/>
          </a:fontRef>
        </p:style>
        <p:txBody>
          <a:bodyPr vert="horz" rtlCol="0" anchor="t"/>
          <a:lstStyle/>
          <a:p>
            <a:pPr algn="ctr" defTabSz="914377">
              <a:defRPr/>
            </a:pPr>
            <a:r>
              <a:rPr lang="en-US" sz="800">
                <a:solidFill>
                  <a:prstClr val="black"/>
                </a:solidFill>
                <a:latin typeface="Calibri" charset="0"/>
                <a:ea typeface="Calibri" charset="0"/>
                <a:cs typeface="Calibri" charset="0"/>
              </a:rPr>
              <a:t>Ingest</a:t>
            </a:r>
          </a:p>
        </p:txBody>
      </p:sp>
      <p:cxnSp>
        <p:nvCxnSpPr>
          <p:cNvPr id="174" name="Straight Connector 173">
            <a:extLst>
              <a:ext uri="{FF2B5EF4-FFF2-40B4-BE49-F238E27FC236}">
                <a16:creationId xmlns:a16="http://schemas.microsoft.com/office/drawing/2014/main" id="{83061699-C6F6-45F1-8B41-7C07A80D1D49}"/>
              </a:ext>
            </a:extLst>
          </p:cNvPr>
          <p:cNvCxnSpPr/>
          <p:nvPr/>
        </p:nvCxnSpPr>
        <p:spPr>
          <a:xfrm flipH="1">
            <a:off x="4423250" y="2773340"/>
            <a:ext cx="10751" cy="767669"/>
          </a:xfrm>
          <a:prstGeom prst="line">
            <a:avLst/>
          </a:prstGeom>
          <a:ln w="3175" cmpd="sng">
            <a:solidFill>
              <a:srgbClr val="FFFFFF"/>
            </a:solidFill>
            <a:prstDash val="dash"/>
          </a:ln>
        </p:spPr>
        <p:style>
          <a:lnRef idx="2">
            <a:schemeClr val="accent1"/>
          </a:lnRef>
          <a:fillRef idx="0">
            <a:schemeClr val="accent1"/>
          </a:fillRef>
          <a:effectRef idx="1">
            <a:schemeClr val="accent1"/>
          </a:effectRef>
          <a:fontRef idx="minor">
            <a:schemeClr val="tx1"/>
          </a:fontRef>
        </p:style>
      </p:cxnSp>
      <p:sp>
        <p:nvSpPr>
          <p:cNvPr id="175" name="TextBox 174">
            <a:extLst>
              <a:ext uri="{FF2B5EF4-FFF2-40B4-BE49-F238E27FC236}">
                <a16:creationId xmlns:a16="http://schemas.microsoft.com/office/drawing/2014/main" id="{4BFD5821-1953-4B4B-B16E-D1B3FBF03AC7}"/>
              </a:ext>
            </a:extLst>
          </p:cNvPr>
          <p:cNvSpPr txBox="1"/>
          <p:nvPr/>
        </p:nvSpPr>
        <p:spPr>
          <a:xfrm>
            <a:off x="3457316" y="2192451"/>
            <a:ext cx="338554" cy="276999"/>
          </a:xfrm>
          <a:prstGeom prst="rect">
            <a:avLst/>
          </a:prstGeom>
          <a:noFill/>
        </p:spPr>
        <p:txBody>
          <a:bodyPr wrap="none" rtlCol="0">
            <a:spAutoFit/>
          </a:bodyPr>
          <a:lstStyle/>
          <a:p>
            <a:pPr algn="ctr" defTabSz="914377">
              <a:defRPr/>
            </a:pPr>
            <a:r>
              <a:rPr lang="en-US" sz="600">
                <a:solidFill>
                  <a:prstClr val="black"/>
                </a:solidFill>
                <a:latin typeface="Calibri" charset="0"/>
                <a:ea typeface="Calibri" charset="0"/>
                <a:cs typeface="Calibri" charset="0"/>
              </a:rPr>
              <a:t>Raw</a:t>
            </a:r>
          </a:p>
          <a:p>
            <a:pPr algn="ctr" defTabSz="914377">
              <a:defRPr/>
            </a:pPr>
            <a:r>
              <a:rPr lang="en-US" sz="600">
                <a:solidFill>
                  <a:prstClr val="black"/>
                </a:solidFill>
                <a:latin typeface="Calibri" charset="0"/>
                <a:ea typeface="Calibri" charset="0"/>
                <a:cs typeface="Calibri" charset="0"/>
              </a:rPr>
              <a:t>Zone</a:t>
            </a:r>
          </a:p>
        </p:txBody>
      </p:sp>
      <p:sp>
        <p:nvSpPr>
          <p:cNvPr id="176" name="TextBox 175">
            <a:extLst>
              <a:ext uri="{FF2B5EF4-FFF2-40B4-BE49-F238E27FC236}">
                <a16:creationId xmlns:a16="http://schemas.microsoft.com/office/drawing/2014/main" id="{714B6473-FF1B-4875-A744-57EFA6350EE8}"/>
              </a:ext>
            </a:extLst>
          </p:cNvPr>
          <p:cNvSpPr txBox="1"/>
          <p:nvPr/>
        </p:nvSpPr>
        <p:spPr>
          <a:xfrm>
            <a:off x="3406643" y="3977436"/>
            <a:ext cx="984128" cy="184666"/>
          </a:xfrm>
          <a:prstGeom prst="rect">
            <a:avLst/>
          </a:prstGeom>
          <a:noFill/>
        </p:spPr>
        <p:txBody>
          <a:bodyPr wrap="square" rtlCol="0" anchor="ctr">
            <a:spAutoFit/>
          </a:bodyPr>
          <a:lstStyle>
            <a:defPPr>
              <a:defRPr lang="en-US"/>
            </a:defPPr>
            <a:lvl1pPr algn="ctr">
              <a:defRPr sz="700">
                <a:latin typeface="Cambria"/>
                <a:cs typeface="Cambria"/>
              </a:defRPr>
            </a:lvl1pPr>
          </a:lstStyle>
          <a:p>
            <a:pPr defTabSz="914377">
              <a:defRPr/>
            </a:pPr>
            <a:r>
              <a:rPr lang="en-US" sz="600">
                <a:solidFill>
                  <a:prstClr val="black"/>
                </a:solidFill>
                <a:latin typeface="Calibri" charset="0"/>
                <a:ea typeface="Calibri" charset="0"/>
                <a:cs typeface="Calibri" charset="0"/>
              </a:rPr>
              <a:t>User Defined Space</a:t>
            </a:r>
          </a:p>
        </p:txBody>
      </p:sp>
      <p:sp>
        <p:nvSpPr>
          <p:cNvPr id="177" name="TextBox 176">
            <a:extLst>
              <a:ext uri="{FF2B5EF4-FFF2-40B4-BE49-F238E27FC236}">
                <a16:creationId xmlns:a16="http://schemas.microsoft.com/office/drawing/2014/main" id="{9448B1A5-68CF-4675-A1D7-4ACE8F19098A}"/>
              </a:ext>
            </a:extLst>
          </p:cNvPr>
          <p:cNvSpPr txBox="1"/>
          <p:nvPr/>
        </p:nvSpPr>
        <p:spPr>
          <a:xfrm>
            <a:off x="3983120" y="2192451"/>
            <a:ext cx="638880" cy="276999"/>
          </a:xfrm>
          <a:prstGeom prst="rect">
            <a:avLst/>
          </a:prstGeom>
          <a:noFill/>
        </p:spPr>
        <p:txBody>
          <a:bodyPr wrap="square" rtlCol="0">
            <a:spAutoFit/>
          </a:bodyPr>
          <a:lstStyle>
            <a:defPPr>
              <a:defRPr lang="en-US"/>
            </a:defPPr>
            <a:lvl1pPr algn="ctr">
              <a:defRPr sz="700">
                <a:latin typeface="Cambria"/>
                <a:cs typeface="Cambria"/>
              </a:defRPr>
            </a:lvl1pPr>
          </a:lstStyle>
          <a:p>
            <a:pPr defTabSz="914377">
              <a:defRPr/>
            </a:pPr>
            <a:r>
              <a:rPr lang="en-US" sz="600">
                <a:solidFill>
                  <a:prstClr val="black"/>
                </a:solidFill>
                <a:latin typeface="Calibri" charset="0"/>
                <a:ea typeface="Calibri" charset="0"/>
                <a:cs typeface="Calibri" charset="0"/>
              </a:rPr>
              <a:t>Refined</a:t>
            </a:r>
          </a:p>
          <a:p>
            <a:pPr defTabSz="914377">
              <a:defRPr/>
            </a:pPr>
            <a:r>
              <a:rPr lang="en-US" sz="600">
                <a:solidFill>
                  <a:prstClr val="black"/>
                </a:solidFill>
                <a:latin typeface="Calibri" charset="0"/>
                <a:ea typeface="Calibri" charset="0"/>
                <a:cs typeface="Calibri" charset="0"/>
              </a:rPr>
              <a:t>Zone</a:t>
            </a:r>
          </a:p>
        </p:txBody>
      </p:sp>
      <p:cxnSp>
        <p:nvCxnSpPr>
          <p:cNvPr id="178" name="Straight Connector 177">
            <a:extLst>
              <a:ext uri="{FF2B5EF4-FFF2-40B4-BE49-F238E27FC236}">
                <a16:creationId xmlns:a16="http://schemas.microsoft.com/office/drawing/2014/main" id="{B5CDA061-51A0-40E3-B969-FBE0ACC48EC3}"/>
              </a:ext>
            </a:extLst>
          </p:cNvPr>
          <p:cNvCxnSpPr/>
          <p:nvPr/>
        </p:nvCxnSpPr>
        <p:spPr>
          <a:xfrm flipV="1">
            <a:off x="3838120" y="4107728"/>
            <a:ext cx="797293" cy="592"/>
          </a:xfrm>
          <a:prstGeom prst="line">
            <a:avLst/>
          </a:prstGeom>
          <a:ln w="3175" cmpd="sng">
            <a:solidFill>
              <a:srgbClr val="FFFFFF"/>
            </a:solidFill>
            <a:prstDash val="dash"/>
          </a:ln>
        </p:spPr>
        <p:style>
          <a:lnRef idx="2">
            <a:schemeClr val="accent1"/>
          </a:lnRef>
          <a:fillRef idx="0">
            <a:schemeClr val="accent1"/>
          </a:fillRef>
          <a:effectRef idx="1">
            <a:schemeClr val="accent1"/>
          </a:effectRef>
          <a:fontRef idx="minor">
            <a:schemeClr val="tx1"/>
          </a:fontRef>
        </p:style>
      </p:cxnSp>
      <p:sp>
        <p:nvSpPr>
          <p:cNvPr id="179" name="TextBox 178">
            <a:extLst>
              <a:ext uri="{FF2B5EF4-FFF2-40B4-BE49-F238E27FC236}">
                <a16:creationId xmlns:a16="http://schemas.microsoft.com/office/drawing/2014/main" id="{DE297705-8A45-4085-A64F-45F734A1CEB0}"/>
              </a:ext>
            </a:extLst>
          </p:cNvPr>
          <p:cNvSpPr txBox="1"/>
          <p:nvPr/>
        </p:nvSpPr>
        <p:spPr>
          <a:xfrm>
            <a:off x="3502782" y="3447914"/>
            <a:ext cx="809711" cy="184666"/>
          </a:xfrm>
          <a:prstGeom prst="rect">
            <a:avLst/>
          </a:prstGeom>
          <a:noFill/>
        </p:spPr>
        <p:txBody>
          <a:bodyPr wrap="square" rtlCol="0" anchor="ctr">
            <a:spAutoFit/>
          </a:bodyPr>
          <a:lstStyle/>
          <a:p>
            <a:pPr algn="ctr" defTabSz="914377">
              <a:defRPr/>
            </a:pPr>
            <a:r>
              <a:rPr lang="en-US" sz="600">
                <a:solidFill>
                  <a:prstClr val="black"/>
                </a:solidFill>
                <a:latin typeface="Calibri" charset="0"/>
                <a:ea typeface="Calibri" charset="0"/>
                <a:cs typeface="Calibri" charset="0"/>
              </a:rPr>
              <a:t>Enriched Zone</a:t>
            </a:r>
          </a:p>
        </p:txBody>
      </p:sp>
      <p:grpSp>
        <p:nvGrpSpPr>
          <p:cNvPr id="180" name="Group 179">
            <a:extLst>
              <a:ext uri="{FF2B5EF4-FFF2-40B4-BE49-F238E27FC236}">
                <a16:creationId xmlns:a16="http://schemas.microsoft.com/office/drawing/2014/main" id="{C9B7E527-7258-4C6B-A59B-CDC6BF512752}"/>
              </a:ext>
            </a:extLst>
          </p:cNvPr>
          <p:cNvGrpSpPr/>
          <p:nvPr/>
        </p:nvGrpSpPr>
        <p:grpSpPr>
          <a:xfrm>
            <a:off x="3475533" y="2425289"/>
            <a:ext cx="254443" cy="230033"/>
            <a:chOff x="4680857" y="3210218"/>
            <a:chExt cx="272143" cy="381000"/>
          </a:xfrm>
        </p:grpSpPr>
        <p:grpSp>
          <p:nvGrpSpPr>
            <p:cNvPr id="181" name="Group 180">
              <a:extLst>
                <a:ext uri="{FF2B5EF4-FFF2-40B4-BE49-F238E27FC236}">
                  <a16:creationId xmlns:a16="http://schemas.microsoft.com/office/drawing/2014/main" id="{BF499FC4-70C7-45E5-8407-91D17CAFF61C}"/>
                </a:ext>
              </a:extLst>
            </p:cNvPr>
            <p:cNvGrpSpPr/>
            <p:nvPr/>
          </p:nvGrpSpPr>
          <p:grpSpPr>
            <a:xfrm>
              <a:off x="4680857" y="3210218"/>
              <a:ext cx="163286" cy="272143"/>
              <a:chOff x="3042917" y="4753236"/>
              <a:chExt cx="697347" cy="702145"/>
            </a:xfrm>
          </p:grpSpPr>
          <p:sp>
            <p:nvSpPr>
              <p:cNvPr id="192" name="Flowchart: Document 127">
                <a:extLst>
                  <a:ext uri="{FF2B5EF4-FFF2-40B4-BE49-F238E27FC236}">
                    <a16:creationId xmlns:a16="http://schemas.microsoft.com/office/drawing/2014/main" id="{7D6E3AE3-676C-4069-906E-AA8D99EAEA57}"/>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3" name="Rectangle 192">
                <a:extLst>
                  <a:ext uri="{FF2B5EF4-FFF2-40B4-BE49-F238E27FC236}">
                    <a16:creationId xmlns:a16="http://schemas.microsoft.com/office/drawing/2014/main" id="{7F0AC045-72F5-42EF-B792-BDF9C173656B}"/>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4" name="Rectangle 193">
                <a:extLst>
                  <a:ext uri="{FF2B5EF4-FFF2-40B4-BE49-F238E27FC236}">
                    <a16:creationId xmlns:a16="http://schemas.microsoft.com/office/drawing/2014/main" id="{AEEF7B49-B260-4D97-9B91-506F88343A4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5" name="Rectangle 194">
                <a:extLst>
                  <a:ext uri="{FF2B5EF4-FFF2-40B4-BE49-F238E27FC236}">
                    <a16:creationId xmlns:a16="http://schemas.microsoft.com/office/drawing/2014/main" id="{4DC1797D-631F-456F-A3C7-FD853096772F}"/>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82" name="Group 181">
              <a:extLst>
                <a:ext uri="{FF2B5EF4-FFF2-40B4-BE49-F238E27FC236}">
                  <a16:creationId xmlns:a16="http://schemas.microsoft.com/office/drawing/2014/main" id="{8A136657-0027-4FE9-9DEB-3FDD64943D77}"/>
                </a:ext>
              </a:extLst>
            </p:cNvPr>
            <p:cNvGrpSpPr/>
            <p:nvPr/>
          </p:nvGrpSpPr>
          <p:grpSpPr>
            <a:xfrm>
              <a:off x="4735286" y="3264646"/>
              <a:ext cx="163286" cy="272143"/>
              <a:chOff x="3042917" y="4753236"/>
              <a:chExt cx="697347" cy="702145"/>
            </a:xfrm>
          </p:grpSpPr>
          <p:sp>
            <p:nvSpPr>
              <p:cNvPr id="188" name="Flowchart: Document 127">
                <a:extLst>
                  <a:ext uri="{FF2B5EF4-FFF2-40B4-BE49-F238E27FC236}">
                    <a16:creationId xmlns:a16="http://schemas.microsoft.com/office/drawing/2014/main" id="{7B53F396-45F8-4C24-867C-A610DE03DAA6}"/>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9" name="Rectangle 188">
                <a:extLst>
                  <a:ext uri="{FF2B5EF4-FFF2-40B4-BE49-F238E27FC236}">
                    <a16:creationId xmlns:a16="http://schemas.microsoft.com/office/drawing/2014/main" id="{7479F9BF-846D-47C5-8981-4046AB678F2D}"/>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0" name="Rectangle 189">
                <a:extLst>
                  <a:ext uri="{FF2B5EF4-FFF2-40B4-BE49-F238E27FC236}">
                    <a16:creationId xmlns:a16="http://schemas.microsoft.com/office/drawing/2014/main" id="{6FFA7CC0-5F5F-4D94-AA51-8ABE837C6B6F}"/>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91" name="Rectangle 190">
                <a:extLst>
                  <a:ext uri="{FF2B5EF4-FFF2-40B4-BE49-F238E27FC236}">
                    <a16:creationId xmlns:a16="http://schemas.microsoft.com/office/drawing/2014/main" id="{22969E5B-F5A8-45D5-A50A-3A6F3EA6708D}"/>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83" name="Group 182">
              <a:extLst>
                <a:ext uri="{FF2B5EF4-FFF2-40B4-BE49-F238E27FC236}">
                  <a16:creationId xmlns:a16="http://schemas.microsoft.com/office/drawing/2014/main" id="{345FD8B0-37E1-4DA2-BE62-09A9273B535E}"/>
                </a:ext>
              </a:extLst>
            </p:cNvPr>
            <p:cNvGrpSpPr/>
            <p:nvPr/>
          </p:nvGrpSpPr>
          <p:grpSpPr>
            <a:xfrm>
              <a:off x="4789714" y="3319075"/>
              <a:ext cx="163286" cy="272143"/>
              <a:chOff x="3042917" y="4753236"/>
              <a:chExt cx="697347" cy="702145"/>
            </a:xfrm>
          </p:grpSpPr>
          <p:sp>
            <p:nvSpPr>
              <p:cNvPr id="184" name="Flowchart: Document 127">
                <a:extLst>
                  <a:ext uri="{FF2B5EF4-FFF2-40B4-BE49-F238E27FC236}">
                    <a16:creationId xmlns:a16="http://schemas.microsoft.com/office/drawing/2014/main" id="{69EB2CE6-D506-46D1-A665-B7B3BCFB5BBC}"/>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5" name="Rectangle 184">
                <a:extLst>
                  <a:ext uri="{FF2B5EF4-FFF2-40B4-BE49-F238E27FC236}">
                    <a16:creationId xmlns:a16="http://schemas.microsoft.com/office/drawing/2014/main" id="{39B0459E-6A5E-4443-BDB3-226746F460FF}"/>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6" name="Rectangle 185">
                <a:extLst>
                  <a:ext uri="{FF2B5EF4-FFF2-40B4-BE49-F238E27FC236}">
                    <a16:creationId xmlns:a16="http://schemas.microsoft.com/office/drawing/2014/main" id="{BB72227B-EFE8-43DE-8C95-2B5B8DD33ED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187" name="Rectangle 186">
                <a:extLst>
                  <a:ext uri="{FF2B5EF4-FFF2-40B4-BE49-F238E27FC236}">
                    <a16:creationId xmlns:a16="http://schemas.microsoft.com/office/drawing/2014/main" id="{984F20C7-C817-4D6A-8CF1-30066B8D8409}"/>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196" name="Group 195">
            <a:extLst>
              <a:ext uri="{FF2B5EF4-FFF2-40B4-BE49-F238E27FC236}">
                <a16:creationId xmlns:a16="http://schemas.microsoft.com/office/drawing/2014/main" id="{6750C386-4599-4290-805A-5D879EC860D5}"/>
              </a:ext>
            </a:extLst>
          </p:cNvPr>
          <p:cNvGrpSpPr/>
          <p:nvPr/>
        </p:nvGrpSpPr>
        <p:grpSpPr>
          <a:xfrm>
            <a:off x="3794833" y="4171336"/>
            <a:ext cx="254443" cy="230033"/>
            <a:chOff x="4680857" y="3210218"/>
            <a:chExt cx="272143" cy="381000"/>
          </a:xfrm>
        </p:grpSpPr>
        <p:grpSp>
          <p:nvGrpSpPr>
            <p:cNvPr id="197" name="Group 196">
              <a:extLst>
                <a:ext uri="{FF2B5EF4-FFF2-40B4-BE49-F238E27FC236}">
                  <a16:creationId xmlns:a16="http://schemas.microsoft.com/office/drawing/2014/main" id="{DBECD2D7-471E-408A-A4AC-60761F46FD1A}"/>
                </a:ext>
              </a:extLst>
            </p:cNvPr>
            <p:cNvGrpSpPr/>
            <p:nvPr/>
          </p:nvGrpSpPr>
          <p:grpSpPr>
            <a:xfrm>
              <a:off x="4680857" y="3210218"/>
              <a:ext cx="163286" cy="272143"/>
              <a:chOff x="3042917" y="4753236"/>
              <a:chExt cx="697347" cy="702145"/>
            </a:xfrm>
          </p:grpSpPr>
          <p:sp>
            <p:nvSpPr>
              <p:cNvPr id="208" name="Flowchart: Document 127">
                <a:extLst>
                  <a:ext uri="{FF2B5EF4-FFF2-40B4-BE49-F238E27FC236}">
                    <a16:creationId xmlns:a16="http://schemas.microsoft.com/office/drawing/2014/main" id="{17A9108E-AFFC-4A52-A370-302C7B888A26}"/>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9" name="Rectangle 208">
                <a:extLst>
                  <a:ext uri="{FF2B5EF4-FFF2-40B4-BE49-F238E27FC236}">
                    <a16:creationId xmlns:a16="http://schemas.microsoft.com/office/drawing/2014/main" id="{3095D9FA-B0F3-4746-9C09-522BAE988742}"/>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0" name="Rectangle 209">
                <a:extLst>
                  <a:ext uri="{FF2B5EF4-FFF2-40B4-BE49-F238E27FC236}">
                    <a16:creationId xmlns:a16="http://schemas.microsoft.com/office/drawing/2014/main" id="{0810D4B7-F218-4B5A-A846-5119D1A952D6}"/>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1" name="Rectangle 210">
                <a:extLst>
                  <a:ext uri="{FF2B5EF4-FFF2-40B4-BE49-F238E27FC236}">
                    <a16:creationId xmlns:a16="http://schemas.microsoft.com/office/drawing/2014/main" id="{08C1CEAF-C0B4-45EA-A71A-7859DF5B7813}"/>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98" name="Group 197">
              <a:extLst>
                <a:ext uri="{FF2B5EF4-FFF2-40B4-BE49-F238E27FC236}">
                  <a16:creationId xmlns:a16="http://schemas.microsoft.com/office/drawing/2014/main" id="{B2269CC9-DF4B-46F8-ACD5-BCF0FC0AAA9F}"/>
                </a:ext>
              </a:extLst>
            </p:cNvPr>
            <p:cNvGrpSpPr/>
            <p:nvPr/>
          </p:nvGrpSpPr>
          <p:grpSpPr>
            <a:xfrm>
              <a:off x="4735286" y="3264646"/>
              <a:ext cx="163286" cy="272143"/>
              <a:chOff x="3042917" y="4753236"/>
              <a:chExt cx="697347" cy="702145"/>
            </a:xfrm>
          </p:grpSpPr>
          <p:sp>
            <p:nvSpPr>
              <p:cNvPr id="204" name="Flowchart: Document 127">
                <a:extLst>
                  <a:ext uri="{FF2B5EF4-FFF2-40B4-BE49-F238E27FC236}">
                    <a16:creationId xmlns:a16="http://schemas.microsoft.com/office/drawing/2014/main" id="{024B870E-17C5-4328-80EE-0AB4D98C35C7}"/>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5" name="Rectangle 204">
                <a:extLst>
                  <a:ext uri="{FF2B5EF4-FFF2-40B4-BE49-F238E27FC236}">
                    <a16:creationId xmlns:a16="http://schemas.microsoft.com/office/drawing/2014/main" id="{843A1AF8-327B-4D4E-8278-68D8183B029C}"/>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6" name="Rectangle 205">
                <a:extLst>
                  <a:ext uri="{FF2B5EF4-FFF2-40B4-BE49-F238E27FC236}">
                    <a16:creationId xmlns:a16="http://schemas.microsoft.com/office/drawing/2014/main" id="{C9BCF464-3AFE-4DC8-A031-A8F998C9277B}"/>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7" name="Rectangle 206">
                <a:extLst>
                  <a:ext uri="{FF2B5EF4-FFF2-40B4-BE49-F238E27FC236}">
                    <a16:creationId xmlns:a16="http://schemas.microsoft.com/office/drawing/2014/main" id="{DCDB8A21-FB98-4FD7-80D8-84A10F9DD792}"/>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199" name="Group 198">
              <a:extLst>
                <a:ext uri="{FF2B5EF4-FFF2-40B4-BE49-F238E27FC236}">
                  <a16:creationId xmlns:a16="http://schemas.microsoft.com/office/drawing/2014/main" id="{5E99972A-E304-46C5-A4BF-8369AFDDF2FE}"/>
                </a:ext>
              </a:extLst>
            </p:cNvPr>
            <p:cNvGrpSpPr/>
            <p:nvPr/>
          </p:nvGrpSpPr>
          <p:grpSpPr>
            <a:xfrm>
              <a:off x="4789714" y="3319075"/>
              <a:ext cx="163286" cy="272143"/>
              <a:chOff x="3042917" y="4753236"/>
              <a:chExt cx="697347" cy="702145"/>
            </a:xfrm>
          </p:grpSpPr>
          <p:sp>
            <p:nvSpPr>
              <p:cNvPr id="200" name="Flowchart: Document 127">
                <a:extLst>
                  <a:ext uri="{FF2B5EF4-FFF2-40B4-BE49-F238E27FC236}">
                    <a16:creationId xmlns:a16="http://schemas.microsoft.com/office/drawing/2014/main" id="{64C5E880-E023-42FD-A986-E6D772A21A6F}"/>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1" name="Rectangle 200">
                <a:extLst>
                  <a:ext uri="{FF2B5EF4-FFF2-40B4-BE49-F238E27FC236}">
                    <a16:creationId xmlns:a16="http://schemas.microsoft.com/office/drawing/2014/main" id="{AB72D0E2-B95F-4253-8D2D-6F2EFF1509DE}"/>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2" name="Rectangle 201">
                <a:extLst>
                  <a:ext uri="{FF2B5EF4-FFF2-40B4-BE49-F238E27FC236}">
                    <a16:creationId xmlns:a16="http://schemas.microsoft.com/office/drawing/2014/main" id="{17D0CCCC-7182-48DD-9576-4D25AF86BBA0}"/>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03" name="Rectangle 202">
                <a:extLst>
                  <a:ext uri="{FF2B5EF4-FFF2-40B4-BE49-F238E27FC236}">
                    <a16:creationId xmlns:a16="http://schemas.microsoft.com/office/drawing/2014/main" id="{C58EE5AD-84AB-4487-BF01-66DC3705ED1B}"/>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212" name="Group 211">
            <a:extLst>
              <a:ext uri="{FF2B5EF4-FFF2-40B4-BE49-F238E27FC236}">
                <a16:creationId xmlns:a16="http://schemas.microsoft.com/office/drawing/2014/main" id="{1DFFF28D-51B0-4172-8E4D-2643783C56B0}"/>
              </a:ext>
            </a:extLst>
          </p:cNvPr>
          <p:cNvGrpSpPr/>
          <p:nvPr/>
        </p:nvGrpSpPr>
        <p:grpSpPr>
          <a:xfrm>
            <a:off x="3801928" y="3633085"/>
            <a:ext cx="254443" cy="230033"/>
            <a:chOff x="4680857" y="3210218"/>
            <a:chExt cx="272143" cy="381000"/>
          </a:xfrm>
        </p:grpSpPr>
        <p:grpSp>
          <p:nvGrpSpPr>
            <p:cNvPr id="213" name="Group 212">
              <a:extLst>
                <a:ext uri="{FF2B5EF4-FFF2-40B4-BE49-F238E27FC236}">
                  <a16:creationId xmlns:a16="http://schemas.microsoft.com/office/drawing/2014/main" id="{64AAE489-495B-41DD-95B3-C1FD949D262E}"/>
                </a:ext>
              </a:extLst>
            </p:cNvPr>
            <p:cNvGrpSpPr/>
            <p:nvPr/>
          </p:nvGrpSpPr>
          <p:grpSpPr>
            <a:xfrm>
              <a:off x="4680857" y="3210218"/>
              <a:ext cx="163286" cy="272143"/>
              <a:chOff x="3042917" y="4753236"/>
              <a:chExt cx="697347" cy="702145"/>
            </a:xfrm>
          </p:grpSpPr>
          <p:sp>
            <p:nvSpPr>
              <p:cNvPr id="224" name="Flowchart: Document 127">
                <a:extLst>
                  <a:ext uri="{FF2B5EF4-FFF2-40B4-BE49-F238E27FC236}">
                    <a16:creationId xmlns:a16="http://schemas.microsoft.com/office/drawing/2014/main" id="{1A3AAB0D-F166-4AAF-9953-2499068BC191}"/>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5" name="Rectangle 224">
                <a:extLst>
                  <a:ext uri="{FF2B5EF4-FFF2-40B4-BE49-F238E27FC236}">
                    <a16:creationId xmlns:a16="http://schemas.microsoft.com/office/drawing/2014/main" id="{BC5788DD-40D4-4E2B-868E-A9FA58702A4C}"/>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6" name="Rectangle 225">
                <a:extLst>
                  <a:ext uri="{FF2B5EF4-FFF2-40B4-BE49-F238E27FC236}">
                    <a16:creationId xmlns:a16="http://schemas.microsoft.com/office/drawing/2014/main" id="{28AE6411-7203-47D6-8F3E-29D8B6A3AA95}"/>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7" name="Rectangle 226">
                <a:extLst>
                  <a:ext uri="{FF2B5EF4-FFF2-40B4-BE49-F238E27FC236}">
                    <a16:creationId xmlns:a16="http://schemas.microsoft.com/office/drawing/2014/main" id="{EBBB10E8-8835-438A-B7A5-289217E37BC5}"/>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14" name="Group 213">
              <a:extLst>
                <a:ext uri="{FF2B5EF4-FFF2-40B4-BE49-F238E27FC236}">
                  <a16:creationId xmlns:a16="http://schemas.microsoft.com/office/drawing/2014/main" id="{C1E39809-A99A-4FC0-A92A-1DFDA0960FB7}"/>
                </a:ext>
              </a:extLst>
            </p:cNvPr>
            <p:cNvGrpSpPr/>
            <p:nvPr/>
          </p:nvGrpSpPr>
          <p:grpSpPr>
            <a:xfrm>
              <a:off x="4735286" y="3264646"/>
              <a:ext cx="163286" cy="272143"/>
              <a:chOff x="3042917" y="4753236"/>
              <a:chExt cx="697347" cy="702145"/>
            </a:xfrm>
          </p:grpSpPr>
          <p:sp>
            <p:nvSpPr>
              <p:cNvPr id="220" name="Flowchart: Document 127">
                <a:extLst>
                  <a:ext uri="{FF2B5EF4-FFF2-40B4-BE49-F238E27FC236}">
                    <a16:creationId xmlns:a16="http://schemas.microsoft.com/office/drawing/2014/main" id="{14F303B2-4104-4D2D-ABB4-ACBEF40E2D5A}"/>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1" name="Rectangle 220">
                <a:extLst>
                  <a:ext uri="{FF2B5EF4-FFF2-40B4-BE49-F238E27FC236}">
                    <a16:creationId xmlns:a16="http://schemas.microsoft.com/office/drawing/2014/main" id="{B1F36F4A-74BE-42E3-8C83-522641A7324F}"/>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2" name="Rectangle 221">
                <a:extLst>
                  <a:ext uri="{FF2B5EF4-FFF2-40B4-BE49-F238E27FC236}">
                    <a16:creationId xmlns:a16="http://schemas.microsoft.com/office/drawing/2014/main" id="{BE85BE06-AD47-4226-9C0D-FDA141075D87}"/>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23" name="Rectangle 222">
                <a:extLst>
                  <a:ext uri="{FF2B5EF4-FFF2-40B4-BE49-F238E27FC236}">
                    <a16:creationId xmlns:a16="http://schemas.microsoft.com/office/drawing/2014/main" id="{7261F7C2-FBC1-4F79-8646-F7C7D02F1E7C}"/>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15" name="Group 214">
              <a:extLst>
                <a:ext uri="{FF2B5EF4-FFF2-40B4-BE49-F238E27FC236}">
                  <a16:creationId xmlns:a16="http://schemas.microsoft.com/office/drawing/2014/main" id="{7B72ABAE-7C11-46A8-B282-ABF0FEEECBD0}"/>
                </a:ext>
              </a:extLst>
            </p:cNvPr>
            <p:cNvGrpSpPr/>
            <p:nvPr/>
          </p:nvGrpSpPr>
          <p:grpSpPr>
            <a:xfrm>
              <a:off x="4789714" y="3319075"/>
              <a:ext cx="163286" cy="272143"/>
              <a:chOff x="3042917" y="4753236"/>
              <a:chExt cx="697347" cy="702145"/>
            </a:xfrm>
          </p:grpSpPr>
          <p:sp>
            <p:nvSpPr>
              <p:cNvPr id="216" name="Flowchart: Document 215">
                <a:extLst>
                  <a:ext uri="{FF2B5EF4-FFF2-40B4-BE49-F238E27FC236}">
                    <a16:creationId xmlns:a16="http://schemas.microsoft.com/office/drawing/2014/main" id="{23B957C5-9EFF-40E4-BCA4-0A1C7526E422}"/>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7" name="Rectangle 216">
                <a:extLst>
                  <a:ext uri="{FF2B5EF4-FFF2-40B4-BE49-F238E27FC236}">
                    <a16:creationId xmlns:a16="http://schemas.microsoft.com/office/drawing/2014/main" id="{EBBFA4FA-D1A3-4A92-89B2-97E461D7C338}"/>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8" name="Rectangle 217">
                <a:extLst>
                  <a:ext uri="{FF2B5EF4-FFF2-40B4-BE49-F238E27FC236}">
                    <a16:creationId xmlns:a16="http://schemas.microsoft.com/office/drawing/2014/main" id="{F20322CF-D8D3-4984-8F82-EC060822CA41}"/>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19" name="Rectangle 218">
                <a:extLst>
                  <a:ext uri="{FF2B5EF4-FFF2-40B4-BE49-F238E27FC236}">
                    <a16:creationId xmlns:a16="http://schemas.microsoft.com/office/drawing/2014/main" id="{F128D48F-B1E3-4D20-B24E-A85C65760155}"/>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grpSp>
        <p:nvGrpSpPr>
          <p:cNvPr id="228" name="Group 227">
            <a:extLst>
              <a:ext uri="{FF2B5EF4-FFF2-40B4-BE49-F238E27FC236}">
                <a16:creationId xmlns:a16="http://schemas.microsoft.com/office/drawing/2014/main" id="{B88A8323-BD08-4D45-AAB2-AA882BCDC104}"/>
              </a:ext>
            </a:extLst>
          </p:cNvPr>
          <p:cNvGrpSpPr/>
          <p:nvPr/>
        </p:nvGrpSpPr>
        <p:grpSpPr>
          <a:xfrm>
            <a:off x="4196809" y="2425289"/>
            <a:ext cx="254443" cy="230033"/>
            <a:chOff x="4680857" y="3210218"/>
            <a:chExt cx="272143" cy="381000"/>
          </a:xfrm>
        </p:grpSpPr>
        <p:grpSp>
          <p:nvGrpSpPr>
            <p:cNvPr id="229" name="Group 228">
              <a:extLst>
                <a:ext uri="{FF2B5EF4-FFF2-40B4-BE49-F238E27FC236}">
                  <a16:creationId xmlns:a16="http://schemas.microsoft.com/office/drawing/2014/main" id="{B523D843-A983-4B32-B20D-A0AA37C343C4}"/>
                </a:ext>
              </a:extLst>
            </p:cNvPr>
            <p:cNvGrpSpPr/>
            <p:nvPr/>
          </p:nvGrpSpPr>
          <p:grpSpPr>
            <a:xfrm>
              <a:off x="4680857" y="3210218"/>
              <a:ext cx="163286" cy="272143"/>
              <a:chOff x="3042917" y="4753236"/>
              <a:chExt cx="697347" cy="702145"/>
            </a:xfrm>
          </p:grpSpPr>
          <p:sp>
            <p:nvSpPr>
              <p:cNvPr id="240" name="Flowchart: Document 127">
                <a:extLst>
                  <a:ext uri="{FF2B5EF4-FFF2-40B4-BE49-F238E27FC236}">
                    <a16:creationId xmlns:a16="http://schemas.microsoft.com/office/drawing/2014/main" id="{6369AF2C-C8AE-4085-BC82-348EE316E84A}"/>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1" name="Rectangle 240">
                <a:extLst>
                  <a:ext uri="{FF2B5EF4-FFF2-40B4-BE49-F238E27FC236}">
                    <a16:creationId xmlns:a16="http://schemas.microsoft.com/office/drawing/2014/main" id="{68C7FE46-ECB3-4500-847A-9B645C866BFD}"/>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2" name="Rectangle 241">
                <a:extLst>
                  <a:ext uri="{FF2B5EF4-FFF2-40B4-BE49-F238E27FC236}">
                    <a16:creationId xmlns:a16="http://schemas.microsoft.com/office/drawing/2014/main" id="{659014E9-A1D8-44A7-8E3A-22D8124AE608}"/>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43" name="Rectangle 242">
                <a:extLst>
                  <a:ext uri="{FF2B5EF4-FFF2-40B4-BE49-F238E27FC236}">
                    <a16:creationId xmlns:a16="http://schemas.microsoft.com/office/drawing/2014/main" id="{B4FD189A-DB13-46C6-95BE-EBEA1F325367}"/>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30" name="Group 229">
              <a:extLst>
                <a:ext uri="{FF2B5EF4-FFF2-40B4-BE49-F238E27FC236}">
                  <a16:creationId xmlns:a16="http://schemas.microsoft.com/office/drawing/2014/main" id="{CAC77B90-6681-4D50-A570-39CB42B78281}"/>
                </a:ext>
              </a:extLst>
            </p:cNvPr>
            <p:cNvGrpSpPr/>
            <p:nvPr/>
          </p:nvGrpSpPr>
          <p:grpSpPr>
            <a:xfrm>
              <a:off x="4735286" y="3264646"/>
              <a:ext cx="163286" cy="272143"/>
              <a:chOff x="3042917" y="4753236"/>
              <a:chExt cx="697347" cy="702145"/>
            </a:xfrm>
          </p:grpSpPr>
          <p:sp>
            <p:nvSpPr>
              <p:cNvPr id="236" name="Flowchart: Document 127">
                <a:extLst>
                  <a:ext uri="{FF2B5EF4-FFF2-40B4-BE49-F238E27FC236}">
                    <a16:creationId xmlns:a16="http://schemas.microsoft.com/office/drawing/2014/main" id="{FA865DC4-35A4-4C5A-8F92-B68B7387BC0B}"/>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7" name="Rectangle 236">
                <a:extLst>
                  <a:ext uri="{FF2B5EF4-FFF2-40B4-BE49-F238E27FC236}">
                    <a16:creationId xmlns:a16="http://schemas.microsoft.com/office/drawing/2014/main" id="{E576DECF-A71B-4689-ACAE-7836785B789A}"/>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8" name="Rectangle 237">
                <a:extLst>
                  <a:ext uri="{FF2B5EF4-FFF2-40B4-BE49-F238E27FC236}">
                    <a16:creationId xmlns:a16="http://schemas.microsoft.com/office/drawing/2014/main" id="{7902F798-50D5-42B0-8B69-41F2CE1FFAC7}"/>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9" name="Rectangle 238">
                <a:extLst>
                  <a:ext uri="{FF2B5EF4-FFF2-40B4-BE49-F238E27FC236}">
                    <a16:creationId xmlns:a16="http://schemas.microsoft.com/office/drawing/2014/main" id="{2F865F95-75EA-4BC8-AA6B-1E917D0B903E}"/>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nvGrpSpPr>
            <p:cNvPr id="231" name="Group 230">
              <a:extLst>
                <a:ext uri="{FF2B5EF4-FFF2-40B4-BE49-F238E27FC236}">
                  <a16:creationId xmlns:a16="http://schemas.microsoft.com/office/drawing/2014/main" id="{118DDC67-D386-437D-8404-CDD8500A4708}"/>
                </a:ext>
              </a:extLst>
            </p:cNvPr>
            <p:cNvGrpSpPr/>
            <p:nvPr/>
          </p:nvGrpSpPr>
          <p:grpSpPr>
            <a:xfrm>
              <a:off x="4789714" y="3319075"/>
              <a:ext cx="163286" cy="272143"/>
              <a:chOff x="3042917" y="4753236"/>
              <a:chExt cx="697347" cy="702145"/>
            </a:xfrm>
          </p:grpSpPr>
          <p:sp>
            <p:nvSpPr>
              <p:cNvPr id="232" name="Flowchart: Document 127">
                <a:extLst>
                  <a:ext uri="{FF2B5EF4-FFF2-40B4-BE49-F238E27FC236}">
                    <a16:creationId xmlns:a16="http://schemas.microsoft.com/office/drawing/2014/main" id="{E742127C-5EE2-44B0-8927-9E32FC0E9C99}"/>
                  </a:ext>
                </a:extLst>
              </p:cNvPr>
              <p:cNvSpPr/>
              <p:nvPr/>
            </p:nvSpPr>
            <p:spPr>
              <a:xfrm>
                <a:off x="3042917" y="4753236"/>
                <a:ext cx="697347" cy="702145"/>
              </a:xfrm>
              <a:prstGeom prst="flowChartDocument">
                <a:avLst/>
              </a:prstGeom>
              <a:solidFill>
                <a:schemeClr val="bg1"/>
              </a:solidFill>
              <a:ln w="3175" cmpd="sng">
                <a:solidFill>
                  <a:srgbClr val="61809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3" name="Rectangle 232">
                <a:extLst>
                  <a:ext uri="{FF2B5EF4-FFF2-40B4-BE49-F238E27FC236}">
                    <a16:creationId xmlns:a16="http://schemas.microsoft.com/office/drawing/2014/main" id="{77B7BB76-1617-4D70-902D-3EFCFF500731}"/>
                  </a:ext>
                </a:extLst>
              </p:cNvPr>
              <p:cNvSpPr/>
              <p:nvPr/>
            </p:nvSpPr>
            <p:spPr>
              <a:xfrm>
                <a:off x="3089162" y="4803326"/>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4" name="Rectangle 233">
                <a:extLst>
                  <a:ext uri="{FF2B5EF4-FFF2-40B4-BE49-F238E27FC236}">
                    <a16:creationId xmlns:a16="http://schemas.microsoft.com/office/drawing/2014/main" id="{747C5346-333D-4159-A2DE-0FDEC4911382}"/>
                  </a:ext>
                </a:extLst>
              </p:cNvPr>
              <p:cNvSpPr/>
              <p:nvPr/>
            </p:nvSpPr>
            <p:spPr>
              <a:xfrm>
                <a:off x="3304276" y="4808329"/>
                <a:ext cx="175536" cy="512558"/>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sp>
            <p:nvSpPr>
              <p:cNvPr id="235" name="Rectangle 234">
                <a:extLst>
                  <a:ext uri="{FF2B5EF4-FFF2-40B4-BE49-F238E27FC236}">
                    <a16:creationId xmlns:a16="http://schemas.microsoft.com/office/drawing/2014/main" id="{76E09220-7EE5-4756-BC74-B6A1EBD60BCA}"/>
                  </a:ext>
                </a:extLst>
              </p:cNvPr>
              <p:cNvSpPr/>
              <p:nvPr/>
            </p:nvSpPr>
            <p:spPr>
              <a:xfrm>
                <a:off x="3524209" y="4808329"/>
                <a:ext cx="148546" cy="466321"/>
              </a:xfrm>
              <a:prstGeom prst="rect">
                <a:avLst/>
              </a:prstGeom>
              <a:pattFill prst="ltHorz">
                <a:fgClr>
                  <a:schemeClr val="bg1">
                    <a:lumMod val="75000"/>
                  </a:schemeClr>
                </a:fgClr>
                <a:bgClr>
                  <a:schemeClr val="bg1"/>
                </a:bgClr>
              </a:patt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600">
                  <a:solidFill>
                    <a:prstClr val="black"/>
                  </a:solidFill>
                  <a:latin typeface="Calibri" charset="0"/>
                  <a:ea typeface="Calibri" charset="0"/>
                  <a:cs typeface="Calibri" charset="0"/>
                </a:endParaRPr>
              </a:p>
            </p:txBody>
          </p:sp>
        </p:grpSp>
      </p:grpSp>
      <p:cxnSp>
        <p:nvCxnSpPr>
          <p:cNvPr id="244" name="Straight Connector 243">
            <a:extLst>
              <a:ext uri="{FF2B5EF4-FFF2-40B4-BE49-F238E27FC236}">
                <a16:creationId xmlns:a16="http://schemas.microsoft.com/office/drawing/2014/main" id="{E24B1B80-D138-4110-9796-93728C785B48}"/>
              </a:ext>
            </a:extLst>
          </p:cNvPr>
          <p:cNvCxnSpPr/>
          <p:nvPr/>
        </p:nvCxnSpPr>
        <p:spPr>
          <a:xfrm flipH="1">
            <a:off x="3899225" y="2659907"/>
            <a:ext cx="10751" cy="767669"/>
          </a:xfrm>
          <a:prstGeom prst="line">
            <a:avLst/>
          </a:prstGeom>
          <a:ln w="3175"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245" name="Straight Connector 244">
            <a:extLst>
              <a:ext uri="{FF2B5EF4-FFF2-40B4-BE49-F238E27FC236}">
                <a16:creationId xmlns:a16="http://schemas.microsoft.com/office/drawing/2014/main" id="{6ABD729D-F3E5-4673-BD17-89D89F0A5FF5}"/>
              </a:ext>
            </a:extLst>
          </p:cNvPr>
          <p:cNvCxnSpPr/>
          <p:nvPr/>
        </p:nvCxnSpPr>
        <p:spPr>
          <a:xfrm flipV="1">
            <a:off x="3211213" y="3922928"/>
            <a:ext cx="1454567" cy="9387"/>
          </a:xfrm>
          <a:prstGeom prst="line">
            <a:avLst/>
          </a:prstGeom>
          <a:ln w="3175" cmpd="sng">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246" name="Straight Connector 245">
            <a:extLst>
              <a:ext uri="{FF2B5EF4-FFF2-40B4-BE49-F238E27FC236}">
                <a16:creationId xmlns:a16="http://schemas.microsoft.com/office/drawing/2014/main" id="{29F12136-5BE5-4237-BE08-3FA79F8CE573}"/>
              </a:ext>
            </a:extLst>
          </p:cNvPr>
          <p:cNvCxnSpPr/>
          <p:nvPr/>
        </p:nvCxnSpPr>
        <p:spPr>
          <a:xfrm flipV="1">
            <a:off x="3207232" y="3435862"/>
            <a:ext cx="1449155" cy="3383"/>
          </a:xfrm>
          <a:prstGeom prst="line">
            <a:avLst/>
          </a:prstGeom>
          <a:ln w="3175" cmpd="sng">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247" name="Rectangle 246">
            <a:extLst>
              <a:ext uri="{FF2B5EF4-FFF2-40B4-BE49-F238E27FC236}">
                <a16:creationId xmlns:a16="http://schemas.microsoft.com/office/drawing/2014/main" id="{F58DD084-9BF2-4BBF-935E-7D11A642ABE0}"/>
              </a:ext>
            </a:extLst>
          </p:cNvPr>
          <p:cNvSpPr/>
          <p:nvPr/>
        </p:nvSpPr>
        <p:spPr bwMode="auto">
          <a:xfrm>
            <a:off x="3944670" y="2897653"/>
            <a:ext cx="497463" cy="139799"/>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HIVE</a:t>
            </a:r>
          </a:p>
        </p:txBody>
      </p:sp>
      <p:sp>
        <p:nvSpPr>
          <p:cNvPr id="248" name="Rectangle 247">
            <a:extLst>
              <a:ext uri="{FF2B5EF4-FFF2-40B4-BE49-F238E27FC236}">
                <a16:creationId xmlns:a16="http://schemas.microsoft.com/office/drawing/2014/main" id="{B7694FB1-1958-4918-9EA2-7A02C6FFCF0B}"/>
              </a:ext>
            </a:extLst>
          </p:cNvPr>
          <p:cNvSpPr/>
          <p:nvPr/>
        </p:nvSpPr>
        <p:spPr bwMode="auto">
          <a:xfrm>
            <a:off x="3941478" y="2690398"/>
            <a:ext cx="500655" cy="159335"/>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HBASE</a:t>
            </a:r>
          </a:p>
        </p:txBody>
      </p:sp>
      <p:sp>
        <p:nvSpPr>
          <p:cNvPr id="249" name="Rectangle 248">
            <a:extLst>
              <a:ext uri="{FF2B5EF4-FFF2-40B4-BE49-F238E27FC236}">
                <a16:creationId xmlns:a16="http://schemas.microsoft.com/office/drawing/2014/main" id="{098AABFD-53D3-4CAE-A669-7151F3578633}"/>
              </a:ext>
            </a:extLst>
          </p:cNvPr>
          <p:cNvSpPr/>
          <p:nvPr/>
        </p:nvSpPr>
        <p:spPr>
          <a:xfrm rot="5400000">
            <a:off x="2115011" y="3388375"/>
            <a:ext cx="333148"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Replicate</a:t>
            </a:r>
          </a:p>
        </p:txBody>
      </p:sp>
      <p:sp>
        <p:nvSpPr>
          <p:cNvPr id="250" name="Rectangle 249">
            <a:extLst>
              <a:ext uri="{FF2B5EF4-FFF2-40B4-BE49-F238E27FC236}">
                <a16:creationId xmlns:a16="http://schemas.microsoft.com/office/drawing/2014/main" id="{4F912F8C-2CE1-43C0-84AB-DE96DB80B2E5}"/>
              </a:ext>
            </a:extLst>
          </p:cNvPr>
          <p:cNvSpPr/>
          <p:nvPr/>
        </p:nvSpPr>
        <p:spPr>
          <a:xfrm rot="5400000">
            <a:off x="2136195" y="3805804"/>
            <a:ext cx="290780"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RDBMS connect</a:t>
            </a:r>
          </a:p>
        </p:txBody>
      </p:sp>
      <p:sp>
        <p:nvSpPr>
          <p:cNvPr id="251" name="Rectangle 250">
            <a:extLst>
              <a:ext uri="{FF2B5EF4-FFF2-40B4-BE49-F238E27FC236}">
                <a16:creationId xmlns:a16="http://schemas.microsoft.com/office/drawing/2014/main" id="{A5D3FC26-469F-471E-B905-407A3E4B13E4}"/>
              </a:ext>
            </a:extLst>
          </p:cNvPr>
          <p:cNvSpPr/>
          <p:nvPr/>
        </p:nvSpPr>
        <p:spPr>
          <a:xfrm rot="5400000">
            <a:off x="2117900" y="2524843"/>
            <a:ext cx="327373"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Stream</a:t>
            </a:r>
          </a:p>
        </p:txBody>
      </p:sp>
      <p:sp>
        <p:nvSpPr>
          <p:cNvPr id="252" name="Rectangle 251">
            <a:extLst>
              <a:ext uri="{FF2B5EF4-FFF2-40B4-BE49-F238E27FC236}">
                <a16:creationId xmlns:a16="http://schemas.microsoft.com/office/drawing/2014/main" id="{C339B3DA-4A12-4B9D-828D-1BE42ACDBDF3}"/>
              </a:ext>
            </a:extLst>
          </p:cNvPr>
          <p:cNvSpPr/>
          <p:nvPr/>
        </p:nvSpPr>
        <p:spPr>
          <a:xfrm rot="5400000">
            <a:off x="2155042" y="2954872"/>
            <a:ext cx="253087"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Messaging</a:t>
            </a:r>
          </a:p>
        </p:txBody>
      </p:sp>
      <p:sp>
        <p:nvSpPr>
          <p:cNvPr id="253" name="Rectangle 252">
            <a:extLst>
              <a:ext uri="{FF2B5EF4-FFF2-40B4-BE49-F238E27FC236}">
                <a16:creationId xmlns:a16="http://schemas.microsoft.com/office/drawing/2014/main" id="{2E20911A-8F92-42B8-AEBE-801455C3FD96}"/>
              </a:ext>
            </a:extLst>
          </p:cNvPr>
          <p:cNvSpPr/>
          <p:nvPr/>
        </p:nvSpPr>
        <p:spPr>
          <a:xfrm rot="5400000">
            <a:off x="2160754" y="4125823"/>
            <a:ext cx="241663" cy="510541"/>
          </a:xfrm>
          <a:prstGeom prst="rect">
            <a:avLst/>
          </a:prstGeom>
          <a:no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File-Based</a:t>
            </a:r>
          </a:p>
        </p:txBody>
      </p:sp>
      <p:sp>
        <p:nvSpPr>
          <p:cNvPr id="254" name="Rectangle 253">
            <a:extLst>
              <a:ext uri="{FF2B5EF4-FFF2-40B4-BE49-F238E27FC236}">
                <a16:creationId xmlns:a16="http://schemas.microsoft.com/office/drawing/2014/main" id="{4467C0AC-2AEA-4262-88C3-BB850A17A096}"/>
              </a:ext>
            </a:extLst>
          </p:cNvPr>
          <p:cNvSpPr/>
          <p:nvPr/>
        </p:nvSpPr>
        <p:spPr>
          <a:xfrm rot="5400000">
            <a:off x="2204749" y="4419598"/>
            <a:ext cx="153672" cy="510541"/>
          </a:xfrm>
          <a:prstGeom prst="rect">
            <a:avLst/>
          </a:prstGeom>
          <a:solidFill>
            <a:schemeClr val="bg1"/>
          </a:solidFill>
          <a:ln w="3175" cmpd="sng">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822939">
              <a:defRPr/>
            </a:pPr>
            <a:r>
              <a:rPr lang="en-US" sz="600" kern="0">
                <a:solidFill>
                  <a:prstClr val="black"/>
                </a:solidFill>
                <a:latin typeface="Calibri" charset="0"/>
                <a:ea typeface="Calibri" charset="0"/>
                <a:cs typeface="Calibri" charset="0"/>
              </a:rPr>
              <a:t>Adapters</a:t>
            </a:r>
          </a:p>
        </p:txBody>
      </p:sp>
      <p:sp>
        <p:nvSpPr>
          <p:cNvPr id="255" name="Rectangle 254">
            <a:extLst>
              <a:ext uri="{FF2B5EF4-FFF2-40B4-BE49-F238E27FC236}">
                <a16:creationId xmlns:a16="http://schemas.microsoft.com/office/drawing/2014/main" id="{344B9CB8-2BE3-430F-AF51-359290020A25}"/>
              </a:ext>
            </a:extLst>
          </p:cNvPr>
          <p:cNvSpPr/>
          <p:nvPr/>
        </p:nvSpPr>
        <p:spPr bwMode="auto">
          <a:xfrm>
            <a:off x="2587774" y="2631828"/>
            <a:ext cx="757479" cy="184666"/>
          </a:xfrm>
          <a:prstGeom prst="rect">
            <a:avLst/>
          </a:prstGeom>
          <a:solidFill>
            <a:srgbClr val="0070C0"/>
          </a:solidFill>
          <a:ln w="3175">
            <a:solidFill>
              <a:schemeClr val="bg1">
                <a:lumMod val="85000"/>
              </a:schemeClr>
            </a:solid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p>
            <a:pPr algn="ctr"/>
            <a:r>
              <a:rPr lang="en-US" sz="600" b="1">
                <a:solidFill>
                  <a:prstClr val="white"/>
                </a:solidFill>
                <a:latin typeface="Calibri" charset="0"/>
                <a:cs typeface="Calibri" charset="0"/>
              </a:rPr>
              <a:t>Spark</a:t>
            </a:r>
          </a:p>
        </p:txBody>
      </p:sp>
      <p:sp>
        <p:nvSpPr>
          <p:cNvPr id="256" name="Rectangle 255">
            <a:extLst>
              <a:ext uri="{FF2B5EF4-FFF2-40B4-BE49-F238E27FC236}">
                <a16:creationId xmlns:a16="http://schemas.microsoft.com/office/drawing/2014/main" id="{12CBAB62-080B-4DD8-9AF9-7B9D09E5A1DB}"/>
              </a:ext>
            </a:extLst>
          </p:cNvPr>
          <p:cNvSpPr/>
          <p:nvPr/>
        </p:nvSpPr>
        <p:spPr bwMode="auto">
          <a:xfrm>
            <a:off x="2602403" y="2892069"/>
            <a:ext cx="757479" cy="184666"/>
          </a:xfrm>
          <a:prstGeom prst="rect">
            <a:avLst/>
          </a:prstGeom>
          <a:solidFill>
            <a:srgbClr val="0070C0"/>
          </a:solidFill>
          <a:ln w="3175">
            <a:solidFill>
              <a:schemeClr val="bg1">
                <a:lumMod val="85000"/>
              </a:schemeClr>
            </a:solid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p>
            <a:pPr algn="ctr"/>
            <a:r>
              <a:rPr lang="en-US" sz="600" b="1">
                <a:solidFill>
                  <a:prstClr val="white"/>
                </a:solidFill>
                <a:latin typeface="Calibri" charset="0"/>
                <a:cs typeface="Calibri" charset="0"/>
              </a:rPr>
              <a:t>Kafka</a:t>
            </a:r>
          </a:p>
        </p:txBody>
      </p:sp>
      <p:sp>
        <p:nvSpPr>
          <p:cNvPr id="257" name="Rectangle 256">
            <a:extLst>
              <a:ext uri="{FF2B5EF4-FFF2-40B4-BE49-F238E27FC236}">
                <a16:creationId xmlns:a16="http://schemas.microsoft.com/office/drawing/2014/main" id="{02B55E7F-D2FD-43CB-9D23-5FC2A9790790}"/>
              </a:ext>
            </a:extLst>
          </p:cNvPr>
          <p:cNvSpPr/>
          <p:nvPr/>
        </p:nvSpPr>
        <p:spPr bwMode="auto">
          <a:xfrm>
            <a:off x="3944670" y="3069368"/>
            <a:ext cx="497463" cy="157333"/>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TEZ</a:t>
            </a:r>
          </a:p>
        </p:txBody>
      </p:sp>
      <p:sp>
        <p:nvSpPr>
          <p:cNvPr id="258" name="Rectangle 257">
            <a:extLst>
              <a:ext uri="{FF2B5EF4-FFF2-40B4-BE49-F238E27FC236}">
                <a16:creationId xmlns:a16="http://schemas.microsoft.com/office/drawing/2014/main" id="{8F5A9D4F-2385-4E56-9708-6317883738B4}"/>
              </a:ext>
            </a:extLst>
          </p:cNvPr>
          <p:cNvSpPr/>
          <p:nvPr/>
        </p:nvSpPr>
        <p:spPr bwMode="auto">
          <a:xfrm>
            <a:off x="4318516" y="4550933"/>
            <a:ext cx="614592" cy="630497"/>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p>
            <a:pPr algn="ctr" defTabSz="822939">
              <a:defRPr/>
            </a:pPr>
            <a:r>
              <a:rPr lang="en-US" sz="700" b="1">
                <a:solidFill>
                  <a:prstClr val="white"/>
                </a:solidFill>
                <a:latin typeface="Calibri" charset="0"/>
                <a:ea typeface="Calibri" charset="0"/>
                <a:cs typeface="Calibri" charset="0"/>
              </a:rPr>
              <a:t>HDInsight</a:t>
            </a:r>
          </a:p>
        </p:txBody>
      </p:sp>
      <p:sp>
        <p:nvSpPr>
          <p:cNvPr id="259" name="TextBox 258">
            <a:extLst>
              <a:ext uri="{FF2B5EF4-FFF2-40B4-BE49-F238E27FC236}">
                <a16:creationId xmlns:a16="http://schemas.microsoft.com/office/drawing/2014/main" id="{7468298B-88BE-4D83-AA73-2F8056CF4931}"/>
              </a:ext>
            </a:extLst>
          </p:cNvPr>
          <p:cNvSpPr txBox="1"/>
          <p:nvPr/>
        </p:nvSpPr>
        <p:spPr>
          <a:xfrm>
            <a:off x="2008772" y="2451842"/>
            <a:ext cx="545629" cy="184666"/>
          </a:xfrm>
          <a:prstGeom prst="rect">
            <a:avLst/>
          </a:prstGeom>
          <a:noFill/>
          <a:effectLst/>
        </p:spPr>
        <p:txBody>
          <a:bodyPr wrap="square" rtlCol="0">
            <a:spAutoFit/>
          </a:bodyPr>
          <a:lstStyle/>
          <a:p>
            <a:pPr algn="ctr" defTabSz="914377">
              <a:defRPr/>
            </a:pPr>
            <a:r>
              <a:rPr lang="en-US" sz="600">
                <a:solidFill>
                  <a:prstClr val="black"/>
                </a:solidFill>
                <a:latin typeface="Calibri" charset="0"/>
                <a:ea typeface="Calibri" charset="0"/>
                <a:cs typeface="Calibri" charset="0"/>
              </a:rPr>
              <a:t>In motion</a:t>
            </a:r>
          </a:p>
        </p:txBody>
      </p:sp>
      <p:sp>
        <p:nvSpPr>
          <p:cNvPr id="260" name="TextBox 259">
            <a:extLst>
              <a:ext uri="{FF2B5EF4-FFF2-40B4-BE49-F238E27FC236}">
                <a16:creationId xmlns:a16="http://schemas.microsoft.com/office/drawing/2014/main" id="{8E83A1F2-6FD1-4DE3-BDBD-7F222314F6B5}"/>
              </a:ext>
            </a:extLst>
          </p:cNvPr>
          <p:cNvSpPr txBox="1"/>
          <p:nvPr/>
        </p:nvSpPr>
        <p:spPr>
          <a:xfrm>
            <a:off x="2008772" y="3314626"/>
            <a:ext cx="545629" cy="184666"/>
          </a:xfrm>
          <a:prstGeom prst="rect">
            <a:avLst/>
          </a:prstGeom>
          <a:noFill/>
          <a:effectLst/>
        </p:spPr>
        <p:txBody>
          <a:bodyPr wrap="square" rtlCol="0">
            <a:spAutoFit/>
          </a:bodyPr>
          <a:lstStyle/>
          <a:p>
            <a:pPr algn="ctr" defTabSz="914377">
              <a:defRPr/>
            </a:pPr>
            <a:r>
              <a:rPr lang="en-US" sz="600">
                <a:solidFill>
                  <a:prstClr val="black"/>
                </a:solidFill>
                <a:latin typeface="Calibri" charset="0"/>
                <a:ea typeface="Calibri" charset="0"/>
                <a:cs typeface="Calibri" charset="0"/>
              </a:rPr>
              <a:t>At rest</a:t>
            </a:r>
          </a:p>
        </p:txBody>
      </p:sp>
      <p:sp>
        <p:nvSpPr>
          <p:cNvPr id="261" name="Rectangle 260">
            <a:extLst>
              <a:ext uri="{FF2B5EF4-FFF2-40B4-BE49-F238E27FC236}">
                <a16:creationId xmlns:a16="http://schemas.microsoft.com/office/drawing/2014/main" id="{85AD48D7-6A17-4CFE-AFF9-0AAF9D545ED8}"/>
              </a:ext>
            </a:extLst>
          </p:cNvPr>
          <p:cNvSpPr/>
          <p:nvPr/>
        </p:nvSpPr>
        <p:spPr bwMode="auto">
          <a:xfrm>
            <a:off x="2587775" y="2198310"/>
            <a:ext cx="762118" cy="307777"/>
          </a:xfrm>
          <a:prstGeom prst="rect">
            <a:avLst/>
          </a:prstGeom>
          <a:solidFill>
            <a:srgbClr val="0070C0"/>
          </a:solidFill>
          <a:ln w="3175">
            <a:solidFill>
              <a:schemeClr val="bg1">
                <a:lumMod val="85000"/>
              </a:schemeClr>
            </a:solid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p>
            <a:pPr algn="ctr"/>
            <a:r>
              <a:rPr lang="en-US" sz="700" b="1">
                <a:solidFill>
                  <a:prstClr val="white"/>
                </a:solidFill>
                <a:latin typeface="Calibri" charset="0"/>
              </a:rPr>
              <a:t>ADF Toolkit</a:t>
            </a:r>
          </a:p>
          <a:p>
            <a:pPr algn="ctr"/>
            <a:r>
              <a:rPr lang="en-US" sz="700" b="1">
                <a:solidFill>
                  <a:prstClr val="white"/>
                </a:solidFill>
                <a:latin typeface="Calibri" charset="0"/>
              </a:rPr>
              <a:t> / DE Tool</a:t>
            </a:r>
          </a:p>
        </p:txBody>
      </p:sp>
      <p:sp>
        <p:nvSpPr>
          <p:cNvPr id="262" name="Rectangle 261">
            <a:extLst>
              <a:ext uri="{FF2B5EF4-FFF2-40B4-BE49-F238E27FC236}">
                <a16:creationId xmlns:a16="http://schemas.microsoft.com/office/drawing/2014/main" id="{134D9375-40FE-41D3-8120-B9226A64C5D9}"/>
              </a:ext>
            </a:extLst>
          </p:cNvPr>
          <p:cNvSpPr/>
          <p:nvPr/>
        </p:nvSpPr>
        <p:spPr bwMode="auto">
          <a:xfrm>
            <a:off x="2070153" y="5434751"/>
            <a:ext cx="1020547" cy="169828"/>
          </a:xfrm>
          <a:prstGeom prst="rect">
            <a:avLst/>
          </a:prstGeom>
          <a:solidFill>
            <a:srgbClr val="0070C0"/>
          </a:solidFill>
          <a:ln>
            <a:noFill/>
            <a:prstDash val="solid"/>
          </a:ln>
        </p:spPr>
        <p:txBody>
          <a:bodyPr wrap="square" lIns="0" tIns="0" rIns="0" bIns="0" rtlCol="0" anchor="ctr">
            <a:noAutofit/>
          </a:bodyPr>
          <a:lstStyle/>
          <a:p>
            <a:pPr algn="ctr"/>
            <a:r>
              <a:rPr lang="en-US" sz="700" b="1">
                <a:solidFill>
                  <a:schemeClr val="bg1"/>
                </a:solidFill>
                <a:latin typeface="Calibri" charset="0"/>
                <a:cs typeface="Calibri" charset="0"/>
              </a:rPr>
              <a:t>Apache Atlas</a:t>
            </a:r>
          </a:p>
        </p:txBody>
      </p:sp>
      <p:sp>
        <p:nvSpPr>
          <p:cNvPr id="263" name="Rectangle 262">
            <a:extLst>
              <a:ext uri="{FF2B5EF4-FFF2-40B4-BE49-F238E27FC236}">
                <a16:creationId xmlns:a16="http://schemas.microsoft.com/office/drawing/2014/main" id="{AECBD64E-25F6-41EC-B9C0-35F3ADA2231E}"/>
              </a:ext>
            </a:extLst>
          </p:cNvPr>
          <p:cNvSpPr/>
          <p:nvPr/>
        </p:nvSpPr>
        <p:spPr bwMode="auto">
          <a:xfrm>
            <a:off x="4893106" y="5443194"/>
            <a:ext cx="648383" cy="159513"/>
          </a:xfrm>
          <a:prstGeom prst="rect">
            <a:avLst/>
          </a:prstGeom>
          <a:solidFill>
            <a:srgbClr val="0070C0"/>
          </a:solidFill>
          <a:ln>
            <a:noFill/>
            <a:prstDash val="solid"/>
          </a:ln>
        </p:spPr>
        <p:txBody>
          <a:bodyPr wrap="square" lIns="0" tIns="0" rIns="0" bIns="0" rtlCol="0" anchor="ctr">
            <a:noAutofit/>
          </a:bodyPr>
          <a:lstStyle/>
          <a:p>
            <a:pPr algn="ctr"/>
            <a:r>
              <a:rPr lang="en-US" sz="700" b="1">
                <a:solidFill>
                  <a:schemeClr val="bg1"/>
                </a:solidFill>
                <a:latin typeface="Calibri" charset="0"/>
                <a:cs typeface="Calibri" charset="0"/>
              </a:rPr>
              <a:t>Apache Atlas</a:t>
            </a:r>
          </a:p>
        </p:txBody>
      </p:sp>
      <p:sp>
        <p:nvSpPr>
          <p:cNvPr id="264" name="Rectangle 263">
            <a:extLst>
              <a:ext uri="{FF2B5EF4-FFF2-40B4-BE49-F238E27FC236}">
                <a16:creationId xmlns:a16="http://schemas.microsoft.com/office/drawing/2014/main" id="{60BE9C68-9B19-43B1-A3DE-C0DFE971834D}"/>
              </a:ext>
            </a:extLst>
          </p:cNvPr>
          <p:cNvSpPr/>
          <p:nvPr/>
        </p:nvSpPr>
        <p:spPr>
          <a:xfrm>
            <a:off x="8029749" y="3633963"/>
            <a:ext cx="1257467" cy="163623"/>
          </a:xfrm>
          <a:prstGeom prst="rect">
            <a:avLst/>
          </a:prstGeom>
          <a:solidFill>
            <a:srgbClr val="0070C0"/>
          </a:solidFill>
          <a:ln w="9525" cap="flat" cmpd="sng" algn="ctr">
            <a:no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noAutofit/>
          </a:bodyPr>
          <a:lstStyle/>
          <a:p>
            <a:pPr algn="ctr" defTabSz="822939"/>
            <a:r>
              <a:rPr lang="en-US" sz="600" b="1">
                <a:solidFill>
                  <a:schemeClr val="bg1"/>
                </a:solidFill>
                <a:latin typeface="Calibri" charset="0"/>
                <a:cs typeface="Calibri" charset="0"/>
              </a:rPr>
              <a:t>H2O</a:t>
            </a:r>
          </a:p>
        </p:txBody>
      </p:sp>
      <p:sp>
        <p:nvSpPr>
          <p:cNvPr id="265" name="Rectangle 264">
            <a:extLst>
              <a:ext uri="{FF2B5EF4-FFF2-40B4-BE49-F238E27FC236}">
                <a16:creationId xmlns:a16="http://schemas.microsoft.com/office/drawing/2014/main" id="{DDC49DD3-8B6E-402F-B9B3-10BE634D50BA}"/>
              </a:ext>
            </a:extLst>
          </p:cNvPr>
          <p:cNvSpPr/>
          <p:nvPr/>
        </p:nvSpPr>
        <p:spPr>
          <a:xfrm rot="5400000">
            <a:off x="6458896" y="1056699"/>
            <a:ext cx="443171" cy="9749908"/>
          </a:xfrm>
          <a:prstGeom prst="rect">
            <a:avLst/>
          </a:prstGeom>
          <a:solidFill>
            <a:schemeClr val="bg1">
              <a:alpha val="80000"/>
            </a:schemeClr>
          </a:solidFill>
          <a:ln w="6350" cap="flat" cmpd="sng" algn="ctr">
            <a:noFill/>
            <a:prstDash val="solid"/>
            <a:miter lim="800000"/>
          </a:ln>
          <a:effectLst/>
        </p:spPr>
        <p:txBody>
          <a:bodyPr vert="vert270" lIns="0" tIns="0" rtlCol="0" anchor="t" anchorCtr="0"/>
          <a:lstStyle/>
          <a:p>
            <a:pPr algn="ctr" defTabSz="822939">
              <a:defRPr/>
            </a:pPr>
            <a:r>
              <a:rPr lang="en-US" sz="800" b="1" kern="0">
                <a:solidFill>
                  <a:prstClr val="black">
                    <a:lumMod val="75000"/>
                    <a:lumOff val="25000"/>
                  </a:prstClr>
                </a:solidFill>
                <a:latin typeface="Calibri" charset="0"/>
                <a:ea typeface="Calibri" charset="0"/>
                <a:cs typeface="Calibri" charset="0"/>
              </a:rPr>
              <a:t>Security</a:t>
            </a:r>
          </a:p>
        </p:txBody>
      </p:sp>
      <p:sp>
        <p:nvSpPr>
          <p:cNvPr id="266" name="TextBox 265">
            <a:extLst>
              <a:ext uri="{FF2B5EF4-FFF2-40B4-BE49-F238E27FC236}">
                <a16:creationId xmlns:a16="http://schemas.microsoft.com/office/drawing/2014/main" id="{4BFFEB49-8A7E-49C5-843E-6D635CE2C9B4}"/>
              </a:ext>
            </a:extLst>
          </p:cNvPr>
          <p:cNvSpPr txBox="1"/>
          <p:nvPr/>
        </p:nvSpPr>
        <p:spPr>
          <a:xfrm>
            <a:off x="7791557" y="5780531"/>
            <a:ext cx="756937"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Authorization</a:t>
            </a:r>
          </a:p>
        </p:txBody>
      </p:sp>
      <p:sp>
        <p:nvSpPr>
          <p:cNvPr id="267" name="TextBox 266">
            <a:extLst>
              <a:ext uri="{FF2B5EF4-FFF2-40B4-BE49-F238E27FC236}">
                <a16:creationId xmlns:a16="http://schemas.microsoft.com/office/drawing/2014/main" id="{0DF8D8BB-7D3A-4E43-A585-E96DE4AC8FE0}"/>
              </a:ext>
            </a:extLst>
          </p:cNvPr>
          <p:cNvSpPr txBox="1"/>
          <p:nvPr/>
        </p:nvSpPr>
        <p:spPr>
          <a:xfrm>
            <a:off x="4622001" y="5781523"/>
            <a:ext cx="1057143"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Authentication</a:t>
            </a:r>
          </a:p>
        </p:txBody>
      </p:sp>
      <p:sp>
        <p:nvSpPr>
          <p:cNvPr id="268" name="Rectangle 267">
            <a:extLst>
              <a:ext uri="{FF2B5EF4-FFF2-40B4-BE49-F238E27FC236}">
                <a16:creationId xmlns:a16="http://schemas.microsoft.com/office/drawing/2014/main" id="{B35C7876-DCE8-4354-9872-62947C5C43D2}"/>
              </a:ext>
            </a:extLst>
          </p:cNvPr>
          <p:cNvSpPr/>
          <p:nvPr/>
        </p:nvSpPr>
        <p:spPr>
          <a:xfrm rot="5400000">
            <a:off x="8611549" y="5813039"/>
            <a:ext cx="149972" cy="436024"/>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Ranger</a:t>
            </a:r>
          </a:p>
        </p:txBody>
      </p:sp>
      <p:sp>
        <p:nvSpPr>
          <p:cNvPr id="269" name="TextBox 268">
            <a:extLst>
              <a:ext uri="{FF2B5EF4-FFF2-40B4-BE49-F238E27FC236}">
                <a16:creationId xmlns:a16="http://schemas.microsoft.com/office/drawing/2014/main" id="{1ED44478-A053-4E7C-8AC9-43697972B154}"/>
              </a:ext>
            </a:extLst>
          </p:cNvPr>
          <p:cNvSpPr txBox="1"/>
          <p:nvPr/>
        </p:nvSpPr>
        <p:spPr>
          <a:xfrm>
            <a:off x="2736295" y="5785478"/>
            <a:ext cx="1060704"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squar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Key Management</a:t>
            </a:r>
          </a:p>
        </p:txBody>
      </p:sp>
      <p:sp>
        <p:nvSpPr>
          <p:cNvPr id="270" name="Rectangle 269">
            <a:extLst>
              <a:ext uri="{FF2B5EF4-FFF2-40B4-BE49-F238E27FC236}">
                <a16:creationId xmlns:a16="http://schemas.microsoft.com/office/drawing/2014/main" id="{807CB84C-1D62-4365-8CD4-A36C10B6BEAE}"/>
              </a:ext>
            </a:extLst>
          </p:cNvPr>
          <p:cNvSpPr/>
          <p:nvPr/>
        </p:nvSpPr>
        <p:spPr>
          <a:xfrm rot="5400000">
            <a:off x="3708558" y="5777478"/>
            <a:ext cx="146873" cy="489601"/>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SafeNet</a:t>
            </a:r>
          </a:p>
        </p:txBody>
      </p:sp>
      <p:sp>
        <p:nvSpPr>
          <p:cNvPr id="271" name="TextBox 270">
            <a:extLst>
              <a:ext uri="{FF2B5EF4-FFF2-40B4-BE49-F238E27FC236}">
                <a16:creationId xmlns:a16="http://schemas.microsoft.com/office/drawing/2014/main" id="{6A1DAC5D-B75A-4090-A388-0FAE77B8EA12}"/>
              </a:ext>
            </a:extLst>
          </p:cNvPr>
          <p:cNvSpPr txBox="1"/>
          <p:nvPr/>
        </p:nvSpPr>
        <p:spPr>
          <a:xfrm>
            <a:off x="10198550" y="5778027"/>
            <a:ext cx="635110" cy="215444"/>
          </a:xfrm>
          <a:prstGeom prst="rect">
            <a:avLst/>
          </a:prstGeom>
          <a:solidFill>
            <a:schemeClr val="bg1">
              <a:lumMod val="85000"/>
            </a:schemeClr>
          </a:solidFill>
          <a:ln w="3175">
            <a:noFill/>
          </a:ln>
        </p:spPr>
        <p:style>
          <a:lnRef idx="3">
            <a:schemeClr val="lt1"/>
          </a:lnRef>
          <a:fillRef idx="1">
            <a:schemeClr val="accent1"/>
          </a:fillRef>
          <a:effectRef idx="1">
            <a:schemeClr val="accent1"/>
          </a:effectRef>
          <a:fontRef idx="minor">
            <a:schemeClr val="lt1"/>
          </a:fontRef>
        </p:style>
        <p:txBody>
          <a:bodyPr wrap="none" rtlCol="0" anchor="ctr">
            <a:spAutoFit/>
          </a:bodyPr>
          <a:lstStyle>
            <a:defPPr>
              <a:defRPr lang="en-US"/>
            </a:defPPr>
            <a:lvl1pPr algn="ctr">
              <a:defRPr sz="600" b="1">
                <a:solidFill>
                  <a:schemeClr val="tx1"/>
                </a:solidFill>
                <a:latin typeface="Calibri"/>
                <a:cs typeface="Calibri"/>
              </a:defRPr>
            </a:lvl1pPr>
          </a:lstStyle>
          <a:p>
            <a:pPr defTabSz="914377">
              <a:defRPr/>
            </a:pPr>
            <a:r>
              <a:rPr lang="en-US" sz="800" b="0">
                <a:solidFill>
                  <a:prstClr val="black"/>
                </a:solidFill>
                <a:latin typeface="Calibri" charset="0"/>
                <a:ea typeface="Calibri" charset="0"/>
                <a:cs typeface="Calibri" charset="0"/>
              </a:rPr>
              <a:t>Encryption</a:t>
            </a:r>
          </a:p>
        </p:txBody>
      </p:sp>
      <p:sp>
        <p:nvSpPr>
          <p:cNvPr id="272" name="Rectangle 271">
            <a:extLst>
              <a:ext uri="{FF2B5EF4-FFF2-40B4-BE49-F238E27FC236}">
                <a16:creationId xmlns:a16="http://schemas.microsoft.com/office/drawing/2014/main" id="{C9ED470F-89E4-45D2-B8F3-BBA849688AD7}"/>
              </a:ext>
            </a:extLst>
          </p:cNvPr>
          <p:cNvSpPr/>
          <p:nvPr/>
        </p:nvSpPr>
        <p:spPr>
          <a:xfrm rot="5400000">
            <a:off x="10912916" y="5740576"/>
            <a:ext cx="167677" cy="563256"/>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Safenet</a:t>
            </a:r>
          </a:p>
        </p:txBody>
      </p:sp>
      <p:sp>
        <p:nvSpPr>
          <p:cNvPr id="273" name="Flowchart: Magnetic Disk 284">
            <a:extLst>
              <a:ext uri="{FF2B5EF4-FFF2-40B4-BE49-F238E27FC236}">
                <a16:creationId xmlns:a16="http://schemas.microsoft.com/office/drawing/2014/main" id="{A14FE7A5-219A-4F13-B060-5DB9000F6355}"/>
              </a:ext>
            </a:extLst>
          </p:cNvPr>
          <p:cNvSpPr/>
          <p:nvPr/>
        </p:nvSpPr>
        <p:spPr>
          <a:xfrm>
            <a:off x="5657797" y="2354845"/>
            <a:ext cx="733911" cy="454329"/>
          </a:xfrm>
          <a:prstGeom prst="flowChartMagneticDisk">
            <a:avLst/>
          </a:prstGeom>
          <a:solidFill>
            <a:srgbClr val="52A496"/>
          </a:solidFill>
          <a:ln w="6350" cap="flat" cmpd="sng" algn="ctr">
            <a:solidFill>
              <a:schemeClr val="bg1">
                <a:lumMod val="85000"/>
              </a:schemeClr>
            </a:solidFill>
            <a:prstDash val="solid"/>
            <a:miter lim="800000"/>
          </a:ln>
          <a:effectLst/>
        </p:spPr>
        <p:txBody>
          <a:bodyPr lIns="16460" tIns="16460" rIns="16460" bIns="16460" rtlCol="0" anchor="ctr"/>
          <a:lstStyle/>
          <a:p>
            <a:pPr algn="ctr" defTabSz="822939"/>
            <a:r>
              <a:rPr lang="en-US" sz="800" b="1" kern="0">
                <a:solidFill>
                  <a:prstClr val="white"/>
                </a:solidFill>
                <a:latin typeface="Calibri" charset="0"/>
                <a:cs typeface="Calibri" charset="0"/>
              </a:rPr>
              <a:t>Azure SQL data warehouse</a:t>
            </a:r>
          </a:p>
        </p:txBody>
      </p:sp>
      <p:sp>
        <p:nvSpPr>
          <p:cNvPr id="274" name="Rectangle 273">
            <a:extLst>
              <a:ext uri="{FF2B5EF4-FFF2-40B4-BE49-F238E27FC236}">
                <a16:creationId xmlns:a16="http://schemas.microsoft.com/office/drawing/2014/main" id="{ED1870A1-3B38-4D86-A929-70E72E54B685}"/>
              </a:ext>
            </a:extLst>
          </p:cNvPr>
          <p:cNvSpPr/>
          <p:nvPr/>
        </p:nvSpPr>
        <p:spPr bwMode="auto">
          <a:xfrm>
            <a:off x="2602061" y="3996522"/>
            <a:ext cx="751211" cy="238815"/>
          </a:xfrm>
          <a:prstGeom prst="rect">
            <a:avLst/>
          </a:prstGeom>
          <a:solidFill>
            <a:srgbClr val="52A496"/>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ctr" anchorCtr="0" compatLnSpc="1">
            <a:prstTxWarp prst="textNoShape">
              <a:avLst/>
            </a:prstTxWarp>
          </a:bodyPr>
          <a:lstStyle/>
          <a:p>
            <a:pPr algn="ctr" defTabSz="822939"/>
            <a:r>
              <a:rPr lang="en-US" sz="700" b="1">
                <a:solidFill>
                  <a:prstClr val="white"/>
                </a:solidFill>
                <a:latin typeface="Calibri" charset="0"/>
                <a:cs typeface="Calibri" charset="0"/>
              </a:rPr>
              <a:t>Azure Data Factory</a:t>
            </a:r>
          </a:p>
        </p:txBody>
      </p:sp>
      <p:sp>
        <p:nvSpPr>
          <p:cNvPr id="275" name="TextBox 274">
            <a:extLst>
              <a:ext uri="{FF2B5EF4-FFF2-40B4-BE49-F238E27FC236}">
                <a16:creationId xmlns:a16="http://schemas.microsoft.com/office/drawing/2014/main" id="{E991AAB1-652B-41C4-AA58-46542A5AAA78}"/>
              </a:ext>
            </a:extLst>
          </p:cNvPr>
          <p:cNvSpPr txBox="1"/>
          <p:nvPr/>
        </p:nvSpPr>
        <p:spPr>
          <a:xfrm>
            <a:off x="3056679" y="4550929"/>
            <a:ext cx="588549" cy="630499"/>
          </a:xfrm>
          <a:prstGeom prst="rect">
            <a:avLst/>
          </a:prstGeom>
          <a:solidFill>
            <a:srgbClr val="52A496"/>
          </a:solidFill>
          <a:ln w="9525" cap="flat" cmpd="sng" algn="ctr">
            <a:solidFill>
              <a:schemeClr val="bg1">
                <a:lumMod val="85000"/>
              </a:schemeClr>
            </a:solidFill>
            <a:prstDash val="solid"/>
            <a:round/>
            <a:headEnd type="none" w="med" len="med"/>
            <a:tailEnd type="none" w="med" len="med"/>
          </a:ln>
          <a:effectLst/>
        </p:spPr>
        <p:txBody>
          <a:bodyPr vert="horz" wrap="square" lIns="82296" tIns="41148" rIns="82296" bIns="41148"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914377">
              <a:defRPr/>
            </a:pPr>
            <a:r>
              <a:rPr lang="en-US" b="1">
                <a:solidFill>
                  <a:prstClr val="white"/>
                </a:solidFill>
                <a:latin typeface="Calibri" charset="0"/>
                <a:ea typeface="Calibri" charset="0"/>
                <a:cs typeface="Calibri" charset="0"/>
              </a:rPr>
              <a:t>Azure Blob Storage </a:t>
            </a:r>
          </a:p>
        </p:txBody>
      </p:sp>
      <p:sp>
        <p:nvSpPr>
          <p:cNvPr id="276" name="Rectangle 275">
            <a:extLst>
              <a:ext uri="{FF2B5EF4-FFF2-40B4-BE49-F238E27FC236}">
                <a16:creationId xmlns:a16="http://schemas.microsoft.com/office/drawing/2014/main" id="{9F3E7097-6001-440C-84C3-E6DC92C44639}"/>
              </a:ext>
            </a:extLst>
          </p:cNvPr>
          <p:cNvSpPr/>
          <p:nvPr/>
        </p:nvSpPr>
        <p:spPr bwMode="auto">
          <a:xfrm>
            <a:off x="3939814" y="3250591"/>
            <a:ext cx="497463" cy="157333"/>
          </a:xfrm>
          <a:prstGeom prst="rect">
            <a:avLst/>
          </a:prstGeom>
          <a:solidFill>
            <a:srgbClr val="0070C0"/>
          </a:solidFill>
          <a:ln w="9525" cap="flat" cmpd="sng" algn="ctr">
            <a:solidFill>
              <a:schemeClr val="bg1">
                <a:lumMod val="85000"/>
              </a:schemeClr>
            </a:solidFill>
            <a:prstDash val="solid"/>
            <a:round/>
            <a:headEnd type="none" w="med" len="med"/>
            <a:tailEnd type="none" w="med" len="med"/>
          </a:ln>
          <a:effectLst/>
        </p:spPr>
        <p:txBody>
          <a:bodyPr rot="0" spcFirstLastPara="0" vertOverflow="overflow" horzOverflow="overflow" vert="horz" wrap="square" lIns="82296" tIns="41148" rIns="82296" bIns="41148" numCol="1" spcCol="0" rtlCol="0" fromWordArt="0" anchor="ctr" anchorCtr="0" forceAA="0" compatLnSpc="1">
            <a:prstTxWarp prst="textNoShape">
              <a:avLst/>
            </a:prstTxWarp>
            <a:noAutofit/>
          </a:bodyPr>
          <a:lstStyle/>
          <a:p>
            <a:pPr algn="ctr"/>
            <a:r>
              <a:rPr lang="en-US" sz="700" b="1">
                <a:solidFill>
                  <a:prstClr val="white"/>
                </a:solidFill>
                <a:latin typeface="Calibri" charset="0"/>
                <a:cs typeface="Calibri" charset="0"/>
              </a:rPr>
              <a:t>LLAP</a:t>
            </a:r>
          </a:p>
        </p:txBody>
      </p:sp>
      <p:sp>
        <p:nvSpPr>
          <p:cNvPr id="277" name="Rectangle 276">
            <a:extLst>
              <a:ext uri="{FF2B5EF4-FFF2-40B4-BE49-F238E27FC236}">
                <a16:creationId xmlns:a16="http://schemas.microsoft.com/office/drawing/2014/main" id="{72675FEE-3B02-464B-86DC-32F006D25107}"/>
              </a:ext>
            </a:extLst>
          </p:cNvPr>
          <p:cNvSpPr/>
          <p:nvPr/>
        </p:nvSpPr>
        <p:spPr>
          <a:xfrm rot="5400000">
            <a:off x="8577392" y="2197636"/>
            <a:ext cx="162187" cy="1257467"/>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prstClr val="white"/>
                </a:solidFill>
                <a:latin typeface="Calibri" charset="0"/>
                <a:ea typeface="Calibri" charset="0"/>
                <a:cs typeface="Calibri" charset="0"/>
              </a:rPr>
              <a:t>Cortana Cognitive Services (AI)</a:t>
            </a:r>
          </a:p>
        </p:txBody>
      </p:sp>
      <p:sp>
        <p:nvSpPr>
          <p:cNvPr id="278" name="Rectangle 277">
            <a:extLst>
              <a:ext uri="{FF2B5EF4-FFF2-40B4-BE49-F238E27FC236}">
                <a16:creationId xmlns:a16="http://schemas.microsoft.com/office/drawing/2014/main" id="{4E33871A-9280-4DA3-9D3D-8B7E5B7FE0E4}"/>
              </a:ext>
            </a:extLst>
          </p:cNvPr>
          <p:cNvSpPr/>
          <p:nvPr/>
        </p:nvSpPr>
        <p:spPr>
          <a:xfrm rot="5400000">
            <a:off x="10043360" y="2979200"/>
            <a:ext cx="172289" cy="550077"/>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prstClr val="white"/>
                </a:solidFill>
                <a:latin typeface="Calibri" charset="0"/>
                <a:ea typeface="Calibri" charset="0"/>
                <a:cs typeface="Calibri" charset="0"/>
              </a:rPr>
              <a:t>Azure ML</a:t>
            </a:r>
          </a:p>
        </p:txBody>
      </p:sp>
      <p:sp>
        <p:nvSpPr>
          <p:cNvPr id="279" name="Rectangle 278">
            <a:extLst>
              <a:ext uri="{FF2B5EF4-FFF2-40B4-BE49-F238E27FC236}">
                <a16:creationId xmlns:a16="http://schemas.microsoft.com/office/drawing/2014/main" id="{13B239E2-C00C-412E-8D71-24B543063296}"/>
              </a:ext>
            </a:extLst>
          </p:cNvPr>
          <p:cNvSpPr/>
          <p:nvPr/>
        </p:nvSpPr>
        <p:spPr>
          <a:xfrm rot="5400000">
            <a:off x="10829997" y="2819998"/>
            <a:ext cx="172716" cy="868903"/>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prstClr val="white"/>
                </a:solidFill>
                <a:latin typeface="Calibri" charset="0"/>
                <a:ea typeface="Calibri" charset="0"/>
                <a:cs typeface="Calibri" charset="0"/>
              </a:rPr>
              <a:t>Juypter Notebooks </a:t>
            </a:r>
          </a:p>
        </p:txBody>
      </p:sp>
      <p:sp>
        <p:nvSpPr>
          <p:cNvPr id="280" name="Rectangle 279">
            <a:extLst>
              <a:ext uri="{FF2B5EF4-FFF2-40B4-BE49-F238E27FC236}">
                <a16:creationId xmlns:a16="http://schemas.microsoft.com/office/drawing/2014/main" id="{64E1066A-94B5-43A1-80F6-09EC718779EF}"/>
              </a:ext>
            </a:extLst>
          </p:cNvPr>
          <p:cNvSpPr/>
          <p:nvPr/>
        </p:nvSpPr>
        <p:spPr>
          <a:xfrm rot="5400000">
            <a:off x="2820207" y="5758095"/>
            <a:ext cx="150141" cy="53879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Key Vault</a:t>
            </a:r>
          </a:p>
        </p:txBody>
      </p:sp>
      <p:pic>
        <p:nvPicPr>
          <p:cNvPr id="281" name="Picture 280">
            <a:extLst>
              <a:ext uri="{FF2B5EF4-FFF2-40B4-BE49-F238E27FC236}">
                <a16:creationId xmlns:a16="http://schemas.microsoft.com/office/drawing/2014/main" id="{9707F48A-36A2-4CB4-BF91-DB860E7DEB48}"/>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135585" y="2929236"/>
            <a:ext cx="381047" cy="286501"/>
          </a:xfrm>
          <a:prstGeom prst="rect">
            <a:avLst/>
          </a:prstGeom>
        </p:spPr>
      </p:pic>
      <p:pic>
        <p:nvPicPr>
          <p:cNvPr id="282" name="Picture 281">
            <a:extLst>
              <a:ext uri="{FF2B5EF4-FFF2-40B4-BE49-F238E27FC236}">
                <a16:creationId xmlns:a16="http://schemas.microsoft.com/office/drawing/2014/main" id="{616313B5-2671-428E-9186-7F10006C1DBE}"/>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129972" y="3896241"/>
            <a:ext cx="373995" cy="295577"/>
          </a:xfrm>
          <a:prstGeom prst="rect">
            <a:avLst/>
          </a:prstGeom>
        </p:spPr>
      </p:pic>
      <p:pic>
        <p:nvPicPr>
          <p:cNvPr id="283" name="Picture 282">
            <a:extLst>
              <a:ext uri="{FF2B5EF4-FFF2-40B4-BE49-F238E27FC236}">
                <a16:creationId xmlns:a16="http://schemas.microsoft.com/office/drawing/2014/main" id="{2FE149B3-AA8A-450A-A1AC-F1EEA50F1939}"/>
              </a:ext>
            </a:extLst>
          </p:cNvPr>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377824" y="4778733"/>
            <a:ext cx="491713" cy="402697"/>
          </a:xfrm>
          <a:prstGeom prst="rect">
            <a:avLst/>
          </a:prstGeom>
        </p:spPr>
      </p:pic>
      <p:pic>
        <p:nvPicPr>
          <p:cNvPr id="284" name="Picture 283">
            <a:extLst>
              <a:ext uri="{FF2B5EF4-FFF2-40B4-BE49-F238E27FC236}">
                <a16:creationId xmlns:a16="http://schemas.microsoft.com/office/drawing/2014/main" id="{6289E4F2-5871-483B-90E8-C3D706B433C8}"/>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772011" y="2957445"/>
            <a:ext cx="185620" cy="162071"/>
          </a:xfrm>
          <a:prstGeom prst="rect">
            <a:avLst/>
          </a:prstGeom>
        </p:spPr>
      </p:pic>
      <p:pic>
        <p:nvPicPr>
          <p:cNvPr id="285" name="Picture 284">
            <a:extLst>
              <a:ext uri="{FF2B5EF4-FFF2-40B4-BE49-F238E27FC236}">
                <a16:creationId xmlns:a16="http://schemas.microsoft.com/office/drawing/2014/main" id="{FF458B96-722F-48ED-A177-AF4BA7386DF8}"/>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5106189" y="2364693"/>
            <a:ext cx="337504" cy="345003"/>
          </a:xfrm>
          <a:prstGeom prst="rect">
            <a:avLst/>
          </a:prstGeom>
        </p:spPr>
      </p:pic>
      <p:pic>
        <p:nvPicPr>
          <p:cNvPr id="286" name="Picture 285">
            <a:extLst>
              <a:ext uri="{FF2B5EF4-FFF2-40B4-BE49-F238E27FC236}">
                <a16:creationId xmlns:a16="http://schemas.microsoft.com/office/drawing/2014/main" id="{FE342B16-0DF1-41BB-B2D2-5B58F7370DFF}"/>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1959070" y="5187104"/>
            <a:ext cx="197940" cy="202021"/>
          </a:xfrm>
          <a:prstGeom prst="rect">
            <a:avLst/>
          </a:prstGeom>
        </p:spPr>
      </p:pic>
      <p:pic>
        <p:nvPicPr>
          <p:cNvPr id="287" name="Picture 286">
            <a:extLst>
              <a:ext uri="{FF2B5EF4-FFF2-40B4-BE49-F238E27FC236}">
                <a16:creationId xmlns:a16="http://schemas.microsoft.com/office/drawing/2014/main" id="{1878F7A1-B506-4DD3-B123-9003D1DC49C2}"/>
              </a:ext>
            </a:extLst>
          </p:cNvPr>
          <p:cNvPicPr>
            <a:picLocks noChangeAspect="1"/>
          </p:cNvPicPr>
          <p:nvPr/>
        </p:nvPicPr>
        <p:blipFill>
          <a:blip r:embed="rId10"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867698" y="4811523"/>
            <a:ext cx="221633" cy="327767"/>
          </a:xfrm>
          <a:prstGeom prst="rect">
            <a:avLst/>
          </a:prstGeom>
        </p:spPr>
      </p:pic>
      <p:pic>
        <p:nvPicPr>
          <p:cNvPr id="288" name="Picture 287">
            <a:extLst>
              <a:ext uri="{FF2B5EF4-FFF2-40B4-BE49-F238E27FC236}">
                <a16:creationId xmlns:a16="http://schemas.microsoft.com/office/drawing/2014/main" id="{73387F4D-13C2-4FDC-92FC-785DC7D9405F}"/>
              </a:ext>
            </a:extLst>
          </p:cNvPr>
          <p:cNvPicPr>
            <a:picLocks noChangeAspect="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743102" y="2740691"/>
            <a:ext cx="257517" cy="167387"/>
          </a:xfrm>
          <a:prstGeom prst="rect">
            <a:avLst/>
          </a:prstGeom>
        </p:spPr>
      </p:pic>
      <p:pic>
        <p:nvPicPr>
          <p:cNvPr id="289" name="Picture 288">
            <a:extLst>
              <a:ext uri="{FF2B5EF4-FFF2-40B4-BE49-F238E27FC236}">
                <a16:creationId xmlns:a16="http://schemas.microsoft.com/office/drawing/2014/main" id="{51FF38E0-7645-4C77-8428-9B0574570EBC}"/>
              </a:ext>
            </a:extLst>
          </p:cNvPr>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785888" y="3183153"/>
            <a:ext cx="163995" cy="155876"/>
          </a:xfrm>
          <a:prstGeom prst="rect">
            <a:avLst/>
          </a:prstGeom>
        </p:spPr>
      </p:pic>
      <p:sp>
        <p:nvSpPr>
          <p:cNvPr id="290" name="Rectangle 289">
            <a:extLst>
              <a:ext uri="{FF2B5EF4-FFF2-40B4-BE49-F238E27FC236}">
                <a16:creationId xmlns:a16="http://schemas.microsoft.com/office/drawing/2014/main" id="{AD327DE7-A344-40BF-9904-C5A0E7B38AD3}"/>
              </a:ext>
            </a:extLst>
          </p:cNvPr>
          <p:cNvSpPr/>
          <p:nvPr/>
        </p:nvSpPr>
        <p:spPr>
          <a:xfrm rot="5400000">
            <a:off x="8594564" y="2632358"/>
            <a:ext cx="127843" cy="1257465"/>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700" b="1">
                <a:solidFill>
                  <a:prstClr val="white"/>
                </a:solidFill>
                <a:latin typeface="Calibri" charset="0"/>
                <a:ea typeface="Calibri" charset="0"/>
                <a:cs typeface="Calibri" charset="0"/>
              </a:rPr>
              <a:t>Bot Services</a:t>
            </a:r>
          </a:p>
        </p:txBody>
      </p:sp>
      <p:pic>
        <p:nvPicPr>
          <p:cNvPr id="291" name="Picture 290">
            <a:extLst>
              <a:ext uri="{FF2B5EF4-FFF2-40B4-BE49-F238E27FC236}">
                <a16:creationId xmlns:a16="http://schemas.microsoft.com/office/drawing/2014/main" id="{2DC11490-7A12-4156-A689-A52D5639E2A5}"/>
              </a:ext>
            </a:extLst>
          </p:cNvPr>
          <p:cNvPicPr>
            <a:picLocks noChangeAspect="1"/>
          </p:cNvPicPr>
          <p:nvPr/>
        </p:nvPicPr>
        <p:blipFill>
          <a:blip r:embed="rId13" cstate="print">
            <a:clrChange>
              <a:clrFrom>
                <a:srgbClr val="A0A1A2"/>
              </a:clrFrom>
              <a:clrTo>
                <a:srgbClr val="A0A1A2">
                  <a:alpha val="0"/>
                </a:srgbClr>
              </a:clrTo>
            </a:clrChange>
            <a:extLst>
              <a:ext uri="{28A0092B-C50C-407E-A947-70E740481C1C}">
                <a14:useLocalDpi xmlns:a14="http://schemas.microsoft.com/office/drawing/2010/main"/>
              </a:ext>
            </a:extLst>
          </a:blip>
          <a:stretch>
            <a:fillRect/>
          </a:stretch>
        </p:blipFill>
        <p:spPr>
          <a:xfrm>
            <a:off x="3231563" y="4883914"/>
            <a:ext cx="220592" cy="192751"/>
          </a:xfrm>
          <a:prstGeom prst="rect">
            <a:avLst/>
          </a:prstGeom>
        </p:spPr>
      </p:pic>
      <p:pic>
        <p:nvPicPr>
          <p:cNvPr id="292" name="Picture 291">
            <a:extLst>
              <a:ext uri="{FF2B5EF4-FFF2-40B4-BE49-F238E27FC236}">
                <a16:creationId xmlns:a16="http://schemas.microsoft.com/office/drawing/2014/main" id="{BC00928D-F111-4279-89AD-669F11C2F1F9}"/>
              </a:ext>
            </a:extLst>
          </p:cNvPr>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10019775" y="3846116"/>
            <a:ext cx="207091" cy="155317"/>
          </a:xfrm>
          <a:prstGeom prst="rect">
            <a:avLst/>
          </a:prstGeom>
        </p:spPr>
      </p:pic>
      <p:pic>
        <p:nvPicPr>
          <p:cNvPr id="293" name="Picture 292">
            <a:extLst>
              <a:ext uri="{FF2B5EF4-FFF2-40B4-BE49-F238E27FC236}">
                <a16:creationId xmlns:a16="http://schemas.microsoft.com/office/drawing/2014/main" id="{2627FB03-3C65-4B6A-B4B1-92E3B1FDDC46}"/>
              </a:ext>
            </a:extLst>
          </p:cNvPr>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10481905" y="3813231"/>
            <a:ext cx="243863" cy="182037"/>
          </a:xfrm>
          <a:prstGeom prst="rect">
            <a:avLst/>
          </a:prstGeom>
        </p:spPr>
      </p:pic>
      <p:pic>
        <p:nvPicPr>
          <p:cNvPr id="294" name="Picture 293">
            <a:extLst>
              <a:ext uri="{FF2B5EF4-FFF2-40B4-BE49-F238E27FC236}">
                <a16:creationId xmlns:a16="http://schemas.microsoft.com/office/drawing/2014/main" id="{DD6B786E-A150-4BB3-A532-CA545DF9FDF5}"/>
              </a:ext>
            </a:extLst>
          </p:cNvPr>
          <p:cNvPicPr>
            <a:picLocks noChangeAspect="1"/>
          </p:cNvPicPr>
          <p:nvPr/>
        </p:nvPicPr>
        <p:blipFill>
          <a:blip r:embed="rId16" cstate="print">
            <a:extLst>
              <a:ext uri="{28A0092B-C50C-407E-A947-70E740481C1C}">
                <a14:useLocalDpi xmlns:a14="http://schemas.microsoft.com/office/drawing/2010/main"/>
              </a:ext>
            </a:extLst>
          </a:blip>
          <a:stretch>
            <a:fillRect/>
          </a:stretch>
        </p:blipFill>
        <p:spPr>
          <a:xfrm>
            <a:off x="10039013" y="4288385"/>
            <a:ext cx="168611" cy="156123"/>
          </a:xfrm>
          <a:prstGeom prst="rect">
            <a:avLst/>
          </a:prstGeom>
        </p:spPr>
      </p:pic>
      <p:pic>
        <p:nvPicPr>
          <p:cNvPr id="295" name="Picture 294">
            <a:extLst>
              <a:ext uri="{FF2B5EF4-FFF2-40B4-BE49-F238E27FC236}">
                <a16:creationId xmlns:a16="http://schemas.microsoft.com/office/drawing/2014/main" id="{2A3AEC5F-1100-4A5E-A688-C91EC028519D}"/>
              </a:ext>
            </a:extLst>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10526061" y="4284723"/>
            <a:ext cx="173155" cy="153283"/>
          </a:xfrm>
          <a:prstGeom prst="rect">
            <a:avLst/>
          </a:prstGeom>
        </p:spPr>
      </p:pic>
      <p:pic>
        <p:nvPicPr>
          <p:cNvPr id="296" name="Picture 295">
            <a:extLst>
              <a:ext uri="{FF2B5EF4-FFF2-40B4-BE49-F238E27FC236}">
                <a16:creationId xmlns:a16="http://schemas.microsoft.com/office/drawing/2014/main" id="{A7DF1008-7E41-49E0-8A3B-0F304FCDF9D6}"/>
              </a:ext>
            </a:extLst>
          </p:cNvPr>
          <p:cNvPicPr>
            <a:picLocks noChangeAspect="1"/>
          </p:cNvPicPr>
          <p:nvPr/>
        </p:nvPicPr>
        <p:blipFill>
          <a:blip r:embed="rId18"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10968474" y="4256479"/>
            <a:ext cx="201540" cy="193024"/>
          </a:xfrm>
          <a:prstGeom prst="rect">
            <a:avLst/>
          </a:prstGeom>
        </p:spPr>
      </p:pic>
      <p:sp>
        <p:nvSpPr>
          <p:cNvPr id="297" name="TextBox 296">
            <a:extLst>
              <a:ext uri="{FF2B5EF4-FFF2-40B4-BE49-F238E27FC236}">
                <a16:creationId xmlns:a16="http://schemas.microsoft.com/office/drawing/2014/main" id="{E2E6634D-0CDE-4910-9550-277A97B78F3F}"/>
              </a:ext>
            </a:extLst>
          </p:cNvPr>
          <p:cNvSpPr txBox="1"/>
          <p:nvPr/>
        </p:nvSpPr>
        <p:spPr>
          <a:xfrm>
            <a:off x="10486649" y="4015637"/>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Vision</a:t>
            </a:r>
          </a:p>
        </p:txBody>
      </p:sp>
      <p:sp>
        <p:nvSpPr>
          <p:cNvPr id="298" name="TextBox 297">
            <a:extLst>
              <a:ext uri="{FF2B5EF4-FFF2-40B4-BE49-F238E27FC236}">
                <a16:creationId xmlns:a16="http://schemas.microsoft.com/office/drawing/2014/main" id="{18B0712C-89F7-45AC-BEFF-4EC978D18E18}"/>
              </a:ext>
            </a:extLst>
          </p:cNvPr>
          <p:cNvSpPr txBox="1"/>
          <p:nvPr/>
        </p:nvSpPr>
        <p:spPr>
          <a:xfrm>
            <a:off x="9988845" y="4013722"/>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Text</a:t>
            </a:r>
          </a:p>
        </p:txBody>
      </p:sp>
      <p:sp>
        <p:nvSpPr>
          <p:cNvPr id="299" name="TextBox 298">
            <a:extLst>
              <a:ext uri="{FF2B5EF4-FFF2-40B4-BE49-F238E27FC236}">
                <a16:creationId xmlns:a16="http://schemas.microsoft.com/office/drawing/2014/main" id="{05D4DACD-D6FA-410E-89D1-08FAE0153F2F}"/>
              </a:ext>
            </a:extLst>
          </p:cNvPr>
          <p:cNvSpPr txBox="1"/>
          <p:nvPr/>
        </p:nvSpPr>
        <p:spPr>
          <a:xfrm>
            <a:off x="10923914" y="4516215"/>
            <a:ext cx="289109" cy="215444"/>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Emotion</a:t>
            </a:r>
          </a:p>
        </p:txBody>
      </p:sp>
      <p:sp>
        <p:nvSpPr>
          <p:cNvPr id="300" name="TextBox 299">
            <a:extLst>
              <a:ext uri="{FF2B5EF4-FFF2-40B4-BE49-F238E27FC236}">
                <a16:creationId xmlns:a16="http://schemas.microsoft.com/office/drawing/2014/main" id="{4CC407A1-D87E-4BEC-B837-6B3971069A31}"/>
              </a:ext>
            </a:extLst>
          </p:cNvPr>
          <p:cNvSpPr txBox="1"/>
          <p:nvPr/>
        </p:nvSpPr>
        <p:spPr>
          <a:xfrm>
            <a:off x="10468084" y="4516215"/>
            <a:ext cx="289109"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Speech</a:t>
            </a:r>
          </a:p>
        </p:txBody>
      </p:sp>
      <p:sp>
        <p:nvSpPr>
          <p:cNvPr id="301" name="TextBox 300">
            <a:extLst>
              <a:ext uri="{FF2B5EF4-FFF2-40B4-BE49-F238E27FC236}">
                <a16:creationId xmlns:a16="http://schemas.microsoft.com/office/drawing/2014/main" id="{77D1FFB2-26DC-442F-9D9B-E30B72B90A27}"/>
              </a:ext>
            </a:extLst>
          </p:cNvPr>
          <p:cNvSpPr txBox="1"/>
          <p:nvPr/>
        </p:nvSpPr>
        <p:spPr>
          <a:xfrm>
            <a:off x="9805423" y="4518243"/>
            <a:ext cx="655603"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Recommend</a:t>
            </a:r>
          </a:p>
        </p:txBody>
      </p:sp>
      <p:pic>
        <p:nvPicPr>
          <p:cNvPr id="302" name="Picture 301">
            <a:extLst>
              <a:ext uri="{FF2B5EF4-FFF2-40B4-BE49-F238E27FC236}">
                <a16:creationId xmlns:a16="http://schemas.microsoft.com/office/drawing/2014/main" id="{F58555DB-F719-4B2B-AE60-D18585DFA70A}"/>
              </a:ext>
            </a:extLst>
          </p:cNvPr>
          <p:cNvPicPr>
            <a:picLocks noChangeAspect="1"/>
          </p:cNvPicPr>
          <p:nvPr/>
        </p:nvPicPr>
        <p:blipFill>
          <a:blip r:embed="rId19" cstate="print">
            <a:extLst>
              <a:ext uri="{28A0092B-C50C-407E-A947-70E740481C1C}">
                <a14:useLocalDpi xmlns:a14="http://schemas.microsoft.com/office/drawing/2010/main"/>
              </a:ext>
            </a:extLst>
          </a:blip>
          <a:stretch>
            <a:fillRect/>
          </a:stretch>
        </p:blipFill>
        <p:spPr>
          <a:xfrm>
            <a:off x="10932109" y="3845251"/>
            <a:ext cx="253584" cy="133336"/>
          </a:xfrm>
          <a:prstGeom prst="rect">
            <a:avLst/>
          </a:prstGeom>
        </p:spPr>
      </p:pic>
      <p:sp>
        <p:nvSpPr>
          <p:cNvPr id="303" name="TextBox 302">
            <a:extLst>
              <a:ext uri="{FF2B5EF4-FFF2-40B4-BE49-F238E27FC236}">
                <a16:creationId xmlns:a16="http://schemas.microsoft.com/office/drawing/2014/main" id="{1AA95A71-A546-49AD-8303-452B637288EB}"/>
              </a:ext>
            </a:extLst>
          </p:cNvPr>
          <p:cNvSpPr txBox="1"/>
          <p:nvPr/>
        </p:nvSpPr>
        <p:spPr>
          <a:xfrm>
            <a:off x="10948156" y="4019244"/>
            <a:ext cx="240625" cy="107722"/>
          </a:xfrm>
          <a:prstGeom prst="rect">
            <a:avLst/>
          </a:prstGeom>
          <a:noFill/>
        </p:spPr>
        <p:txBody>
          <a:bodyPr wrap="square" lIns="0" tIns="0" rIns="0" bIns="0" rtlCol="0">
            <a:spAutoFit/>
          </a:bodyPr>
          <a:lstStyle/>
          <a:p>
            <a:pPr algn="ctr" defTabSz="914377">
              <a:defRPr/>
            </a:pPr>
            <a:r>
              <a:rPr lang="en-US" sz="700">
                <a:solidFill>
                  <a:prstClr val="black">
                    <a:lumMod val="75000"/>
                    <a:lumOff val="25000"/>
                  </a:prstClr>
                </a:solidFill>
                <a:latin typeface="Calibri" charset="0"/>
                <a:ea typeface="Calibri" charset="0"/>
                <a:cs typeface="Calibri" charset="0"/>
              </a:rPr>
              <a:t>Bot</a:t>
            </a:r>
          </a:p>
        </p:txBody>
      </p:sp>
      <p:sp>
        <p:nvSpPr>
          <p:cNvPr id="304" name="Rectangle 303">
            <a:extLst>
              <a:ext uri="{FF2B5EF4-FFF2-40B4-BE49-F238E27FC236}">
                <a16:creationId xmlns:a16="http://schemas.microsoft.com/office/drawing/2014/main" id="{A56AC07A-E749-40C3-A556-1D728BF5D0CA}"/>
              </a:ext>
            </a:extLst>
          </p:cNvPr>
          <p:cNvSpPr/>
          <p:nvPr/>
        </p:nvSpPr>
        <p:spPr>
          <a:xfrm>
            <a:off x="484790" y="1730070"/>
            <a:ext cx="289149" cy="3961687"/>
          </a:xfrm>
          <a:prstGeom prst="rect">
            <a:avLst/>
          </a:prstGeom>
          <a:solidFill>
            <a:schemeClr val="bg1">
              <a:lumMod val="75000"/>
            </a:schemeClr>
          </a:solidFill>
          <a:ln w="6350" cap="flat" cmpd="sng" algn="ctr">
            <a:noFill/>
            <a:prstDash val="solid"/>
            <a:miter lim="800000"/>
          </a:ln>
          <a:effectLst/>
        </p:spPr>
        <p:txBody>
          <a:bodyPr vert="vert270" rtlCol="0" anchor="ctr" anchorCtr="0"/>
          <a:lstStyle/>
          <a:p>
            <a:pPr algn="ctr" defTabSz="914377">
              <a:defRPr/>
            </a:pPr>
            <a:r>
              <a:rPr lang="en-US" sz="1200" kern="0">
                <a:solidFill>
                  <a:prstClr val="black"/>
                </a:solidFill>
                <a:latin typeface="Calibri" charset="0"/>
                <a:ea typeface="Calibri" charset="0"/>
                <a:cs typeface="Calibri" charset="0"/>
              </a:rPr>
              <a:t>SYSTEMS OF ENGAGEMENT</a:t>
            </a:r>
          </a:p>
        </p:txBody>
      </p:sp>
      <p:sp>
        <p:nvSpPr>
          <p:cNvPr id="305" name="Rectangle 304">
            <a:extLst>
              <a:ext uri="{FF2B5EF4-FFF2-40B4-BE49-F238E27FC236}">
                <a16:creationId xmlns:a16="http://schemas.microsoft.com/office/drawing/2014/main" id="{5291E83F-0E85-454C-B708-D3F1C9FE6E46}"/>
              </a:ext>
            </a:extLst>
          </p:cNvPr>
          <p:cNvSpPr/>
          <p:nvPr/>
        </p:nvSpPr>
        <p:spPr>
          <a:xfrm>
            <a:off x="797769" y="1730070"/>
            <a:ext cx="287515" cy="3961687"/>
          </a:xfrm>
          <a:prstGeom prst="rect">
            <a:avLst/>
          </a:prstGeom>
          <a:solidFill>
            <a:schemeClr val="bg1">
              <a:lumMod val="65000"/>
            </a:schemeClr>
          </a:solidFill>
          <a:ln w="6350" cap="flat" cmpd="sng" algn="ctr">
            <a:noFill/>
            <a:prstDash val="solid"/>
            <a:miter lim="800000"/>
          </a:ln>
          <a:effectLst/>
        </p:spPr>
        <p:txBody>
          <a:bodyPr vert="vert270" rtlCol="0" anchor="ctr" anchorCtr="0"/>
          <a:lstStyle/>
          <a:p>
            <a:pPr algn="ctr" defTabSz="914377">
              <a:defRPr/>
            </a:pPr>
            <a:r>
              <a:rPr lang="en-US" sz="1200" kern="0">
                <a:solidFill>
                  <a:prstClr val="black"/>
                </a:solidFill>
                <a:latin typeface="Calibri" charset="0"/>
                <a:ea typeface="Calibri" charset="0"/>
                <a:cs typeface="Calibri" charset="0"/>
              </a:rPr>
              <a:t>SYSTEMS OF RECORD</a:t>
            </a:r>
          </a:p>
        </p:txBody>
      </p:sp>
      <p:sp>
        <p:nvSpPr>
          <p:cNvPr id="306" name="Rectangle 305">
            <a:extLst>
              <a:ext uri="{FF2B5EF4-FFF2-40B4-BE49-F238E27FC236}">
                <a16:creationId xmlns:a16="http://schemas.microsoft.com/office/drawing/2014/main" id="{D5D72CD0-8214-4CFF-9A65-E9AD19ADE361}"/>
              </a:ext>
            </a:extLst>
          </p:cNvPr>
          <p:cNvSpPr/>
          <p:nvPr/>
        </p:nvSpPr>
        <p:spPr>
          <a:xfrm>
            <a:off x="1110476" y="1730070"/>
            <a:ext cx="287515" cy="3961687"/>
          </a:xfrm>
          <a:prstGeom prst="rect">
            <a:avLst/>
          </a:prstGeom>
          <a:solidFill>
            <a:schemeClr val="tx1">
              <a:lumMod val="75000"/>
              <a:lumOff val="25000"/>
            </a:schemeClr>
          </a:solidFill>
          <a:ln w="6350" cap="flat" cmpd="sng" algn="ctr">
            <a:noFill/>
            <a:prstDash val="solid"/>
            <a:miter lim="800000"/>
          </a:ln>
          <a:effectLst/>
        </p:spPr>
        <p:txBody>
          <a:bodyPr vert="vert270" rtlCol="0" anchor="ctr" anchorCtr="0"/>
          <a:lstStyle/>
          <a:p>
            <a:pPr algn="ctr" defTabSz="914377">
              <a:defRPr/>
            </a:pPr>
            <a:r>
              <a:rPr lang="en-US" sz="1200" kern="0">
                <a:solidFill>
                  <a:srgbClr val="FFFFFF"/>
                </a:solidFill>
                <a:latin typeface="Calibri" charset="0"/>
                <a:ea typeface="Calibri" charset="0"/>
                <a:cs typeface="Calibri" charset="0"/>
              </a:rPr>
              <a:t>SYSTEMS OF INTELLIGENCE </a:t>
            </a:r>
          </a:p>
        </p:txBody>
      </p:sp>
      <p:sp>
        <p:nvSpPr>
          <p:cNvPr id="307" name="Trapezoid 306">
            <a:extLst>
              <a:ext uri="{FF2B5EF4-FFF2-40B4-BE49-F238E27FC236}">
                <a16:creationId xmlns:a16="http://schemas.microsoft.com/office/drawing/2014/main" id="{03AC4A52-5948-48E8-83B1-9BCF47B9FC7F}"/>
              </a:ext>
            </a:extLst>
          </p:cNvPr>
          <p:cNvSpPr/>
          <p:nvPr/>
        </p:nvSpPr>
        <p:spPr bwMode="auto">
          <a:xfrm rot="5400000">
            <a:off x="-443078" y="3552860"/>
            <a:ext cx="3960703" cy="317091"/>
          </a:xfrm>
          <a:prstGeom prst="trapezoid">
            <a:avLst/>
          </a:prstGeom>
          <a:gradFill>
            <a:gsLst>
              <a:gs pos="0">
                <a:schemeClr val="tx2">
                  <a:lumMod val="75000"/>
                  <a:alpha val="39000"/>
                </a:schemeClr>
              </a:gs>
              <a:gs pos="100000">
                <a:schemeClr val="tx2">
                  <a:lumMod val="20000"/>
                  <a:lumOff val="80000"/>
                  <a:alpha val="65000"/>
                </a:schemeClr>
              </a:gs>
            </a:gsLst>
            <a:lin ang="16200000" scaled="0"/>
          </a:gra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377">
              <a:defRPr/>
            </a:pPr>
            <a:endParaRPr lang="en-US" sz="1400">
              <a:solidFill>
                <a:prstClr val="black"/>
              </a:solidFill>
              <a:latin typeface="Calibri" charset="0"/>
              <a:ea typeface="Calibri" charset="0"/>
              <a:cs typeface="Calibri" charset="0"/>
            </a:endParaRPr>
          </a:p>
        </p:txBody>
      </p:sp>
      <p:sp>
        <p:nvSpPr>
          <p:cNvPr id="308" name="Oval 307">
            <a:extLst>
              <a:ext uri="{FF2B5EF4-FFF2-40B4-BE49-F238E27FC236}">
                <a16:creationId xmlns:a16="http://schemas.microsoft.com/office/drawing/2014/main" id="{1F8738B7-F0BE-4DCB-9036-E521AA9301AA}"/>
              </a:ext>
            </a:extLst>
          </p:cNvPr>
          <p:cNvSpPr/>
          <p:nvPr/>
        </p:nvSpPr>
        <p:spPr>
          <a:xfrm>
            <a:off x="587181" y="5502582"/>
            <a:ext cx="791547" cy="725409"/>
          </a:xfrm>
          <a:prstGeom prst="ellipse">
            <a:avLst/>
          </a:prstGeom>
          <a:solidFill>
            <a:schemeClr val="bg2">
              <a:lumMod val="40000"/>
              <a:lumOff val="60000"/>
            </a:schemeClr>
          </a:solidFill>
          <a:ln>
            <a:noFill/>
          </a:ln>
        </p:spPr>
        <p:style>
          <a:lnRef idx="3">
            <a:schemeClr val="lt1"/>
          </a:lnRef>
          <a:fillRef idx="1">
            <a:schemeClr val="dk1"/>
          </a:fillRef>
          <a:effectRef idx="1">
            <a:schemeClr val="dk1"/>
          </a:effectRef>
          <a:fontRef idx="minor">
            <a:schemeClr val="lt1"/>
          </a:fontRef>
        </p:style>
        <p:txBody>
          <a:bodyPr rtlCol="0" anchor="ctr"/>
          <a:lstStyle/>
          <a:p>
            <a:pPr algn="ctr" defTabSz="914377">
              <a:defRPr/>
            </a:pPr>
            <a:endParaRPr lang="en-US" sz="1600">
              <a:solidFill>
                <a:prstClr val="white"/>
              </a:solidFill>
              <a:latin typeface="Calibri" charset="0"/>
              <a:ea typeface="Calibri" charset="0"/>
              <a:cs typeface="Calibri" charset="0"/>
            </a:endParaRPr>
          </a:p>
        </p:txBody>
      </p:sp>
      <p:sp>
        <p:nvSpPr>
          <p:cNvPr id="309" name="TextBox 308">
            <a:extLst>
              <a:ext uri="{FF2B5EF4-FFF2-40B4-BE49-F238E27FC236}">
                <a16:creationId xmlns:a16="http://schemas.microsoft.com/office/drawing/2014/main" id="{436F407C-E394-4593-AFD2-D40107B9958E}"/>
              </a:ext>
            </a:extLst>
          </p:cNvPr>
          <p:cNvSpPr txBox="1"/>
          <p:nvPr/>
        </p:nvSpPr>
        <p:spPr>
          <a:xfrm>
            <a:off x="652901" y="5696017"/>
            <a:ext cx="686406" cy="430887"/>
          </a:xfrm>
          <a:prstGeom prst="rect">
            <a:avLst/>
          </a:prstGeom>
          <a:noFill/>
        </p:spPr>
        <p:txBody>
          <a:bodyPr wrap="none" rtlCol="0">
            <a:spAutoFit/>
          </a:bodyPr>
          <a:lstStyle/>
          <a:p>
            <a:pPr algn="ctr" defTabSz="914377">
              <a:defRPr/>
            </a:pPr>
            <a:r>
              <a:rPr lang="en-US" sz="1100">
                <a:solidFill>
                  <a:prstClr val="black">
                    <a:lumMod val="75000"/>
                    <a:lumOff val="25000"/>
                  </a:prstClr>
                </a:solidFill>
                <a:latin typeface="Calibri" charset="0"/>
                <a:ea typeface="Calibri" charset="0"/>
                <a:cs typeface="Calibri" charset="0"/>
              </a:rPr>
              <a:t>External </a:t>
            </a:r>
          </a:p>
          <a:p>
            <a:pPr algn="ctr" defTabSz="914377">
              <a:defRPr/>
            </a:pPr>
            <a:r>
              <a:rPr lang="en-US" sz="1100">
                <a:solidFill>
                  <a:prstClr val="black">
                    <a:lumMod val="75000"/>
                    <a:lumOff val="25000"/>
                  </a:prstClr>
                </a:solidFill>
                <a:latin typeface="Calibri" charset="0"/>
                <a:ea typeface="Calibri" charset="0"/>
                <a:cs typeface="Calibri" charset="0"/>
              </a:rPr>
              <a:t>Data</a:t>
            </a:r>
          </a:p>
        </p:txBody>
      </p:sp>
      <p:sp>
        <p:nvSpPr>
          <p:cNvPr id="310" name="TextBox 309">
            <a:extLst>
              <a:ext uri="{FF2B5EF4-FFF2-40B4-BE49-F238E27FC236}">
                <a16:creationId xmlns:a16="http://schemas.microsoft.com/office/drawing/2014/main" id="{D68F34A3-B724-442E-966C-686D4B12F3F5}"/>
              </a:ext>
            </a:extLst>
          </p:cNvPr>
          <p:cNvSpPr txBox="1"/>
          <p:nvPr/>
        </p:nvSpPr>
        <p:spPr>
          <a:xfrm>
            <a:off x="8504089" y="5434195"/>
            <a:ext cx="462531" cy="168512"/>
          </a:xfrm>
          <a:prstGeom prst="rect">
            <a:avLst/>
          </a:prstGeom>
          <a:solidFill>
            <a:schemeClr val="accent3">
              <a:lumMod val="60000"/>
              <a:lumOff val="40000"/>
            </a:schemeClr>
          </a:solidFill>
          <a:ln>
            <a:no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r>
              <a:rPr lang="en-US"/>
              <a:t>Collibra</a:t>
            </a:r>
          </a:p>
        </p:txBody>
      </p:sp>
      <p:sp>
        <p:nvSpPr>
          <p:cNvPr id="311" name="Rectangle 310">
            <a:extLst>
              <a:ext uri="{FF2B5EF4-FFF2-40B4-BE49-F238E27FC236}">
                <a16:creationId xmlns:a16="http://schemas.microsoft.com/office/drawing/2014/main" id="{B5D24A65-0A74-4AFB-9485-6DA677B2EE31}"/>
              </a:ext>
            </a:extLst>
          </p:cNvPr>
          <p:cNvSpPr/>
          <p:nvPr/>
        </p:nvSpPr>
        <p:spPr>
          <a:xfrm rot="5400000">
            <a:off x="8767912" y="4010610"/>
            <a:ext cx="175285" cy="1025029"/>
          </a:xfrm>
          <a:prstGeom prst="rect">
            <a:avLst/>
          </a:prstGeom>
          <a:solidFill>
            <a:srgbClr val="52A496"/>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700" b="1">
                <a:solidFill>
                  <a:prstClr val="white"/>
                </a:solidFill>
                <a:latin typeface="Calibri" charset="0"/>
                <a:cs typeface="Calibri" charset="0"/>
              </a:rPr>
              <a:t>Azure Analysis Services</a:t>
            </a:r>
          </a:p>
        </p:txBody>
      </p:sp>
      <p:pic>
        <p:nvPicPr>
          <p:cNvPr id="312" name="Picture 311">
            <a:extLst>
              <a:ext uri="{FF2B5EF4-FFF2-40B4-BE49-F238E27FC236}">
                <a16:creationId xmlns:a16="http://schemas.microsoft.com/office/drawing/2014/main" id="{D061DCEB-A1D0-41D1-A765-B7DB318AEB02}"/>
              </a:ext>
            </a:extLst>
          </p:cNvPr>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7794009" y="3416737"/>
            <a:ext cx="155699" cy="120667"/>
          </a:xfrm>
          <a:prstGeom prst="rect">
            <a:avLst/>
          </a:prstGeom>
        </p:spPr>
      </p:pic>
      <p:sp>
        <p:nvSpPr>
          <p:cNvPr id="313" name="TextBox 312">
            <a:extLst>
              <a:ext uri="{FF2B5EF4-FFF2-40B4-BE49-F238E27FC236}">
                <a16:creationId xmlns:a16="http://schemas.microsoft.com/office/drawing/2014/main" id="{18275884-742D-4EE1-B244-65970C434A6B}"/>
              </a:ext>
            </a:extLst>
          </p:cNvPr>
          <p:cNvSpPr txBox="1"/>
          <p:nvPr/>
        </p:nvSpPr>
        <p:spPr>
          <a:xfrm>
            <a:off x="6029149" y="5451771"/>
            <a:ext cx="612475" cy="99029"/>
          </a:xfrm>
          <a:prstGeom prst="rect">
            <a:avLst/>
          </a:prstGeom>
          <a:solidFill>
            <a:schemeClr val="accent3">
              <a:lumMod val="60000"/>
              <a:lumOff val="40000"/>
            </a:schemeClr>
          </a:solidFill>
          <a:ln>
            <a:noFill/>
            <a:prstDash val="solid"/>
          </a:ln>
        </p:spPr>
        <p:txBody>
          <a:bodyPr wrap="square" lIns="0" tIns="0" rIns="0" bIns="0" rtlCol="0" anchor="ctr">
            <a:noAutofit/>
          </a:bodyPr>
          <a:lstStyle/>
          <a:p>
            <a:pPr algn="ctr" defTabSz="914377">
              <a:defRPr/>
            </a:pPr>
            <a:r>
              <a:rPr lang="en-US" sz="700" b="1">
                <a:solidFill>
                  <a:prstClr val="black"/>
                </a:solidFill>
                <a:latin typeface="Calibri" charset="0"/>
                <a:ea typeface="Calibri" charset="0"/>
                <a:cs typeface="Calibri" charset="0"/>
              </a:rPr>
              <a:t>Solix</a:t>
            </a:r>
            <a:endParaRPr lang="en-US" sz="800" b="1">
              <a:solidFill>
                <a:prstClr val="black"/>
              </a:solidFill>
              <a:latin typeface="Calibri" charset="0"/>
              <a:ea typeface="Calibri" charset="0"/>
              <a:cs typeface="Calibri" charset="0"/>
            </a:endParaRPr>
          </a:p>
        </p:txBody>
      </p:sp>
      <p:sp>
        <p:nvSpPr>
          <p:cNvPr id="314" name="Rectangle 313">
            <a:extLst>
              <a:ext uri="{FF2B5EF4-FFF2-40B4-BE49-F238E27FC236}">
                <a16:creationId xmlns:a16="http://schemas.microsoft.com/office/drawing/2014/main" id="{36F08949-B2D4-4E15-8C9C-2A645C9BAC71}"/>
              </a:ext>
            </a:extLst>
          </p:cNvPr>
          <p:cNvSpPr/>
          <p:nvPr/>
        </p:nvSpPr>
        <p:spPr>
          <a:xfrm rot="5400000">
            <a:off x="4707920" y="5745081"/>
            <a:ext cx="146765" cy="533331"/>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Kerberos</a:t>
            </a:r>
          </a:p>
        </p:txBody>
      </p:sp>
      <p:sp>
        <p:nvSpPr>
          <p:cNvPr id="315" name="Rectangle 314">
            <a:extLst>
              <a:ext uri="{FF2B5EF4-FFF2-40B4-BE49-F238E27FC236}">
                <a16:creationId xmlns:a16="http://schemas.microsoft.com/office/drawing/2014/main" id="{D80BBC96-D82B-4993-9227-559F2497E99C}"/>
              </a:ext>
            </a:extLst>
          </p:cNvPr>
          <p:cNvSpPr/>
          <p:nvPr/>
        </p:nvSpPr>
        <p:spPr>
          <a:xfrm rot="5400000">
            <a:off x="5567389" y="5754106"/>
            <a:ext cx="154248" cy="53879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oauth2</a:t>
            </a:r>
          </a:p>
        </p:txBody>
      </p:sp>
      <p:sp>
        <p:nvSpPr>
          <p:cNvPr id="316" name="Rectangle 315">
            <a:extLst>
              <a:ext uri="{FF2B5EF4-FFF2-40B4-BE49-F238E27FC236}">
                <a16:creationId xmlns:a16="http://schemas.microsoft.com/office/drawing/2014/main" id="{7FDD8C9C-9361-4D49-9F1F-7644CDB97582}"/>
              </a:ext>
            </a:extLst>
          </p:cNvPr>
          <p:cNvSpPr/>
          <p:nvPr/>
        </p:nvSpPr>
        <p:spPr>
          <a:xfrm rot="5400000">
            <a:off x="7586764" y="5736445"/>
            <a:ext cx="154344" cy="584847"/>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667" b="1">
                <a:solidFill>
                  <a:schemeClr val="tx1"/>
                </a:solidFill>
                <a:latin typeface="Calibri" charset="0"/>
                <a:cs typeface="Calibri" charset="0"/>
              </a:rPr>
              <a:t>IAM/RBAC</a:t>
            </a:r>
          </a:p>
        </p:txBody>
      </p:sp>
      <p:sp>
        <p:nvSpPr>
          <p:cNvPr id="317" name="Rectangle 316">
            <a:extLst>
              <a:ext uri="{FF2B5EF4-FFF2-40B4-BE49-F238E27FC236}">
                <a16:creationId xmlns:a16="http://schemas.microsoft.com/office/drawing/2014/main" id="{F93CA38A-3A40-4F97-A244-3FD76DB39DC5}"/>
              </a:ext>
            </a:extLst>
          </p:cNvPr>
          <p:cNvSpPr/>
          <p:nvPr/>
        </p:nvSpPr>
        <p:spPr>
          <a:xfrm rot="5400000">
            <a:off x="9942841" y="5734736"/>
            <a:ext cx="158695" cy="563256"/>
          </a:xfrm>
          <a:prstGeom prst="rect">
            <a:avLst/>
          </a:prstGeom>
          <a:solidFill>
            <a:schemeClr val="bg1">
              <a:lumMod val="95000"/>
            </a:schemeClr>
          </a:solidFill>
          <a:ln w="6350" cmpd="sng">
            <a:solidFill>
              <a:schemeClr val="bg1">
                <a:lumMod val="85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defTabSz="914377">
              <a:defRPr/>
            </a:pPr>
            <a:r>
              <a:rPr lang="en-US" sz="667" b="1">
                <a:solidFill>
                  <a:schemeClr val="tx1"/>
                </a:solidFill>
                <a:latin typeface="Calibri" charset="0"/>
                <a:ea typeface="Calibri" charset="0"/>
                <a:cs typeface="Calibri" charset="0"/>
              </a:rPr>
              <a:t>Azure Keys</a:t>
            </a:r>
          </a:p>
        </p:txBody>
      </p:sp>
      <p:pic>
        <p:nvPicPr>
          <p:cNvPr id="318" name="Picture 317">
            <a:extLst>
              <a:ext uri="{FF2B5EF4-FFF2-40B4-BE49-F238E27FC236}">
                <a16:creationId xmlns:a16="http://schemas.microsoft.com/office/drawing/2014/main" id="{EE2C8071-206C-4650-B9D6-5C15B876E3F4}"/>
              </a:ext>
            </a:extLst>
          </p:cNvPr>
          <p:cNvPicPr>
            <a:picLocks noChangeAspect="1"/>
          </p:cNvPicPr>
          <p:nvPr/>
        </p:nvPicPr>
        <p:blipFill>
          <a:blip r:embed="rId21"/>
          <a:stretch>
            <a:fillRect/>
          </a:stretch>
        </p:blipFill>
        <p:spPr>
          <a:xfrm>
            <a:off x="5145913" y="3247779"/>
            <a:ext cx="448201" cy="457764"/>
          </a:xfrm>
          <a:prstGeom prst="rect">
            <a:avLst/>
          </a:prstGeom>
        </p:spPr>
      </p:pic>
      <p:pic>
        <p:nvPicPr>
          <p:cNvPr id="319" name="Picture 318">
            <a:extLst>
              <a:ext uri="{FF2B5EF4-FFF2-40B4-BE49-F238E27FC236}">
                <a16:creationId xmlns:a16="http://schemas.microsoft.com/office/drawing/2014/main" id="{B5BB763A-4339-4854-A1E2-A57C063C4126}"/>
              </a:ext>
            </a:extLst>
          </p:cNvPr>
          <p:cNvPicPr>
            <a:picLocks noChangeAspect="1"/>
          </p:cNvPicPr>
          <p:nvPr/>
        </p:nvPicPr>
        <p:blipFill>
          <a:blip r:embed="rId22" cstate="print">
            <a:extLst>
              <a:ext uri="{28A0092B-C50C-407E-A947-70E740481C1C}">
                <a14:useLocalDpi xmlns:a14="http://schemas.microsoft.com/office/drawing/2010/main"/>
              </a:ext>
            </a:extLst>
          </a:blip>
          <a:stretch>
            <a:fillRect/>
          </a:stretch>
        </p:blipFill>
        <p:spPr>
          <a:xfrm>
            <a:off x="10291739" y="1038512"/>
            <a:ext cx="978427" cy="504995"/>
          </a:xfrm>
          <a:prstGeom prst="rect">
            <a:avLst/>
          </a:prstGeom>
        </p:spPr>
      </p:pic>
      <p:sp>
        <p:nvSpPr>
          <p:cNvPr id="322" name="Footer Placeholder 3">
            <a:extLst>
              <a:ext uri="{FF2B5EF4-FFF2-40B4-BE49-F238E27FC236}">
                <a16:creationId xmlns:a16="http://schemas.microsoft.com/office/drawing/2014/main" id="{6B15662C-6332-4292-BA6E-6881965687BD}"/>
              </a:ext>
            </a:extLst>
          </p:cNvPr>
          <p:cNvSpPr>
            <a:spLocks noGrp="1"/>
          </p:cNvSpPr>
          <p:nvPr>
            <p:ph type="ftr" sz="quarter" idx="3"/>
          </p:nvPr>
        </p:nvSpPr>
        <p:spPr>
          <a:xfrm>
            <a:off x="0" y="6629400"/>
            <a:ext cx="12192000" cy="228600"/>
          </a:xfrm>
          <a:solidFill>
            <a:schemeClr val="bg2">
              <a:lumMod val="75000"/>
            </a:schemeClr>
          </a:solidFill>
        </p:spPr>
        <p:txBody>
          <a:bodyPr/>
          <a:lstStyle/>
          <a:p>
            <a:r>
              <a:rPr lang="en-US"/>
              <a:t>KP Architecture Review Board          © 2019 Kaiser Permanente          Confidential - Internal Use Only</a:t>
            </a:r>
          </a:p>
        </p:txBody>
      </p:sp>
    </p:spTree>
    <p:custDataLst>
      <p:tags r:id="rId1"/>
    </p:custDataLst>
    <p:extLst>
      <p:ext uri="{BB962C8B-B14F-4D97-AF65-F5344CB8AC3E}">
        <p14:creationId xmlns:p14="http://schemas.microsoft.com/office/powerpoint/2010/main" val="3677250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23C28-43C4-4895-B512-A03AA0EF2203}"/>
              </a:ext>
            </a:extLst>
          </p:cNvPr>
          <p:cNvSpPr>
            <a:spLocks noGrp="1"/>
          </p:cNvSpPr>
          <p:nvPr>
            <p:ph type="title"/>
          </p:nvPr>
        </p:nvSpPr>
        <p:spPr/>
        <p:txBody>
          <a:bodyPr/>
          <a:lstStyle/>
          <a:p>
            <a:r>
              <a:rPr lang="en-US"/>
              <a:t>Enterprise Non-Functional Requirements Analysis</a:t>
            </a:r>
          </a:p>
        </p:txBody>
      </p:sp>
      <p:sp>
        <p:nvSpPr>
          <p:cNvPr id="3" name="Footer Placeholder 2">
            <a:extLst>
              <a:ext uri="{FF2B5EF4-FFF2-40B4-BE49-F238E27FC236}">
                <a16:creationId xmlns:a16="http://schemas.microsoft.com/office/drawing/2014/main" id="{110BD73F-83CE-4DD0-9F32-A38BFCBDC4F6}"/>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25E1C96-1B9A-41EE-9D16-4F71FD5980BE}"/>
              </a:ext>
            </a:extLst>
          </p:cNvPr>
          <p:cNvGraphicFramePr>
            <a:graphicFrameLocks noGrp="1"/>
          </p:cNvGraphicFramePr>
          <p:nvPr>
            <p:extLst>
              <p:ext uri="{D42A27DB-BD31-4B8C-83A1-F6EECF244321}">
                <p14:modId xmlns:p14="http://schemas.microsoft.com/office/powerpoint/2010/main" val="3314612443"/>
              </p:ext>
            </p:extLst>
          </p:nvPr>
        </p:nvGraphicFramePr>
        <p:xfrm>
          <a:off x="82296" y="685800"/>
          <a:ext cx="11932920" cy="5882640"/>
        </p:xfrm>
        <a:graphic>
          <a:graphicData uri="http://schemas.openxmlformats.org/drawingml/2006/table">
            <a:tbl>
              <a:tblPr firstRow="1" bandRow="1">
                <a:tableStyleId>{5C22544A-7EE6-4342-B048-85BDC9FD1C3A}</a:tableStyleId>
              </a:tblPr>
              <a:tblGrid>
                <a:gridCol w="2169621">
                  <a:extLst>
                    <a:ext uri="{9D8B030D-6E8A-4147-A177-3AD203B41FA5}">
                      <a16:colId xmlns:a16="http://schemas.microsoft.com/office/drawing/2014/main" val="814689937"/>
                    </a:ext>
                  </a:extLst>
                </a:gridCol>
                <a:gridCol w="2603546">
                  <a:extLst>
                    <a:ext uri="{9D8B030D-6E8A-4147-A177-3AD203B41FA5}">
                      <a16:colId xmlns:a16="http://schemas.microsoft.com/office/drawing/2014/main" val="1929861608"/>
                    </a:ext>
                  </a:extLst>
                </a:gridCol>
                <a:gridCol w="2326435">
                  <a:extLst>
                    <a:ext uri="{9D8B030D-6E8A-4147-A177-3AD203B41FA5}">
                      <a16:colId xmlns:a16="http://schemas.microsoft.com/office/drawing/2014/main" val="1458159771"/>
                    </a:ext>
                  </a:extLst>
                </a:gridCol>
                <a:gridCol w="2212584">
                  <a:extLst>
                    <a:ext uri="{9D8B030D-6E8A-4147-A177-3AD203B41FA5}">
                      <a16:colId xmlns:a16="http://schemas.microsoft.com/office/drawing/2014/main" val="183650296"/>
                    </a:ext>
                  </a:extLst>
                </a:gridCol>
                <a:gridCol w="2620734">
                  <a:extLst>
                    <a:ext uri="{9D8B030D-6E8A-4147-A177-3AD203B41FA5}">
                      <a16:colId xmlns:a16="http://schemas.microsoft.com/office/drawing/2014/main" val="2592845477"/>
                    </a:ext>
                  </a:extLst>
                </a:gridCol>
              </a:tblGrid>
              <a:tr h="620844">
                <a:tc>
                  <a:txBody>
                    <a:bodyPr/>
                    <a:lstStyle/>
                    <a:p>
                      <a:r>
                        <a:rPr lang="en-US"/>
                        <a:t>Finding (s)</a:t>
                      </a:r>
                    </a:p>
                  </a:txBody>
                  <a:tcPr/>
                </a:tc>
                <a:tc>
                  <a:txBody>
                    <a:bodyPr/>
                    <a:lstStyle/>
                    <a:p>
                      <a:r>
                        <a:rPr lang="en-US" dirty="0"/>
                        <a:t>Implication (s)</a:t>
                      </a:r>
                    </a:p>
                  </a:txBody>
                  <a:tcPr/>
                </a:tc>
                <a:tc>
                  <a:txBody>
                    <a:bodyPr/>
                    <a:lstStyle/>
                    <a:p>
                      <a:r>
                        <a:rPr lang="en-US"/>
                        <a:t>Supporting Documentation</a:t>
                      </a:r>
                    </a:p>
                  </a:txBody>
                  <a:tcPr/>
                </a:tc>
                <a:tc>
                  <a:txBody>
                    <a:bodyPr/>
                    <a:lstStyle/>
                    <a:p>
                      <a:r>
                        <a:rPr lang="en-US"/>
                        <a:t>Recommendation (s)</a:t>
                      </a:r>
                    </a:p>
                  </a:txBody>
                  <a:tcPr/>
                </a:tc>
                <a:tc>
                  <a:txBody>
                    <a:bodyPr/>
                    <a:lstStyle/>
                    <a:p>
                      <a:r>
                        <a:rPr lang="en-US"/>
                        <a:t>Benefit (s)</a:t>
                      </a:r>
                    </a:p>
                  </a:txBody>
                  <a:tcPr/>
                </a:tc>
                <a:extLst>
                  <a:ext uri="{0D108BD9-81ED-4DB2-BD59-A6C34878D82A}">
                    <a16:rowId xmlns:a16="http://schemas.microsoft.com/office/drawing/2014/main" val="3100516031"/>
                  </a:ext>
                </a:extLst>
              </a:tr>
              <a:tr h="354768">
                <a:tc gridSpan="5">
                  <a:txBody>
                    <a:bodyPr/>
                    <a:lstStyle/>
                    <a:p>
                      <a:pPr algn="ctr"/>
                      <a:r>
                        <a:rPr lang="en-US" sz="1800" b="1" kern="1200" dirty="0">
                          <a:solidFill>
                            <a:schemeClr val="lt1"/>
                          </a:solidFill>
                          <a:latin typeface="+mn-lt"/>
                          <a:ea typeface="+mn-ea"/>
                          <a:cs typeface="+mn-cs"/>
                        </a:rPr>
                        <a:t>DevOps</a:t>
                      </a:r>
                    </a:p>
                  </a:txBody>
                  <a:tcPr>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45602717"/>
                  </a:ext>
                </a:extLst>
              </a:tr>
              <a:tr h="257207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a:solidFill>
                            <a:schemeClr val="dk1"/>
                          </a:solidFill>
                          <a:effectLst/>
                          <a:latin typeface="+mn-lt"/>
                          <a:ea typeface="+mn-ea"/>
                          <a:cs typeface="+mn-cs"/>
                        </a:rPr>
                        <a:t>No continuous integration end-to-end</a:t>
                      </a:r>
                    </a:p>
                    <a:p>
                      <a:pPr marL="285750" indent="-285750">
                        <a:buFont typeface="Arial" panose="020B0604020202020204" pitchFamily="34" charset="0"/>
                        <a:buChar char="•"/>
                      </a:pPr>
                      <a:r>
                        <a:rPr lang="en-US" sz="1400" b="0" i="0" kern="1200">
                          <a:solidFill>
                            <a:schemeClr val="dk1"/>
                          </a:solidFill>
                          <a:effectLst/>
                          <a:latin typeface="+mn-lt"/>
                          <a:ea typeface="+mn-ea"/>
                          <a:cs typeface="+mn-cs"/>
                        </a:rPr>
                        <a:t>ADF and tenants are not working off of the same code branch</a:t>
                      </a:r>
                      <a:endParaRPr lang="en-US">
                        <a:effectLst/>
                      </a:endParaRPr>
                    </a:p>
                    <a:p>
                      <a:pPr marL="285750" lvl="0" indent="-285750">
                        <a:buFont typeface="Arial" panose="020B0604020202020204" pitchFamily="34" charset="0"/>
                        <a:buChar char="•"/>
                      </a:pPr>
                      <a:r>
                        <a:rPr lang="en-US" sz="1400" b="0" i="0" kern="1200">
                          <a:solidFill>
                            <a:schemeClr val="dk1"/>
                          </a:solidFill>
                          <a:effectLst/>
                          <a:latin typeface="+mn-lt"/>
                          <a:ea typeface="+mn-ea"/>
                          <a:cs typeface="+mn-cs"/>
                        </a:rPr>
                        <a:t>The DE tool does not support CI / CD, seems there was no cohesive vision, requires on an average 2 sprints to deploy tenant workflows</a:t>
                      </a:r>
                      <a:endParaRPr lang="en-US" sz="1400" b="0" i="0" kern="1200" dirty="0">
                        <a:solidFill>
                          <a:schemeClr val="dk1"/>
                        </a:solidFill>
                        <a:effectLst/>
                        <a:latin typeface="+mn-lt"/>
                        <a:ea typeface="+mn-ea"/>
                        <a:cs typeface="+mn-cs"/>
                      </a:endParaRPr>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Without end-to-end continuous integration, integration tests will be difficult to automate</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Without continuous integration continuous deployment will be difficult</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Average 2 sprints to deploy tenant changes may not be acceptable in the long run</a:t>
                      </a:r>
                    </a:p>
                    <a:p>
                      <a:pPr marL="285750" indent="-285750">
                        <a:buFont typeface="Arial" panose="020B0604020202020204" pitchFamily="34" charset="0"/>
                        <a:buChar char="•"/>
                      </a:pPr>
                      <a:endParaRPr lang="en-US" sz="1400" b="0" i="0" kern="1200" dirty="0">
                        <a:solidFill>
                          <a:schemeClr val="dk1"/>
                        </a:solidFill>
                        <a:effectLst/>
                        <a:latin typeface="+mn-lt"/>
                        <a:ea typeface="+mn-ea"/>
                        <a:cs typeface="+mn-cs"/>
                      </a:endParaRPr>
                    </a:p>
                  </a:txBody>
                  <a:tcPr/>
                </a:tc>
                <a:tc>
                  <a:txBody>
                    <a:bodyPr/>
                    <a:lstStyle/>
                    <a:p>
                      <a:pPr marL="285750" indent="-285750">
                        <a:buFont typeface="Arial" panose="020B0604020202020204" pitchFamily="34" charset="0"/>
                        <a:buChar char="•"/>
                      </a:pPr>
                      <a:r>
                        <a:rPr lang="en-US" sz="1400"/>
                        <a:t>Please check detail </a:t>
                      </a:r>
                      <a:r>
                        <a:rPr lang="en-US" sz="1400">
                          <a:hlinkClick r:id="" action="ppaction://noaction"/>
                        </a:rPr>
                        <a:t>Links Here </a:t>
                      </a:r>
                      <a:endParaRPr lang="en-US" sz="1400"/>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ADF and tenants can work off of the same code branch and the end-to-end integration tests can to be automated</a:t>
                      </a:r>
                      <a:endParaRPr lang="en-US" sz="1400" dirty="0"/>
                    </a:p>
                  </a:txBody>
                  <a:tcPr/>
                </a:tc>
                <a:tc>
                  <a:txBody>
                    <a:bodyPr/>
                    <a:lstStyle/>
                    <a:p>
                      <a:pPr marL="285750" indent="-285750">
                        <a:buFont typeface="Arial" panose="020B0604020202020204" pitchFamily="34" charset="0"/>
                        <a:buChar char="•"/>
                      </a:pPr>
                      <a:r>
                        <a:rPr lang="en-US" sz="1400" b="1" kern="1200">
                          <a:solidFill>
                            <a:schemeClr val="dk1"/>
                          </a:solidFill>
                          <a:latin typeface="+mn-lt"/>
                          <a:ea typeface="+mn-ea"/>
                          <a:cs typeface="+mn-cs"/>
                        </a:rPr>
                        <a:t>Better </a:t>
                      </a:r>
                      <a:r>
                        <a:rPr lang="en-US" sz="1400" kern="1200">
                          <a:solidFill>
                            <a:schemeClr val="dk1"/>
                          </a:solidFill>
                          <a:latin typeface="+mn-lt"/>
                          <a:ea typeface="+mn-ea"/>
                          <a:cs typeface="+mn-cs"/>
                        </a:rPr>
                        <a:t>-&gt; More test reliability</a:t>
                      </a:r>
                    </a:p>
                    <a:p>
                      <a:pPr marL="285750" indent="-285750">
                        <a:buFont typeface="Arial" panose="020B0604020202020204" pitchFamily="34" charset="0"/>
                        <a:buChar char="•"/>
                      </a:pPr>
                      <a:r>
                        <a:rPr lang="en-US" sz="1400" b="1" kern="1200">
                          <a:solidFill>
                            <a:schemeClr val="dk1"/>
                          </a:solidFill>
                          <a:latin typeface="+mn-lt"/>
                          <a:ea typeface="+mn-ea"/>
                          <a:cs typeface="+mn-cs"/>
                        </a:rPr>
                        <a:t>Faster -&gt; </a:t>
                      </a:r>
                      <a:r>
                        <a:rPr lang="en-US" sz="1400" b="0" kern="1200">
                          <a:solidFill>
                            <a:schemeClr val="dk1"/>
                          </a:solidFill>
                          <a:latin typeface="+mn-lt"/>
                          <a:ea typeface="+mn-ea"/>
                          <a:cs typeface="+mn-cs"/>
                        </a:rPr>
                        <a:t>Faster mean time to resolution</a:t>
                      </a:r>
                    </a:p>
                    <a:p>
                      <a:pPr marL="285750" indent="-285750">
                        <a:buFont typeface="Arial" panose="020B0604020202020204" pitchFamily="34" charset="0"/>
                        <a:buChar char="•"/>
                      </a:pPr>
                      <a:r>
                        <a:rPr lang="en-US" sz="1400" b="1" kern="1200">
                          <a:solidFill>
                            <a:schemeClr val="dk1"/>
                          </a:solidFill>
                          <a:latin typeface="+mn-lt"/>
                          <a:ea typeface="+mn-ea"/>
                          <a:cs typeface="+mn-cs"/>
                        </a:rPr>
                        <a:t>Cheaper</a:t>
                      </a:r>
                      <a:r>
                        <a:rPr lang="en-US" sz="1400" kern="1200">
                          <a:solidFill>
                            <a:schemeClr val="dk1"/>
                          </a:solidFill>
                          <a:latin typeface="+mn-lt"/>
                          <a:ea typeface="+mn-ea"/>
                          <a:cs typeface="+mn-cs"/>
                        </a:rPr>
                        <a:t> -&gt; Smaller Backlog</a:t>
                      </a:r>
                      <a:endParaRPr lang="en-US" sz="1400"/>
                    </a:p>
                  </a:txBody>
                  <a:tcPr/>
                </a:tc>
                <a:extLst>
                  <a:ext uri="{0D108BD9-81ED-4DB2-BD59-A6C34878D82A}">
                    <a16:rowId xmlns:a16="http://schemas.microsoft.com/office/drawing/2014/main" val="2286241604"/>
                  </a:ext>
                </a:extLst>
              </a:tr>
              <a:tr h="2158174">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As per Microsoft, Jenkins Pipeline has gaps, currently the infrastructure as code is not taking into consideration the version changes and upgrades, Ex: Cluster has not been rebooted in a while</a:t>
                      </a:r>
                      <a:endParaRPr lang="en-US" sz="1400" dirty="0"/>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Jenkins pipeline without end-to-end Infrastructure, custom code, configurations, unit tests, integration tests and all the required settings all working in cohesion can cause release delays in the cloud and problems are found after release causing work on fixes </a:t>
                      </a:r>
                      <a:endParaRPr lang="en-US" sz="1400" dirty="0"/>
                    </a:p>
                  </a:txBody>
                  <a:tcPr/>
                </a:tc>
                <a:tc>
                  <a:txBody>
                    <a:bodyPr/>
                    <a:lstStyle/>
                    <a:p>
                      <a:pPr marL="285750" indent="-285750">
                        <a:buFont typeface="Arial" panose="020B0604020202020204" pitchFamily="34" charset="0"/>
                        <a:buChar char="•"/>
                      </a:pPr>
                      <a:r>
                        <a:rPr lang="en-US" sz="1400" dirty="0"/>
                        <a:t>Source Microsoft Recommended Improvement</a:t>
                      </a:r>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Jenkins pipeline needs to build end-to-end infrastructure, installations, configurations, code, automated tests, integration tests and settings needs to happen end to end</a:t>
                      </a:r>
                      <a:endParaRPr lang="en-US" sz="1400" dirty="0"/>
                    </a:p>
                  </a:txBody>
                  <a:tcPr/>
                </a:tc>
                <a:tc>
                  <a:txBody>
                    <a:bodyPr/>
                    <a:lstStyle/>
                    <a:p>
                      <a:pPr marL="285750" indent="-285750">
                        <a:buFont typeface="Arial" panose="020B0604020202020204" pitchFamily="34" charset="0"/>
                        <a:buChar char="•"/>
                      </a:pPr>
                      <a:r>
                        <a:rPr lang="en-US" sz="1400" b="1" kern="1200" dirty="0">
                          <a:solidFill>
                            <a:schemeClr val="dk1"/>
                          </a:solidFill>
                          <a:latin typeface="+mn-lt"/>
                          <a:ea typeface="+mn-ea"/>
                          <a:cs typeface="+mn-cs"/>
                        </a:rPr>
                        <a:t>Better -&gt; </a:t>
                      </a:r>
                      <a:r>
                        <a:rPr lang="en-US" sz="1400" b="0" kern="1200" dirty="0">
                          <a:solidFill>
                            <a:schemeClr val="dk1"/>
                          </a:solidFill>
                          <a:latin typeface="+mn-lt"/>
                          <a:ea typeface="+mn-ea"/>
                          <a:cs typeface="+mn-cs"/>
                        </a:rPr>
                        <a:t>Improve product quality</a:t>
                      </a:r>
                      <a:endParaRPr lang="en-US" sz="1400" b="1" kern="1200" dirty="0">
                        <a:solidFill>
                          <a:schemeClr val="dk1"/>
                        </a:solidFill>
                        <a:latin typeface="+mn-lt"/>
                        <a:ea typeface="+mn-ea"/>
                        <a:cs typeface="+mn-cs"/>
                      </a:endParaRPr>
                    </a:p>
                    <a:p>
                      <a:pPr marL="285750" indent="-285750">
                        <a:buFont typeface="Arial" panose="020B0604020202020204" pitchFamily="34" charset="0"/>
                        <a:buChar char="•"/>
                      </a:pPr>
                      <a:r>
                        <a:rPr lang="en-US" sz="1400" b="1" kern="1200" dirty="0">
                          <a:solidFill>
                            <a:schemeClr val="dk1"/>
                          </a:solidFill>
                          <a:latin typeface="+mn-lt"/>
                          <a:ea typeface="+mn-ea"/>
                          <a:cs typeface="+mn-cs"/>
                        </a:rPr>
                        <a:t>Faster -&gt; </a:t>
                      </a:r>
                      <a:r>
                        <a:rPr lang="en-US" sz="1400" b="0" kern="1200" dirty="0">
                          <a:solidFill>
                            <a:schemeClr val="dk1"/>
                          </a:solidFill>
                          <a:latin typeface="+mn-lt"/>
                          <a:ea typeface="+mn-ea"/>
                          <a:cs typeface="+mn-cs"/>
                        </a:rPr>
                        <a:t>Shorten development release cycles</a:t>
                      </a:r>
                    </a:p>
                    <a:p>
                      <a:pPr marL="285750" indent="-285750">
                        <a:buFont typeface="Arial" panose="020B0604020202020204" pitchFamily="34" charset="0"/>
                        <a:buChar char="•"/>
                      </a:pPr>
                      <a:r>
                        <a:rPr lang="en-US" sz="1400" b="0" kern="1200" dirty="0">
                          <a:solidFill>
                            <a:schemeClr val="dk1"/>
                          </a:solidFill>
                          <a:latin typeface="+mn-lt"/>
                          <a:ea typeface="+mn-ea"/>
                          <a:cs typeface="+mn-cs"/>
                        </a:rPr>
                        <a:t>Cheaper</a:t>
                      </a:r>
                      <a:r>
                        <a:rPr lang="en-US" sz="1400" kern="1200" dirty="0">
                          <a:solidFill>
                            <a:schemeClr val="dk1"/>
                          </a:solidFill>
                          <a:latin typeface="+mn-lt"/>
                          <a:ea typeface="+mn-ea"/>
                          <a:cs typeface="+mn-cs"/>
                        </a:rPr>
                        <a:t> </a:t>
                      </a:r>
                      <a:endParaRPr lang="en-US" sz="1400" dirty="0"/>
                    </a:p>
                  </a:txBody>
                  <a:tcPr/>
                </a:tc>
                <a:extLst>
                  <a:ext uri="{0D108BD9-81ED-4DB2-BD59-A6C34878D82A}">
                    <a16:rowId xmlns:a16="http://schemas.microsoft.com/office/drawing/2014/main" val="3176281054"/>
                  </a:ext>
                </a:extLst>
              </a:tr>
            </a:tbl>
          </a:graphicData>
        </a:graphic>
      </p:graphicFrame>
    </p:spTree>
    <p:custDataLst>
      <p:tags r:id="rId1"/>
    </p:custDataLst>
    <p:extLst>
      <p:ext uri="{BB962C8B-B14F-4D97-AF65-F5344CB8AC3E}">
        <p14:creationId xmlns:p14="http://schemas.microsoft.com/office/powerpoint/2010/main" val="24122208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23C28-43C4-4895-B512-A03AA0EF2203}"/>
              </a:ext>
            </a:extLst>
          </p:cNvPr>
          <p:cNvSpPr>
            <a:spLocks noGrp="1"/>
          </p:cNvSpPr>
          <p:nvPr>
            <p:ph type="title"/>
          </p:nvPr>
        </p:nvSpPr>
        <p:spPr/>
        <p:txBody>
          <a:bodyPr/>
          <a:lstStyle/>
          <a:p>
            <a:r>
              <a:rPr lang="en-US"/>
              <a:t>Enterprise Non-Functional Requirements Analysis</a:t>
            </a:r>
          </a:p>
        </p:txBody>
      </p:sp>
      <p:sp>
        <p:nvSpPr>
          <p:cNvPr id="3" name="Footer Placeholder 2">
            <a:extLst>
              <a:ext uri="{FF2B5EF4-FFF2-40B4-BE49-F238E27FC236}">
                <a16:creationId xmlns:a16="http://schemas.microsoft.com/office/drawing/2014/main" id="{110BD73F-83CE-4DD0-9F32-A38BFCBDC4F6}"/>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25E1C96-1B9A-41EE-9D16-4F71FD5980BE}"/>
              </a:ext>
            </a:extLst>
          </p:cNvPr>
          <p:cNvGraphicFramePr>
            <a:graphicFrameLocks noGrp="1"/>
          </p:cNvGraphicFramePr>
          <p:nvPr>
            <p:extLst>
              <p:ext uri="{D42A27DB-BD31-4B8C-83A1-F6EECF244321}">
                <p14:modId xmlns:p14="http://schemas.microsoft.com/office/powerpoint/2010/main" val="3615983294"/>
              </p:ext>
            </p:extLst>
          </p:nvPr>
        </p:nvGraphicFramePr>
        <p:xfrm>
          <a:off x="237744" y="768096"/>
          <a:ext cx="11722609" cy="5790424"/>
        </p:xfrm>
        <a:graphic>
          <a:graphicData uri="http://schemas.openxmlformats.org/drawingml/2006/table">
            <a:tbl>
              <a:tblPr firstRow="1" bandRow="1">
                <a:tableStyleId>{5C22544A-7EE6-4342-B048-85BDC9FD1C3A}</a:tableStyleId>
              </a:tblPr>
              <a:tblGrid>
                <a:gridCol w="2131384">
                  <a:extLst>
                    <a:ext uri="{9D8B030D-6E8A-4147-A177-3AD203B41FA5}">
                      <a16:colId xmlns:a16="http://schemas.microsoft.com/office/drawing/2014/main" val="814689937"/>
                    </a:ext>
                  </a:extLst>
                </a:gridCol>
                <a:gridCol w="2557660">
                  <a:extLst>
                    <a:ext uri="{9D8B030D-6E8A-4147-A177-3AD203B41FA5}">
                      <a16:colId xmlns:a16="http://schemas.microsoft.com/office/drawing/2014/main" val="1929861608"/>
                    </a:ext>
                  </a:extLst>
                </a:gridCol>
                <a:gridCol w="2285431">
                  <a:extLst>
                    <a:ext uri="{9D8B030D-6E8A-4147-A177-3AD203B41FA5}">
                      <a16:colId xmlns:a16="http://schemas.microsoft.com/office/drawing/2014/main" val="1458159771"/>
                    </a:ext>
                  </a:extLst>
                </a:gridCol>
                <a:gridCol w="2173588">
                  <a:extLst>
                    <a:ext uri="{9D8B030D-6E8A-4147-A177-3AD203B41FA5}">
                      <a16:colId xmlns:a16="http://schemas.microsoft.com/office/drawing/2014/main" val="183650296"/>
                    </a:ext>
                  </a:extLst>
                </a:gridCol>
                <a:gridCol w="2574546">
                  <a:extLst>
                    <a:ext uri="{9D8B030D-6E8A-4147-A177-3AD203B41FA5}">
                      <a16:colId xmlns:a16="http://schemas.microsoft.com/office/drawing/2014/main" val="2592845477"/>
                    </a:ext>
                  </a:extLst>
                </a:gridCol>
              </a:tblGrid>
              <a:tr h="668752">
                <a:tc>
                  <a:txBody>
                    <a:bodyPr/>
                    <a:lstStyle/>
                    <a:p>
                      <a:r>
                        <a:rPr lang="en-US"/>
                        <a:t>Finding (s)</a:t>
                      </a:r>
                    </a:p>
                  </a:txBody>
                  <a:tcPr/>
                </a:tc>
                <a:tc>
                  <a:txBody>
                    <a:bodyPr/>
                    <a:lstStyle/>
                    <a:p>
                      <a:r>
                        <a:rPr lang="en-US"/>
                        <a:t>Implication (s)</a:t>
                      </a:r>
                    </a:p>
                  </a:txBody>
                  <a:tcPr/>
                </a:tc>
                <a:tc>
                  <a:txBody>
                    <a:bodyPr/>
                    <a:lstStyle/>
                    <a:p>
                      <a:r>
                        <a:rPr lang="en-US"/>
                        <a:t>Supporting Documentation</a:t>
                      </a:r>
                    </a:p>
                  </a:txBody>
                  <a:tcPr/>
                </a:tc>
                <a:tc>
                  <a:txBody>
                    <a:bodyPr/>
                    <a:lstStyle/>
                    <a:p>
                      <a:r>
                        <a:rPr lang="en-US" dirty="0"/>
                        <a:t>Recommendation (s)</a:t>
                      </a:r>
                    </a:p>
                  </a:txBody>
                  <a:tcPr/>
                </a:tc>
                <a:tc>
                  <a:txBody>
                    <a:bodyPr/>
                    <a:lstStyle/>
                    <a:p>
                      <a:r>
                        <a:rPr lang="en-US" dirty="0"/>
                        <a:t>Benefit (s)</a:t>
                      </a:r>
                    </a:p>
                  </a:txBody>
                  <a:tcPr/>
                </a:tc>
                <a:extLst>
                  <a:ext uri="{0D108BD9-81ED-4DB2-BD59-A6C34878D82A}">
                    <a16:rowId xmlns:a16="http://schemas.microsoft.com/office/drawing/2014/main" val="3100516031"/>
                  </a:ext>
                </a:extLst>
              </a:tr>
              <a:tr h="382145">
                <a:tc gridSpan="5">
                  <a:txBody>
                    <a:bodyPr/>
                    <a:lstStyle/>
                    <a:p>
                      <a:pPr algn="ctr"/>
                      <a:r>
                        <a:rPr lang="en-US" sz="1800" b="1" kern="1200">
                          <a:solidFill>
                            <a:schemeClr val="lt1"/>
                          </a:solidFill>
                          <a:latin typeface="+mn-lt"/>
                          <a:ea typeface="+mn-ea"/>
                          <a:cs typeface="+mn-cs"/>
                        </a:rPr>
                        <a:t>Scalability / Reliability</a:t>
                      </a:r>
                    </a:p>
                  </a:txBody>
                  <a:tcPr>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45602717"/>
                  </a:ext>
                </a:extLst>
              </a:tr>
              <a:tr h="1809752">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mn-lt"/>
                          <a:ea typeface="+mn-ea"/>
                          <a:cs typeface="+mn-cs"/>
                        </a:rPr>
                        <a:t>Sometimes even small size jobs are failing leading to a feeling of instability</a:t>
                      </a:r>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Scalability and reliability problems can cripple planning and execution to timelines</a:t>
                      </a:r>
                    </a:p>
                  </a:txBody>
                  <a:tcPr/>
                </a:tc>
                <a:tc>
                  <a:txBody>
                    <a:bodyPr/>
                    <a:lstStyle/>
                    <a:p>
                      <a:pPr marL="285750" indent="-285750">
                        <a:buFont typeface="Arial" panose="020B0604020202020204" pitchFamily="34" charset="0"/>
                        <a:buChar char="•"/>
                      </a:pPr>
                      <a:r>
                        <a:rPr lang="en-US" sz="1400" dirty="0"/>
                        <a:t>Please check detail </a:t>
                      </a:r>
                      <a:r>
                        <a:rPr lang="en-US" sz="1400" dirty="0">
                          <a:hlinkClick r:id="" action="ppaction://noaction"/>
                        </a:rPr>
                        <a:t>Links Here </a:t>
                      </a:r>
                      <a:endParaRPr lang="en-US" sz="1400" dirty="0"/>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Enable Application Monitoring</a:t>
                      </a:r>
                    </a:p>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Use maybe better cluster sizing formula something like this </a:t>
                      </a:r>
                      <a:r>
                        <a:rPr lang="en-US" sz="1400" dirty="0">
                          <a:hlinkClick r:id="" action="ppaction://noaction"/>
                        </a:rPr>
                        <a:t>Links Here </a:t>
                      </a:r>
                      <a:r>
                        <a:rPr lang="en-US" sz="1400" dirty="0"/>
                        <a:t> which could help</a:t>
                      </a:r>
                      <a:endParaRPr lang="en-US" sz="1400" b="0" i="0" kern="1200" dirty="0">
                        <a:solidFill>
                          <a:schemeClr val="dk1"/>
                        </a:solidFill>
                        <a:effectLst/>
                        <a:latin typeface="+mn-lt"/>
                        <a:ea typeface="+mn-ea"/>
                        <a:cs typeface="+mn-cs"/>
                      </a:endParaRPr>
                    </a:p>
                    <a:p>
                      <a:pPr marL="285750" indent="-285750">
                        <a:buFont typeface="Arial" panose="020B0604020202020204" pitchFamily="34" charset="0"/>
                        <a:buChar char="•"/>
                      </a:pPr>
                      <a:endParaRPr lang="en-US" sz="1400" dirty="0"/>
                    </a:p>
                  </a:txBody>
                  <a:tcPr/>
                </a:tc>
                <a:tc>
                  <a:txBody>
                    <a:bodyPr/>
                    <a:lstStyle/>
                    <a:p>
                      <a:pPr marL="285750" indent="-285750">
                        <a:buFont typeface="Arial" panose="020B0604020202020204" pitchFamily="34" charset="0"/>
                        <a:buChar char="•"/>
                      </a:pPr>
                      <a:r>
                        <a:rPr lang="en-US" sz="1400" b="1" kern="1200">
                          <a:solidFill>
                            <a:schemeClr val="dk1"/>
                          </a:solidFill>
                          <a:latin typeface="+mn-lt"/>
                          <a:ea typeface="+mn-ea"/>
                          <a:cs typeface="+mn-cs"/>
                        </a:rPr>
                        <a:t>Better </a:t>
                      </a:r>
                      <a:r>
                        <a:rPr lang="en-US" sz="1400" kern="1200">
                          <a:solidFill>
                            <a:schemeClr val="dk1"/>
                          </a:solidFill>
                          <a:latin typeface="+mn-lt"/>
                          <a:ea typeface="+mn-ea"/>
                          <a:cs typeface="+mn-cs"/>
                        </a:rPr>
                        <a:t>-&gt; Better customer satisfaction</a:t>
                      </a:r>
                    </a:p>
                    <a:p>
                      <a:pPr marL="285750" indent="-285750">
                        <a:buFont typeface="Arial" panose="020B0604020202020204" pitchFamily="34" charset="0"/>
                        <a:buChar char="•"/>
                      </a:pPr>
                      <a:r>
                        <a:rPr lang="en-US" sz="1400" b="0" kern="1200">
                          <a:solidFill>
                            <a:schemeClr val="dk1"/>
                          </a:solidFill>
                          <a:latin typeface="+mn-lt"/>
                          <a:ea typeface="+mn-ea"/>
                          <a:cs typeface="+mn-cs"/>
                        </a:rPr>
                        <a:t>Faster</a:t>
                      </a:r>
                    </a:p>
                    <a:p>
                      <a:pPr marL="285750" indent="-285750">
                        <a:buFont typeface="Arial" panose="020B0604020202020204" pitchFamily="34" charset="0"/>
                        <a:buChar char="•"/>
                      </a:pPr>
                      <a:r>
                        <a:rPr lang="en-US" sz="1400" b="0" kern="1200">
                          <a:solidFill>
                            <a:schemeClr val="dk1"/>
                          </a:solidFill>
                          <a:latin typeface="+mn-lt"/>
                          <a:ea typeface="+mn-ea"/>
                          <a:cs typeface="+mn-cs"/>
                        </a:rPr>
                        <a:t>Cheaper</a:t>
                      </a:r>
                      <a:endParaRPr lang="en-US" sz="1400" b="0"/>
                    </a:p>
                  </a:txBody>
                  <a:tcPr/>
                </a:tc>
                <a:extLst>
                  <a:ext uri="{0D108BD9-81ED-4DB2-BD59-A6C34878D82A}">
                    <a16:rowId xmlns:a16="http://schemas.microsoft.com/office/drawing/2014/main" val="2286241604"/>
                  </a:ext>
                </a:extLst>
              </a:tr>
              <a:tr h="382145">
                <a:tc gridSpan="5">
                  <a:txBody>
                    <a:body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b="1" kern="1200" dirty="0">
                          <a:solidFill>
                            <a:schemeClr val="lt1"/>
                          </a:solidFill>
                          <a:latin typeface="+mn-lt"/>
                          <a:ea typeface="+mn-ea"/>
                          <a:cs typeface="+mn-cs"/>
                        </a:rPr>
                        <a:t>Performance</a:t>
                      </a:r>
                      <a:endParaRPr lang="en-US" sz="1800" dirty="0"/>
                    </a:p>
                  </a:txBody>
                  <a:tcPr>
                    <a:solidFill>
                      <a:schemeClr val="accent2"/>
                    </a:solidFill>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extLst>
                  <a:ext uri="{0D108BD9-81ED-4DB2-BD59-A6C34878D82A}">
                    <a16:rowId xmlns:a16="http://schemas.microsoft.com/office/drawing/2014/main" val="3358896097"/>
                  </a:ext>
                </a:extLst>
              </a:tr>
              <a:tr h="2547630">
                <a:tc>
                  <a:txBody>
                    <a:bodyPr/>
                    <a:lstStyle/>
                    <a:p>
                      <a:pPr marL="285750" indent="-285750">
                        <a:buFont typeface="Arial" panose="020B0604020202020204" pitchFamily="34" charset="0"/>
                        <a:buChar char="•"/>
                      </a:pPr>
                      <a:r>
                        <a:rPr lang="en-US" sz="1400"/>
                        <a:t>Sometimes ADF suggested way of running flows are taking 20x times longer while executing the jobs, while direct sql's on the same environment is taking far less time (ex: ~ 10 minutes)</a:t>
                      </a:r>
                    </a:p>
                    <a:p>
                      <a:pPr marL="285750" indent="-285750">
                        <a:buFont typeface="Arial" panose="020B0604020202020204" pitchFamily="34" charset="0"/>
                        <a:buChar char="•"/>
                      </a:pPr>
                      <a:endParaRPr lang="en-US" sz="1400" dirty="0"/>
                    </a:p>
                  </a:txBody>
                  <a:tcPr/>
                </a:tc>
                <a:tc>
                  <a:txBody>
                    <a:bodyPr/>
                    <a:lstStyle/>
                    <a:p>
                      <a:pPr marL="285750" indent="-285750">
                        <a:buFont typeface="Arial" panose="020B0604020202020204" pitchFamily="34" charset="0"/>
                        <a:buChar char="•"/>
                      </a:pPr>
                      <a:r>
                        <a:rPr lang="en-US" sz="1400" dirty="0"/>
                        <a:t>20x longer executions can be frustrating </a:t>
                      </a:r>
                    </a:p>
                  </a:txBody>
                  <a:tcPr/>
                </a:tc>
                <a:tc>
                  <a:txBody>
                    <a:bodyPr/>
                    <a:lstStyle/>
                    <a:p>
                      <a:pPr marL="285750" indent="-285750">
                        <a:buFont typeface="Arial" panose="020B0604020202020204" pitchFamily="34" charset="0"/>
                        <a:buChar char="•"/>
                      </a:pPr>
                      <a:r>
                        <a:rPr lang="en-US" sz="1400" dirty="0"/>
                        <a:t>Example of a flow that takes 20x time to execute, please check the details in the </a:t>
                      </a:r>
                      <a:r>
                        <a:rPr lang="en-US" sz="1400" dirty="0">
                          <a:hlinkClick r:id="" action="ppaction://noaction"/>
                        </a:rPr>
                        <a:t>Links Here</a:t>
                      </a:r>
                      <a:endParaRPr lang="en-US" sz="1400"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t>Performance testing may need to happen on all the DE Tool nodes and its usage before releasing</a:t>
                      </a:r>
                    </a:p>
                    <a:p>
                      <a:pPr marL="285750" indent="-285750">
                        <a:buFont typeface="Arial" panose="020B0604020202020204" pitchFamily="34" charset="0"/>
                        <a:buChar char="•"/>
                      </a:pPr>
                      <a:endParaRPr lang="en-US" sz="1400" dirty="0"/>
                    </a:p>
                  </a:txBody>
                  <a:tcPr/>
                </a:tc>
                <a:tc>
                  <a:txBody>
                    <a:bodyPr/>
                    <a:lstStyle/>
                    <a:p>
                      <a:pPr marL="285750" indent="-285750">
                        <a:buFont typeface="Arial" panose="020B0604020202020204" pitchFamily="34" charset="0"/>
                        <a:buChar char="•"/>
                      </a:pPr>
                      <a:r>
                        <a:rPr lang="en-US" sz="1400" b="1" kern="1200" dirty="0">
                          <a:solidFill>
                            <a:schemeClr val="dk1"/>
                          </a:solidFill>
                          <a:latin typeface="+mn-lt"/>
                          <a:ea typeface="+mn-ea"/>
                          <a:cs typeface="+mn-cs"/>
                        </a:rPr>
                        <a:t>Better -&gt; </a:t>
                      </a:r>
                      <a:r>
                        <a:rPr lang="en-US" sz="1400" b="0" kern="1200" dirty="0">
                          <a:solidFill>
                            <a:schemeClr val="dk1"/>
                          </a:solidFill>
                          <a:latin typeface="+mn-lt"/>
                          <a:ea typeface="+mn-ea"/>
                          <a:cs typeface="+mn-cs"/>
                        </a:rPr>
                        <a:t>Forcefully Reduces complexities</a:t>
                      </a:r>
                      <a:endParaRPr lang="en-US" sz="1400" b="1" kern="1200" dirty="0">
                        <a:solidFill>
                          <a:schemeClr val="dk1"/>
                        </a:solidFill>
                        <a:latin typeface="+mn-lt"/>
                        <a:ea typeface="+mn-ea"/>
                        <a:cs typeface="+mn-cs"/>
                      </a:endParaRPr>
                    </a:p>
                    <a:p>
                      <a:pPr marL="285750" indent="-285750">
                        <a:buFont typeface="Arial" panose="020B0604020202020204" pitchFamily="34" charset="0"/>
                        <a:buChar char="•"/>
                      </a:pPr>
                      <a:r>
                        <a:rPr lang="en-US" sz="1400" b="1" kern="1200" dirty="0">
                          <a:solidFill>
                            <a:schemeClr val="dk1"/>
                          </a:solidFill>
                          <a:latin typeface="+mn-lt"/>
                          <a:ea typeface="+mn-ea"/>
                          <a:cs typeface="+mn-cs"/>
                        </a:rPr>
                        <a:t>Faster -&gt; </a:t>
                      </a:r>
                      <a:r>
                        <a:rPr lang="en-US" sz="1400" b="0" kern="1200" dirty="0">
                          <a:solidFill>
                            <a:schemeClr val="dk1"/>
                          </a:solidFill>
                          <a:latin typeface="+mn-lt"/>
                          <a:ea typeface="+mn-ea"/>
                          <a:cs typeface="+mn-cs"/>
                        </a:rPr>
                        <a:t>Shortens development release cycles and time to market</a:t>
                      </a:r>
                    </a:p>
                    <a:p>
                      <a:pPr marL="285750" indent="-285750">
                        <a:buFont typeface="Arial" panose="020B0604020202020204" pitchFamily="34" charset="0"/>
                        <a:buChar char="•"/>
                      </a:pPr>
                      <a:r>
                        <a:rPr lang="en-US" sz="1400" b="0" kern="1200" dirty="0">
                          <a:solidFill>
                            <a:schemeClr val="dk1"/>
                          </a:solidFill>
                          <a:latin typeface="+mn-lt"/>
                          <a:ea typeface="+mn-ea"/>
                          <a:cs typeface="+mn-cs"/>
                        </a:rPr>
                        <a:t>Cheaper</a:t>
                      </a:r>
                      <a:r>
                        <a:rPr lang="en-US" sz="1400" kern="1200" dirty="0">
                          <a:solidFill>
                            <a:schemeClr val="dk1"/>
                          </a:solidFill>
                          <a:latin typeface="+mn-lt"/>
                          <a:ea typeface="+mn-ea"/>
                          <a:cs typeface="+mn-cs"/>
                        </a:rPr>
                        <a:t> </a:t>
                      </a:r>
                      <a:endParaRPr lang="en-US" sz="1400" dirty="0"/>
                    </a:p>
                  </a:txBody>
                  <a:tcPr/>
                </a:tc>
                <a:extLst>
                  <a:ext uri="{0D108BD9-81ED-4DB2-BD59-A6C34878D82A}">
                    <a16:rowId xmlns:a16="http://schemas.microsoft.com/office/drawing/2014/main" val="3176281054"/>
                  </a:ext>
                </a:extLst>
              </a:tr>
            </a:tbl>
          </a:graphicData>
        </a:graphic>
      </p:graphicFrame>
    </p:spTree>
    <p:custDataLst>
      <p:tags r:id="rId1"/>
    </p:custDataLst>
    <p:extLst>
      <p:ext uri="{BB962C8B-B14F-4D97-AF65-F5344CB8AC3E}">
        <p14:creationId xmlns:p14="http://schemas.microsoft.com/office/powerpoint/2010/main" val="3980949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23C28-43C4-4895-B512-A03AA0EF2203}"/>
              </a:ext>
            </a:extLst>
          </p:cNvPr>
          <p:cNvSpPr>
            <a:spLocks noGrp="1"/>
          </p:cNvSpPr>
          <p:nvPr>
            <p:ph type="title"/>
          </p:nvPr>
        </p:nvSpPr>
        <p:spPr/>
        <p:txBody>
          <a:bodyPr/>
          <a:lstStyle/>
          <a:p>
            <a:r>
              <a:rPr lang="en-US"/>
              <a:t>Enterprise Non-Functional Requirements Analysis</a:t>
            </a:r>
          </a:p>
        </p:txBody>
      </p:sp>
      <p:sp>
        <p:nvSpPr>
          <p:cNvPr id="3" name="Footer Placeholder 2">
            <a:extLst>
              <a:ext uri="{FF2B5EF4-FFF2-40B4-BE49-F238E27FC236}">
                <a16:creationId xmlns:a16="http://schemas.microsoft.com/office/drawing/2014/main" id="{110BD73F-83CE-4DD0-9F32-A38BFCBDC4F6}"/>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graphicFrame>
        <p:nvGraphicFramePr>
          <p:cNvPr id="4" name="Table 3">
            <a:extLst>
              <a:ext uri="{FF2B5EF4-FFF2-40B4-BE49-F238E27FC236}">
                <a16:creationId xmlns:a16="http://schemas.microsoft.com/office/drawing/2014/main" id="{625E1C96-1B9A-41EE-9D16-4F71FD5980BE}"/>
              </a:ext>
            </a:extLst>
          </p:cNvPr>
          <p:cNvGraphicFramePr>
            <a:graphicFrameLocks noGrp="1"/>
          </p:cNvGraphicFramePr>
          <p:nvPr>
            <p:extLst>
              <p:ext uri="{D42A27DB-BD31-4B8C-83A1-F6EECF244321}">
                <p14:modId xmlns:p14="http://schemas.microsoft.com/office/powerpoint/2010/main" val="493521884"/>
              </p:ext>
            </p:extLst>
          </p:nvPr>
        </p:nvGraphicFramePr>
        <p:xfrm>
          <a:off x="237744" y="886969"/>
          <a:ext cx="11804906" cy="5587117"/>
        </p:xfrm>
        <a:graphic>
          <a:graphicData uri="http://schemas.openxmlformats.org/drawingml/2006/table">
            <a:tbl>
              <a:tblPr firstRow="1" bandRow="1">
                <a:tableStyleId>{5C22544A-7EE6-4342-B048-85BDC9FD1C3A}</a:tableStyleId>
              </a:tblPr>
              <a:tblGrid>
                <a:gridCol w="2146347">
                  <a:extLst>
                    <a:ext uri="{9D8B030D-6E8A-4147-A177-3AD203B41FA5}">
                      <a16:colId xmlns:a16="http://schemas.microsoft.com/office/drawing/2014/main" val="814689937"/>
                    </a:ext>
                  </a:extLst>
                </a:gridCol>
                <a:gridCol w="2575616">
                  <a:extLst>
                    <a:ext uri="{9D8B030D-6E8A-4147-A177-3AD203B41FA5}">
                      <a16:colId xmlns:a16="http://schemas.microsoft.com/office/drawing/2014/main" val="1929861608"/>
                    </a:ext>
                  </a:extLst>
                </a:gridCol>
                <a:gridCol w="2301476">
                  <a:extLst>
                    <a:ext uri="{9D8B030D-6E8A-4147-A177-3AD203B41FA5}">
                      <a16:colId xmlns:a16="http://schemas.microsoft.com/office/drawing/2014/main" val="1458159771"/>
                    </a:ext>
                  </a:extLst>
                </a:gridCol>
                <a:gridCol w="2188847">
                  <a:extLst>
                    <a:ext uri="{9D8B030D-6E8A-4147-A177-3AD203B41FA5}">
                      <a16:colId xmlns:a16="http://schemas.microsoft.com/office/drawing/2014/main" val="183650296"/>
                    </a:ext>
                  </a:extLst>
                </a:gridCol>
                <a:gridCol w="2592620">
                  <a:extLst>
                    <a:ext uri="{9D8B030D-6E8A-4147-A177-3AD203B41FA5}">
                      <a16:colId xmlns:a16="http://schemas.microsoft.com/office/drawing/2014/main" val="2592845477"/>
                    </a:ext>
                  </a:extLst>
                </a:gridCol>
              </a:tblGrid>
              <a:tr h="634514">
                <a:tc>
                  <a:txBody>
                    <a:bodyPr/>
                    <a:lstStyle/>
                    <a:p>
                      <a:r>
                        <a:rPr lang="en-US"/>
                        <a:t>Finding (s)</a:t>
                      </a:r>
                    </a:p>
                  </a:txBody>
                  <a:tcPr/>
                </a:tc>
                <a:tc>
                  <a:txBody>
                    <a:bodyPr/>
                    <a:lstStyle/>
                    <a:p>
                      <a:r>
                        <a:rPr lang="en-US"/>
                        <a:t>Implication (s)</a:t>
                      </a:r>
                    </a:p>
                  </a:txBody>
                  <a:tcPr/>
                </a:tc>
                <a:tc>
                  <a:txBody>
                    <a:bodyPr/>
                    <a:lstStyle/>
                    <a:p>
                      <a:r>
                        <a:rPr lang="en-US"/>
                        <a:t>Supporting Documentation</a:t>
                      </a:r>
                    </a:p>
                  </a:txBody>
                  <a:tcPr/>
                </a:tc>
                <a:tc>
                  <a:txBody>
                    <a:bodyPr/>
                    <a:lstStyle/>
                    <a:p>
                      <a:r>
                        <a:rPr lang="en-US" dirty="0"/>
                        <a:t>Recommendation (s)</a:t>
                      </a:r>
                    </a:p>
                  </a:txBody>
                  <a:tcPr/>
                </a:tc>
                <a:tc>
                  <a:txBody>
                    <a:bodyPr/>
                    <a:lstStyle/>
                    <a:p>
                      <a:r>
                        <a:rPr lang="en-US"/>
                        <a:t>Benefit (s)</a:t>
                      </a:r>
                    </a:p>
                  </a:txBody>
                  <a:tcPr/>
                </a:tc>
                <a:extLst>
                  <a:ext uri="{0D108BD9-81ED-4DB2-BD59-A6C34878D82A}">
                    <a16:rowId xmlns:a16="http://schemas.microsoft.com/office/drawing/2014/main" val="3100516031"/>
                  </a:ext>
                </a:extLst>
              </a:tr>
              <a:tr h="362579">
                <a:tc gridSpan="5">
                  <a:txBody>
                    <a:bodyPr/>
                    <a:lstStyle/>
                    <a:p>
                      <a:pPr algn="ctr"/>
                      <a:r>
                        <a:rPr lang="en-US" sz="1800" b="1" kern="1200" dirty="0">
                          <a:solidFill>
                            <a:schemeClr val="lt1"/>
                          </a:solidFill>
                          <a:latin typeface="+mn-lt"/>
                          <a:ea typeface="+mn-ea"/>
                          <a:cs typeface="+mn-cs"/>
                        </a:rPr>
                        <a:t>Testability</a:t>
                      </a:r>
                    </a:p>
                  </a:txBody>
                  <a:tcPr>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45602717"/>
                  </a:ext>
                </a:extLst>
              </a:tr>
              <a:tr h="1782682">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mn-lt"/>
                          <a:ea typeface="+mn-ea"/>
                          <a:cs typeface="+mn-cs"/>
                        </a:rPr>
                        <a:t>Sometimes DE Tool nodes are behaving differently in different environments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mn-lt"/>
                          <a:ea typeface="+mn-ea"/>
                          <a:cs typeface="+mn-cs"/>
                        </a:rPr>
                        <a:t>Sometimes workflows that work in dev/test don't work in the Prod. Support and Prod </a:t>
                      </a:r>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This could lead to planning, execution and missing timelines on expectations</a:t>
                      </a:r>
                    </a:p>
                  </a:txBody>
                  <a:tcPr/>
                </a:tc>
                <a:tc>
                  <a:txBody>
                    <a:bodyPr/>
                    <a:lstStyle/>
                    <a:p>
                      <a:pPr marL="285750" indent="-285750">
                        <a:buFont typeface="Arial" panose="020B0604020202020204" pitchFamily="34" charset="0"/>
                        <a:buChar char="•"/>
                      </a:pPr>
                      <a:r>
                        <a:rPr lang="en-US" sz="1400" dirty="0"/>
                        <a:t>Please check details </a:t>
                      </a:r>
                      <a:r>
                        <a:rPr lang="en-US" sz="1400" dirty="0">
                          <a:hlinkClick r:id="rId3" action="ppaction://hlinksldjump"/>
                        </a:rPr>
                        <a:t>Links Here </a:t>
                      </a:r>
                      <a:endParaRPr lang="en-US" sz="1400" dirty="0"/>
                    </a:p>
                  </a:txBody>
                  <a:tcPr/>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DE releases and versions need to sync among all environments</a:t>
                      </a:r>
                    </a:p>
                    <a:p>
                      <a:pPr marL="285750" indent="-285750">
                        <a:buFont typeface="Arial" panose="020B0604020202020204" pitchFamily="34" charset="0"/>
                        <a:buChar char="•"/>
                      </a:pPr>
                      <a:endParaRPr lang="en-US" sz="1400" dirty="0"/>
                    </a:p>
                  </a:txBody>
                  <a:tcPr/>
                </a:tc>
                <a:tc>
                  <a:txBody>
                    <a:bodyPr/>
                    <a:lstStyle/>
                    <a:p>
                      <a:pPr marL="285750" indent="-285750">
                        <a:buFont typeface="Arial" panose="020B0604020202020204" pitchFamily="34" charset="0"/>
                        <a:buChar char="•"/>
                      </a:pPr>
                      <a:r>
                        <a:rPr lang="en-US" sz="1400" b="1" kern="1200" dirty="0">
                          <a:solidFill>
                            <a:schemeClr val="dk1"/>
                          </a:solidFill>
                          <a:latin typeface="+mn-lt"/>
                          <a:ea typeface="+mn-ea"/>
                          <a:cs typeface="+mn-cs"/>
                        </a:rPr>
                        <a:t>Better </a:t>
                      </a:r>
                      <a:r>
                        <a:rPr lang="en-US" sz="1400" kern="1200" dirty="0">
                          <a:solidFill>
                            <a:schemeClr val="dk1"/>
                          </a:solidFill>
                          <a:latin typeface="+mn-lt"/>
                          <a:ea typeface="+mn-ea"/>
                          <a:cs typeface="+mn-cs"/>
                        </a:rPr>
                        <a:t>-&gt; Meet customer timelines</a:t>
                      </a:r>
                    </a:p>
                    <a:p>
                      <a:pPr marL="285750" indent="-285750">
                        <a:buFont typeface="Arial" panose="020B0604020202020204" pitchFamily="34" charset="0"/>
                        <a:buChar char="•"/>
                      </a:pPr>
                      <a:r>
                        <a:rPr lang="en-US" sz="1400" b="0" kern="1200" dirty="0">
                          <a:solidFill>
                            <a:schemeClr val="dk1"/>
                          </a:solidFill>
                          <a:latin typeface="+mn-lt"/>
                          <a:ea typeface="+mn-ea"/>
                          <a:cs typeface="+mn-cs"/>
                        </a:rPr>
                        <a:t>Faster</a:t>
                      </a:r>
                    </a:p>
                    <a:p>
                      <a:pPr marL="285750" indent="-285750">
                        <a:buFont typeface="Arial" panose="020B0604020202020204" pitchFamily="34" charset="0"/>
                        <a:buChar char="•"/>
                      </a:pPr>
                      <a:r>
                        <a:rPr lang="en-US" sz="1400" b="0" kern="1200" dirty="0">
                          <a:solidFill>
                            <a:schemeClr val="dk1"/>
                          </a:solidFill>
                          <a:latin typeface="+mn-lt"/>
                          <a:ea typeface="+mn-ea"/>
                          <a:cs typeface="+mn-cs"/>
                        </a:rPr>
                        <a:t>Cheaper</a:t>
                      </a:r>
                      <a:endParaRPr lang="en-US" sz="1400" b="0" dirty="0"/>
                    </a:p>
                  </a:txBody>
                  <a:tcPr/>
                </a:tc>
                <a:extLst>
                  <a:ext uri="{0D108BD9-81ED-4DB2-BD59-A6C34878D82A}">
                    <a16:rowId xmlns:a16="http://schemas.microsoft.com/office/drawing/2014/main" val="2286241604"/>
                  </a:ext>
                </a:extLst>
              </a:tr>
              <a:tr h="362579">
                <a:tc gridSpan="5">
                  <a:txBody>
                    <a:body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b="1" kern="1200" dirty="0">
                          <a:solidFill>
                            <a:schemeClr val="lt1"/>
                          </a:solidFill>
                          <a:latin typeface="+mn-lt"/>
                          <a:ea typeface="+mn-ea"/>
                          <a:cs typeface="+mn-cs"/>
                        </a:rPr>
                        <a:t>Data De-Identification</a:t>
                      </a:r>
                      <a:endParaRPr lang="en-US" sz="1800" dirty="0"/>
                    </a:p>
                  </a:txBody>
                  <a:tcPr>
                    <a:solidFill>
                      <a:schemeClr val="accent2"/>
                    </a:solidFill>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tc hMerge="1">
                  <a:txBody>
                    <a:bodyPr/>
                    <a:lstStyle/>
                    <a:p>
                      <a:pPr marL="285750" indent="-285750">
                        <a:buFont typeface="Arial" panose="020B0604020202020204" pitchFamily="34" charset="0"/>
                        <a:buChar char="•"/>
                      </a:pPr>
                      <a:endParaRPr lang="en-US" sz="1400"/>
                    </a:p>
                  </a:txBody>
                  <a:tcPr/>
                </a:tc>
                <a:extLst>
                  <a:ext uri="{0D108BD9-81ED-4DB2-BD59-A6C34878D82A}">
                    <a16:rowId xmlns:a16="http://schemas.microsoft.com/office/drawing/2014/main" val="3358896097"/>
                  </a:ext>
                </a:extLst>
              </a:tr>
              <a:tr h="2417197">
                <a:tc>
                  <a:txBody>
                    <a:bodyPr/>
                    <a:lstStyle/>
                    <a:p>
                      <a:pPr marL="285750" indent="-285750">
                        <a:buFont typeface="Arial" panose="020B0604020202020204" pitchFamily="34" charset="0"/>
                        <a:buChar char="•"/>
                      </a:pPr>
                      <a:r>
                        <a:rPr lang="en-US" sz="1400"/>
                        <a:t>De-identification across different data sources is happening differently (ex: not able to query between costing and cw tables anymore)</a:t>
                      </a:r>
                    </a:p>
                  </a:txBody>
                  <a:tcPr/>
                </a:tc>
                <a:tc>
                  <a:txBody>
                    <a:bodyPr/>
                    <a:lstStyle/>
                    <a:p>
                      <a:pPr marL="285750" indent="-285750">
                        <a:buFont typeface="Arial" panose="020B0604020202020204" pitchFamily="34" charset="0"/>
                        <a:buChar char="•"/>
                      </a:pPr>
                      <a:r>
                        <a:rPr lang="en-US" sz="1400" dirty="0"/>
                        <a:t>Joins between different data sources is not working because the deidentification of the keys works differently</a:t>
                      </a:r>
                    </a:p>
                  </a:txBody>
                  <a:tcPr/>
                </a:tc>
                <a:tc>
                  <a:txBody>
                    <a:bodyPr/>
                    <a:lstStyle/>
                    <a:p>
                      <a:pPr marL="285750" indent="-285750">
                        <a:buFont typeface="Arial" panose="020B0604020202020204" pitchFamily="34" charset="0"/>
                        <a:buChar char="•"/>
                      </a:pPr>
                      <a:endParaRPr lang="en-US" sz="1400"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a:t>Standardize de-identification across different data sources</a:t>
                      </a:r>
                    </a:p>
                    <a:p>
                      <a:pPr marL="285750" indent="-285750">
                        <a:buFont typeface="Arial" panose="020B0604020202020204" pitchFamily="34" charset="0"/>
                        <a:buChar char="•"/>
                      </a:pPr>
                      <a:endParaRPr lang="en-US" sz="1400"/>
                    </a:p>
                  </a:txBody>
                  <a:tcPr/>
                </a:tc>
                <a:tc>
                  <a:txBody>
                    <a:bodyPr/>
                    <a:lstStyle/>
                    <a:p>
                      <a:pPr marL="285750" indent="-285750">
                        <a:buFont typeface="Arial" panose="020B0604020202020204" pitchFamily="34" charset="0"/>
                        <a:buChar char="•"/>
                      </a:pPr>
                      <a:r>
                        <a:rPr lang="en-US" sz="1400" b="0" kern="1200">
                          <a:solidFill>
                            <a:schemeClr val="dk1"/>
                          </a:solidFill>
                          <a:latin typeface="+mn-lt"/>
                          <a:ea typeface="+mn-ea"/>
                          <a:cs typeface="+mn-cs"/>
                        </a:rPr>
                        <a:t>Better -&gt;</a:t>
                      </a:r>
                    </a:p>
                    <a:p>
                      <a:pPr marL="285750" indent="-285750">
                        <a:buFont typeface="Arial" panose="020B0604020202020204" pitchFamily="34" charset="0"/>
                        <a:buChar char="•"/>
                      </a:pPr>
                      <a:r>
                        <a:rPr lang="en-US" sz="1400" b="0" kern="1200">
                          <a:solidFill>
                            <a:schemeClr val="dk1"/>
                          </a:solidFill>
                          <a:latin typeface="+mn-lt"/>
                          <a:ea typeface="+mn-ea"/>
                          <a:cs typeface="+mn-cs"/>
                        </a:rPr>
                        <a:t>Faster</a:t>
                      </a:r>
                    </a:p>
                    <a:p>
                      <a:pPr marL="285750" indent="-285750">
                        <a:buFont typeface="Arial" panose="020B0604020202020204" pitchFamily="34" charset="0"/>
                        <a:buChar char="•"/>
                      </a:pPr>
                      <a:r>
                        <a:rPr lang="en-US" sz="1400" b="0" kern="1200">
                          <a:solidFill>
                            <a:schemeClr val="dk1"/>
                          </a:solidFill>
                          <a:latin typeface="+mn-lt"/>
                          <a:ea typeface="+mn-ea"/>
                          <a:cs typeface="+mn-cs"/>
                        </a:rPr>
                        <a:t>Cheaper</a:t>
                      </a:r>
                      <a:r>
                        <a:rPr lang="en-US" sz="1400" kern="1200">
                          <a:solidFill>
                            <a:schemeClr val="dk1"/>
                          </a:solidFill>
                          <a:latin typeface="+mn-lt"/>
                          <a:ea typeface="+mn-ea"/>
                          <a:cs typeface="+mn-cs"/>
                        </a:rPr>
                        <a:t> </a:t>
                      </a:r>
                      <a:endParaRPr lang="en-US" sz="1400"/>
                    </a:p>
                  </a:txBody>
                  <a:tcPr/>
                </a:tc>
                <a:extLst>
                  <a:ext uri="{0D108BD9-81ED-4DB2-BD59-A6C34878D82A}">
                    <a16:rowId xmlns:a16="http://schemas.microsoft.com/office/drawing/2014/main" val="3176281054"/>
                  </a:ext>
                </a:extLst>
              </a:tr>
            </a:tbl>
          </a:graphicData>
        </a:graphic>
      </p:graphicFrame>
    </p:spTree>
    <p:custDataLst>
      <p:tags r:id="rId1"/>
    </p:custDataLst>
    <p:extLst>
      <p:ext uri="{BB962C8B-B14F-4D97-AF65-F5344CB8AC3E}">
        <p14:creationId xmlns:p14="http://schemas.microsoft.com/office/powerpoint/2010/main" val="89771341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A40FC-938B-418E-80A1-EF09771C9419}"/>
              </a:ext>
            </a:extLst>
          </p:cNvPr>
          <p:cNvSpPr>
            <a:spLocks noGrp="1"/>
          </p:cNvSpPr>
          <p:nvPr>
            <p:ph type="title"/>
          </p:nvPr>
        </p:nvSpPr>
        <p:spPr/>
        <p:txBody>
          <a:bodyPr/>
          <a:lstStyle/>
          <a:p>
            <a:r>
              <a:rPr lang="en-US"/>
              <a:t>Availability – Example of Recurring Data Availability Issues</a:t>
            </a:r>
          </a:p>
        </p:txBody>
      </p:sp>
      <p:sp>
        <p:nvSpPr>
          <p:cNvPr id="3" name="Footer Placeholder 2">
            <a:extLst>
              <a:ext uri="{FF2B5EF4-FFF2-40B4-BE49-F238E27FC236}">
                <a16:creationId xmlns:a16="http://schemas.microsoft.com/office/drawing/2014/main" id="{8E4ED345-22E8-4F9D-A5F5-641286CEFDA3}"/>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pic>
        <p:nvPicPr>
          <p:cNvPr id="2050" name="Picture 2">
            <a:extLst>
              <a:ext uri="{FF2B5EF4-FFF2-40B4-BE49-F238E27FC236}">
                <a16:creationId xmlns:a16="http://schemas.microsoft.com/office/drawing/2014/main" id="{114748DD-E554-4385-962A-DC8134C9CC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01" y="784076"/>
            <a:ext cx="5728447" cy="239162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4">
            <a:extLst>
              <a:ext uri="{FF2B5EF4-FFF2-40B4-BE49-F238E27FC236}">
                <a16:creationId xmlns:a16="http://schemas.microsoft.com/office/drawing/2014/main" id="{FF43A0B4-92B8-47B8-BBEE-53330A87C7E3}"/>
              </a:ext>
            </a:extLst>
          </p:cNvPr>
          <p:cNvSpPr>
            <a:spLocks noChangeArrowheads="1"/>
          </p:cNvSpPr>
          <p:nvPr/>
        </p:nvSpPr>
        <p:spPr bwMode="auto">
          <a:xfrm>
            <a:off x="6096000" y="2883378"/>
            <a:ext cx="5728447"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err="1">
                <a:ln>
                  <a:noFill/>
                </a:ln>
                <a:solidFill>
                  <a:prstClr val="black"/>
                </a:solidFill>
                <a:effectLst/>
                <a:uLnTx/>
                <a:uFillTx/>
                <a:latin typeface="Arial" panose="020B0604020202020204" pitchFamily="34" charset="0"/>
                <a:ea typeface="Calibri" panose="020F0502020204030204" pitchFamily="34" charset="0"/>
                <a:cs typeface="Calibri" panose="020F0502020204030204" pitchFamily="34" charset="0"/>
              </a:rPr>
              <a:t>Colt_cost_department_rules</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Calibri" panose="020F0502020204030204" pitchFamily="34" charset="0"/>
                <a:cs typeface="Calibri" panose="020F0502020204030204" pitchFamily="34" charset="0"/>
              </a:rPr>
              <a:t> table is missing in QA.</a:t>
            </a:r>
            <a:endParaRPr kumimoji="0" lang="en-US" altLang="en-US" sz="10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pic>
        <p:nvPicPr>
          <p:cNvPr id="2051" name="Picture 3" descr="cid:image002.jpg@01D58DA5.67B62C10">
            <a:extLst>
              <a:ext uri="{FF2B5EF4-FFF2-40B4-BE49-F238E27FC236}">
                <a16:creationId xmlns:a16="http://schemas.microsoft.com/office/drawing/2014/main" id="{E83243E6-D7EC-4215-A060-E8823B84ED4A}"/>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4733365" y="3321324"/>
            <a:ext cx="7281134" cy="330807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0183796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49DC7-E450-430E-92EF-BE23435D8FD0}"/>
              </a:ext>
            </a:extLst>
          </p:cNvPr>
          <p:cNvSpPr>
            <a:spLocks noGrp="1"/>
          </p:cNvSpPr>
          <p:nvPr>
            <p:ph type="title"/>
          </p:nvPr>
        </p:nvSpPr>
        <p:spPr>
          <a:xfrm>
            <a:off x="0" y="54864"/>
            <a:ext cx="12192000" cy="1115568"/>
          </a:xfrm>
        </p:spPr>
        <p:txBody>
          <a:bodyPr>
            <a:normAutofit/>
          </a:bodyPr>
          <a:lstStyle/>
          <a:p>
            <a:r>
              <a:rPr lang="en-US" sz="2400" dirty="0"/>
              <a:t>Continuous Integration – No end-to-end integration testing may be happening as tenants and foundation teams have separate repositories for code management</a:t>
            </a:r>
          </a:p>
        </p:txBody>
      </p:sp>
      <p:sp>
        <p:nvSpPr>
          <p:cNvPr id="3" name="Footer Placeholder 2">
            <a:extLst>
              <a:ext uri="{FF2B5EF4-FFF2-40B4-BE49-F238E27FC236}">
                <a16:creationId xmlns:a16="http://schemas.microsoft.com/office/drawing/2014/main" id="{6DDAD9C8-3E7C-43E1-B116-0CBF083947E9}"/>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pic>
        <p:nvPicPr>
          <p:cNvPr id="3074" name="Picture 2">
            <a:extLst>
              <a:ext uri="{FF2B5EF4-FFF2-40B4-BE49-F238E27FC236}">
                <a16:creationId xmlns:a16="http://schemas.microsoft.com/office/drawing/2014/main" id="{B74E4EAF-BAED-4170-8FF8-2A26A162E8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575" y="1389888"/>
            <a:ext cx="10566400" cy="523951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5">
            <a:extLst>
              <a:ext uri="{FF2B5EF4-FFF2-40B4-BE49-F238E27FC236}">
                <a16:creationId xmlns:a16="http://schemas.microsoft.com/office/drawing/2014/main" id="{07AFB025-17B8-4E41-8A76-45989CAA55C0}"/>
              </a:ext>
            </a:extLst>
          </p:cNvPr>
          <p:cNvSpPr>
            <a:spLocks noChangeArrowheads="1"/>
          </p:cNvSpPr>
          <p:nvPr/>
        </p:nvSpPr>
        <p:spPr bwMode="auto">
          <a:xfrm>
            <a:off x="4381198" y="5947946"/>
            <a:ext cx="334040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hlinkClick r:id="rId4" tooltip="https://stash.kp.org/projects/ncap"/>
              </a:rPr>
              <a:t>https://stash.kp.org/projects/NCAP</a:t>
            </a:r>
            <a:endParaRPr kumimoji="0" lang="en-US" altLang="en-US" sz="36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custDataLst>
      <p:tags r:id="rId1"/>
    </p:custDataLst>
    <p:extLst>
      <p:ext uri="{BB962C8B-B14F-4D97-AF65-F5344CB8AC3E}">
        <p14:creationId xmlns:p14="http://schemas.microsoft.com/office/powerpoint/2010/main" val="18298237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1F699-F1F3-41B6-883A-FB67A85330DA}"/>
              </a:ext>
            </a:extLst>
          </p:cNvPr>
          <p:cNvSpPr>
            <a:spLocks noGrp="1"/>
          </p:cNvSpPr>
          <p:nvPr>
            <p:ph type="title"/>
          </p:nvPr>
        </p:nvSpPr>
        <p:spPr/>
        <p:txBody>
          <a:bodyPr/>
          <a:lstStyle/>
          <a:p>
            <a:r>
              <a:rPr lang="en-US" dirty="0"/>
              <a:t>Example DE Tool vs Direct SQL methods (details of slide 57)</a:t>
            </a:r>
          </a:p>
        </p:txBody>
      </p:sp>
      <p:sp>
        <p:nvSpPr>
          <p:cNvPr id="3" name="Footer Placeholder 2">
            <a:extLst>
              <a:ext uri="{FF2B5EF4-FFF2-40B4-BE49-F238E27FC236}">
                <a16:creationId xmlns:a16="http://schemas.microsoft.com/office/drawing/2014/main" id="{D67CB166-27EA-4E0F-B421-8DB1F6076087}"/>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a:ln>
                  <a:noFill/>
                </a:ln>
                <a:solidFill>
                  <a:prstClr val="white"/>
                </a:solidFill>
                <a:effectLst/>
                <a:uLnTx/>
                <a:uFillTx/>
                <a:latin typeface="Calibri"/>
                <a:ea typeface="+mn-ea"/>
                <a:cs typeface="+mn-cs"/>
              </a:rPr>
              <a:t>KP Architecture Review Board          © 2019 Kaiser Permanente          Confidential - Internal Use Only</a:t>
            </a:r>
          </a:p>
        </p:txBody>
      </p:sp>
      <p:graphicFrame>
        <p:nvGraphicFramePr>
          <p:cNvPr id="5" name="Object 4">
            <a:extLst>
              <a:ext uri="{FF2B5EF4-FFF2-40B4-BE49-F238E27FC236}">
                <a16:creationId xmlns:a16="http://schemas.microsoft.com/office/drawing/2014/main" id="{7E700932-C904-4543-94FD-D9B6EEB22001}"/>
              </a:ext>
            </a:extLst>
          </p:cNvPr>
          <p:cNvGraphicFramePr>
            <a:graphicFrameLocks noChangeAspect="1"/>
          </p:cNvGraphicFramePr>
          <p:nvPr>
            <p:extLst>
              <p:ext uri="{D42A27DB-BD31-4B8C-83A1-F6EECF244321}">
                <p14:modId xmlns:p14="http://schemas.microsoft.com/office/powerpoint/2010/main" val="3666140845"/>
              </p:ext>
            </p:extLst>
          </p:nvPr>
        </p:nvGraphicFramePr>
        <p:xfrm>
          <a:off x="6950463" y="941659"/>
          <a:ext cx="4186237" cy="2709069"/>
        </p:xfrm>
        <a:graphic>
          <a:graphicData uri="http://schemas.openxmlformats.org/presentationml/2006/ole">
            <mc:AlternateContent xmlns:mc="http://schemas.openxmlformats.org/markup-compatibility/2006">
              <mc:Choice xmlns:v="urn:schemas-microsoft-com:vml" Requires="v">
                <p:oleObj spid="_x0000_s1042" name="Acrobat Document" r:id="rId4" imgW="5829199" imgH="7543800" progId="AcroExch.Document.DC">
                  <p:embed/>
                </p:oleObj>
              </mc:Choice>
              <mc:Fallback>
                <p:oleObj name="Acrobat Document" r:id="rId4" imgW="5829199" imgH="7543800" progId="AcroExch.Document.DC">
                  <p:embed/>
                  <p:pic>
                    <p:nvPicPr>
                      <p:cNvPr id="5" name="Object 4">
                        <a:extLst>
                          <a:ext uri="{FF2B5EF4-FFF2-40B4-BE49-F238E27FC236}">
                            <a16:creationId xmlns:a16="http://schemas.microsoft.com/office/drawing/2014/main" id="{7E700932-C904-4543-94FD-D9B6EEB22001}"/>
                          </a:ext>
                        </a:extLst>
                      </p:cNvPr>
                      <p:cNvPicPr/>
                      <p:nvPr/>
                    </p:nvPicPr>
                    <p:blipFill>
                      <a:blip r:embed="rId5"/>
                      <a:stretch>
                        <a:fillRect/>
                      </a:stretch>
                    </p:blipFill>
                    <p:spPr>
                      <a:xfrm>
                        <a:off x="6950463" y="941659"/>
                        <a:ext cx="4186237" cy="2709069"/>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05F51860-1A5E-4C96-BFA9-9B6354B0FD7C}"/>
              </a:ext>
            </a:extLst>
          </p:cNvPr>
          <p:cNvGraphicFramePr>
            <a:graphicFrameLocks noChangeAspect="1"/>
          </p:cNvGraphicFramePr>
          <p:nvPr>
            <p:extLst>
              <p:ext uri="{D42A27DB-BD31-4B8C-83A1-F6EECF244321}">
                <p14:modId xmlns:p14="http://schemas.microsoft.com/office/powerpoint/2010/main" val="2894880064"/>
              </p:ext>
            </p:extLst>
          </p:nvPr>
        </p:nvGraphicFramePr>
        <p:xfrm>
          <a:off x="7279574" y="4031127"/>
          <a:ext cx="1873514" cy="2424840"/>
        </p:xfrm>
        <a:graphic>
          <a:graphicData uri="http://schemas.openxmlformats.org/presentationml/2006/ole">
            <mc:AlternateContent xmlns:mc="http://schemas.openxmlformats.org/markup-compatibility/2006">
              <mc:Choice xmlns:v="urn:schemas-microsoft-com:vml" Requires="v">
                <p:oleObj spid="_x0000_s1043" name="Acrobat Document" r:id="rId6" imgW="5829199" imgH="7543800" progId="AcroExch.Document.DC">
                  <p:embed/>
                </p:oleObj>
              </mc:Choice>
              <mc:Fallback>
                <p:oleObj name="Acrobat Document" r:id="rId6" imgW="5829199" imgH="7543800" progId="AcroExch.Document.DC">
                  <p:embed/>
                  <p:pic>
                    <p:nvPicPr>
                      <p:cNvPr id="4" name="Object 3">
                        <a:extLst>
                          <a:ext uri="{FF2B5EF4-FFF2-40B4-BE49-F238E27FC236}">
                            <a16:creationId xmlns:a16="http://schemas.microsoft.com/office/drawing/2014/main" id="{05F51860-1A5E-4C96-BFA9-9B6354B0FD7C}"/>
                          </a:ext>
                        </a:extLst>
                      </p:cNvPr>
                      <p:cNvPicPr/>
                      <p:nvPr/>
                    </p:nvPicPr>
                    <p:blipFill>
                      <a:blip r:embed="rId7"/>
                      <a:stretch>
                        <a:fillRect/>
                      </a:stretch>
                    </p:blipFill>
                    <p:spPr>
                      <a:xfrm>
                        <a:off x="7279574" y="4031127"/>
                        <a:ext cx="1873514" cy="2424840"/>
                      </a:xfrm>
                      <a:prstGeom prst="rect">
                        <a:avLst/>
                      </a:prstGeom>
                    </p:spPr>
                  </p:pic>
                </p:oleObj>
              </mc:Fallback>
            </mc:AlternateContent>
          </a:graphicData>
        </a:graphic>
      </p:graphicFrame>
      <p:pic>
        <p:nvPicPr>
          <p:cNvPr id="5122" name="Picture 2">
            <a:extLst>
              <a:ext uri="{FF2B5EF4-FFF2-40B4-BE49-F238E27FC236}">
                <a16:creationId xmlns:a16="http://schemas.microsoft.com/office/drawing/2014/main" id="{71659019-2310-41A3-BE5A-B45C52D928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06807" y="963117"/>
            <a:ext cx="4383742" cy="271244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56EFF502-DF84-4856-8456-7FEF975AC1C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15084" y="4172763"/>
            <a:ext cx="3854964" cy="1354056"/>
          </a:xfrm>
          <a:prstGeom prst="rect">
            <a:avLst/>
          </a:prstGeom>
          <a:noFill/>
          <a:extLst>
            <a:ext uri="{909E8E84-426E-40DD-AFC4-6F175D3DCCD1}">
              <a14:hiddenFill xmlns:a14="http://schemas.microsoft.com/office/drawing/2010/main">
                <a:solidFill>
                  <a:srgbClr val="FFFFFF"/>
                </a:solidFill>
              </a14:hiddenFill>
            </a:ext>
          </a:extLst>
        </p:spPr>
      </p:pic>
      <p:sp>
        <p:nvSpPr>
          <p:cNvPr id="7" name="Arrow: Right 6">
            <a:extLst>
              <a:ext uri="{FF2B5EF4-FFF2-40B4-BE49-F238E27FC236}">
                <a16:creationId xmlns:a16="http://schemas.microsoft.com/office/drawing/2014/main" id="{EB5F79CE-1C23-416E-941F-CD38C9F55C46}"/>
              </a:ext>
            </a:extLst>
          </p:cNvPr>
          <p:cNvSpPr/>
          <p:nvPr/>
        </p:nvSpPr>
        <p:spPr>
          <a:xfrm>
            <a:off x="210312" y="963118"/>
            <a:ext cx="2094000" cy="1932432"/>
          </a:xfrm>
          <a:prstGeom prst="rightArrow">
            <a:avLst>
              <a:gd name="adj1" fmla="val 63249"/>
              <a:gd name="adj2" fmla="val 4441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Example of ADF recommended workflow with DE Tool nodes sometimes taking 20x longer to complete </a:t>
            </a:r>
          </a:p>
          <a:p>
            <a:pPr algn="ctr"/>
            <a:endParaRPr lang="en-US" sz="1050" dirty="0"/>
          </a:p>
        </p:txBody>
      </p:sp>
      <p:sp>
        <p:nvSpPr>
          <p:cNvPr id="12" name="Arrow: Right 11">
            <a:extLst>
              <a:ext uri="{FF2B5EF4-FFF2-40B4-BE49-F238E27FC236}">
                <a16:creationId xmlns:a16="http://schemas.microsoft.com/office/drawing/2014/main" id="{7F7A81FC-8595-4331-9108-32D687DF428D}"/>
              </a:ext>
            </a:extLst>
          </p:cNvPr>
          <p:cNvSpPr/>
          <p:nvPr/>
        </p:nvSpPr>
        <p:spPr>
          <a:xfrm>
            <a:off x="210312" y="3962451"/>
            <a:ext cx="2094000" cy="1965960"/>
          </a:xfrm>
          <a:prstGeom prst="rightArrow">
            <a:avLst>
              <a:gd name="adj1" fmla="val 50000"/>
              <a:gd name="adj2" fmla="val 34186"/>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Example of direct </a:t>
            </a:r>
            <a:r>
              <a:rPr lang="en-US" sz="1050" dirty="0" err="1"/>
              <a:t>sql</a:t>
            </a:r>
            <a:r>
              <a:rPr lang="en-US" sz="1050" dirty="0"/>
              <a:t> on the same environment taking only 10 minutes to complete</a:t>
            </a:r>
          </a:p>
          <a:p>
            <a:pPr algn="ctr"/>
            <a:endParaRPr lang="en-US" sz="1050" dirty="0"/>
          </a:p>
        </p:txBody>
      </p:sp>
    </p:spTree>
    <p:custDataLst>
      <p:tags r:id="rId2"/>
    </p:custDataLst>
    <p:extLst>
      <p:ext uri="{BB962C8B-B14F-4D97-AF65-F5344CB8AC3E}">
        <p14:creationId xmlns:p14="http://schemas.microsoft.com/office/powerpoint/2010/main" val="31813899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EA7BC-4F1E-4736-9DA8-435CD894D2CB}"/>
              </a:ext>
            </a:extLst>
          </p:cNvPr>
          <p:cNvSpPr>
            <a:spLocks noGrp="1"/>
          </p:cNvSpPr>
          <p:nvPr>
            <p:ph type="title"/>
          </p:nvPr>
        </p:nvSpPr>
        <p:spPr/>
        <p:txBody>
          <a:bodyPr/>
          <a:lstStyle/>
          <a:p>
            <a:r>
              <a:rPr lang="en-US" dirty="0"/>
              <a:t>Example workflows sometimes failing in Prod. Supp.</a:t>
            </a:r>
          </a:p>
        </p:txBody>
      </p:sp>
      <p:pic>
        <p:nvPicPr>
          <p:cNvPr id="80898" name="Picture 1" descr="cid:image001.jpg@01D572C5.90A824C0">
            <a:extLst>
              <a:ext uri="{FF2B5EF4-FFF2-40B4-BE49-F238E27FC236}">
                <a16:creationId xmlns:a16="http://schemas.microsoft.com/office/drawing/2014/main" id="{4F94E243-FC54-4B13-AD2C-BD39ED255B76}"/>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4206240" y="1463040"/>
            <a:ext cx="7620000" cy="1666875"/>
          </a:xfrm>
          <a:prstGeom prst="rect">
            <a:avLst/>
          </a:prstGeom>
          <a:noFill/>
          <a:extLst>
            <a:ext uri="{909E8E84-426E-40DD-AFC4-6F175D3DCCD1}">
              <a14:hiddenFill xmlns:a14="http://schemas.microsoft.com/office/drawing/2010/main">
                <a:solidFill>
                  <a:srgbClr val="FFFFFF"/>
                </a:solidFill>
              </a14:hiddenFill>
            </a:ext>
          </a:extLst>
        </p:spPr>
      </p:pic>
      <p:pic>
        <p:nvPicPr>
          <p:cNvPr id="80897" name="Picture 2" descr="cid:image002.jpg@01D572C5.90A824C0">
            <a:extLst>
              <a:ext uri="{FF2B5EF4-FFF2-40B4-BE49-F238E27FC236}">
                <a16:creationId xmlns:a16="http://schemas.microsoft.com/office/drawing/2014/main" id="{9643368A-AA96-46D7-BD2E-43069F5F5B97}"/>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4206240" y="3236786"/>
            <a:ext cx="7620000" cy="1866900"/>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45E01D61-4461-4ADF-9A48-52A91C959A71}"/>
              </a:ext>
            </a:extLst>
          </p:cNvPr>
          <p:cNvSpPr/>
          <p:nvPr/>
        </p:nvSpPr>
        <p:spPr>
          <a:xfrm>
            <a:off x="786384" y="963118"/>
            <a:ext cx="3008376" cy="1578914"/>
          </a:xfrm>
          <a:prstGeom prst="rightArrow">
            <a:avLst>
              <a:gd name="adj1" fmla="val 63249"/>
              <a:gd name="adj2" fmla="val 4441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Example of DE tool workflows working in lower environments while sometimes failing in Prod. Supp. Environment during the first deploy</a:t>
            </a:r>
          </a:p>
          <a:p>
            <a:pPr algn="ctr"/>
            <a:endParaRPr lang="en-US" sz="1050" dirty="0"/>
          </a:p>
        </p:txBody>
      </p:sp>
    </p:spTree>
    <p:custDataLst>
      <p:tags r:id="rId1"/>
    </p:custDataLst>
    <p:extLst>
      <p:ext uri="{BB962C8B-B14F-4D97-AF65-F5344CB8AC3E}">
        <p14:creationId xmlns:p14="http://schemas.microsoft.com/office/powerpoint/2010/main" val="2596979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E9A10-2AC2-4009-BD26-00C7E5A38BB2}"/>
              </a:ext>
            </a:extLst>
          </p:cNvPr>
          <p:cNvSpPr>
            <a:spLocks noGrp="1"/>
          </p:cNvSpPr>
          <p:nvPr>
            <p:ph type="title"/>
          </p:nvPr>
        </p:nvSpPr>
        <p:spPr>
          <a:solidFill>
            <a:schemeClr val="bg2">
              <a:lumMod val="75000"/>
            </a:schemeClr>
          </a:solidFill>
        </p:spPr>
        <p:txBody>
          <a:bodyPr/>
          <a:lstStyle/>
          <a:p>
            <a:r>
              <a:rPr lang="en-US"/>
              <a:t>ADF </a:t>
            </a:r>
            <a:r>
              <a:rPr lang="en-US" dirty="0"/>
              <a:t>Aligned to Strategy</a:t>
            </a:r>
          </a:p>
        </p:txBody>
      </p:sp>
      <p:sp>
        <p:nvSpPr>
          <p:cNvPr id="3" name="Footer Placeholder 2">
            <a:extLst>
              <a:ext uri="{FF2B5EF4-FFF2-40B4-BE49-F238E27FC236}">
                <a16:creationId xmlns:a16="http://schemas.microsoft.com/office/drawing/2014/main" id="{1BA82947-D028-414B-83B6-430FCA69D319}"/>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sp>
        <p:nvSpPr>
          <p:cNvPr id="4" name="TextBox 3">
            <a:extLst>
              <a:ext uri="{FF2B5EF4-FFF2-40B4-BE49-F238E27FC236}">
                <a16:creationId xmlns:a16="http://schemas.microsoft.com/office/drawing/2014/main" id="{CA47BCC8-2EE1-4552-A012-525866E14C43}"/>
              </a:ext>
            </a:extLst>
          </p:cNvPr>
          <p:cNvSpPr txBox="1"/>
          <p:nvPr/>
        </p:nvSpPr>
        <p:spPr>
          <a:xfrm>
            <a:off x="500874" y="810667"/>
            <a:ext cx="11415823" cy="4955203"/>
          </a:xfrm>
          <a:prstGeom prst="rect">
            <a:avLst/>
          </a:prstGeom>
          <a:noFill/>
        </p:spPr>
        <p:txBody>
          <a:bodyPr wrap="square" rtlCol="0">
            <a:spAutoFit/>
          </a:bodyPr>
          <a:lstStyle/>
          <a:p>
            <a:r>
              <a:rPr lang="en-US" sz="2800" dirty="0"/>
              <a:t>What A2.0 is doing right:</a:t>
            </a:r>
          </a:p>
          <a:p>
            <a:pPr marL="285750" indent="-285750">
              <a:buFont typeface="Arial" panose="020B0604020202020204" pitchFamily="34" charset="0"/>
              <a:buChar char="•"/>
            </a:pPr>
            <a:r>
              <a:rPr lang="en-US" sz="2400" dirty="0"/>
              <a:t>Moving data platform to the cloud:</a:t>
            </a:r>
          </a:p>
          <a:p>
            <a:pPr marL="742950" lvl="1" indent="-285750">
              <a:buFont typeface="Arial" panose="020B0604020202020204" pitchFamily="34" charset="0"/>
              <a:buChar char="•"/>
            </a:pPr>
            <a:r>
              <a:rPr lang="en-US" sz="2400" dirty="0"/>
              <a:t>ADF is aligned with the vision.</a:t>
            </a:r>
          </a:p>
          <a:p>
            <a:pPr marL="742950" lvl="1" indent="-285750">
              <a:buFont typeface="Arial" panose="020B0604020202020204" pitchFamily="34" charset="0"/>
              <a:buChar char="•"/>
            </a:pPr>
            <a:r>
              <a:rPr lang="en-US" sz="2400" dirty="0"/>
              <a:t>Elastic and ephemeral analytics available with cloud.</a:t>
            </a:r>
          </a:p>
          <a:p>
            <a:pPr marL="742950" lvl="1" indent="-285750">
              <a:buFont typeface="Arial" panose="020B0604020202020204" pitchFamily="34" charset="0"/>
              <a:buChar char="•"/>
            </a:pPr>
            <a:r>
              <a:rPr lang="en-US" sz="2400" dirty="0"/>
              <a:t>Advanced analytics available on the cloud.</a:t>
            </a:r>
          </a:p>
          <a:p>
            <a:pPr marL="285750" indent="-285750">
              <a:buFont typeface="Arial" panose="020B0604020202020204" pitchFamily="34" charset="0"/>
              <a:buChar char="•"/>
            </a:pPr>
            <a:r>
              <a:rPr lang="en-US" sz="2400" dirty="0"/>
              <a:t>Envisioning for moving on-premise business intelligence to the cloud.</a:t>
            </a:r>
          </a:p>
          <a:p>
            <a:pPr marL="285750" indent="-285750">
              <a:buFont typeface="Arial" panose="020B0604020202020204" pitchFamily="34" charset="0"/>
              <a:buChar char="•"/>
            </a:pPr>
            <a:r>
              <a:rPr lang="en-US" sz="2400" dirty="0"/>
              <a:t>Data ingest tooling to raw and refined zones:</a:t>
            </a:r>
          </a:p>
          <a:p>
            <a:pPr marL="742950" lvl="1" indent="-285750">
              <a:buFont typeface="Arial" panose="020B0604020202020204" pitchFamily="34" charset="0"/>
              <a:buChar char="•"/>
            </a:pPr>
            <a:r>
              <a:rPr lang="en-US" sz="2400" dirty="0"/>
              <a:t>Built to near parity to current industry best practices.</a:t>
            </a:r>
          </a:p>
          <a:p>
            <a:pPr marL="742950" lvl="1" indent="-285750">
              <a:buFont typeface="Arial" panose="020B0604020202020204" pitchFamily="34" charset="0"/>
              <a:buChar char="•"/>
            </a:pPr>
            <a:r>
              <a:rPr lang="en-US" sz="2400" dirty="0"/>
              <a:t>Need to continue to mature (e.g. ingest performance, automated flows)</a:t>
            </a:r>
          </a:p>
          <a:p>
            <a:pPr marL="285750" indent="-285750">
              <a:buFont typeface="Arial" panose="020B0604020202020204" pitchFamily="34" charset="0"/>
              <a:buChar char="•"/>
            </a:pPr>
            <a:r>
              <a:rPr lang="en-US" sz="2400" dirty="0"/>
              <a:t>Data management plan: tagging, lineage, glossary are industry best practices</a:t>
            </a:r>
          </a:p>
          <a:p>
            <a:pPr marL="285750" indent="-285750">
              <a:buFont typeface="Arial" panose="020B0604020202020204" pitchFamily="34" charset="0"/>
              <a:buChar char="•"/>
            </a:pPr>
            <a:r>
              <a:rPr lang="en-US" sz="2400" dirty="0"/>
              <a:t>Data Access and Use Capabilities</a:t>
            </a:r>
          </a:p>
          <a:p>
            <a:pPr marL="285750" indent="-285750">
              <a:buFont typeface="Arial" panose="020B0604020202020204" pitchFamily="34" charset="0"/>
              <a:buChar char="•"/>
            </a:pPr>
            <a:r>
              <a:rPr lang="en-US" sz="2400" dirty="0"/>
              <a:t>Selection of ADLS for data object store.</a:t>
            </a:r>
          </a:p>
          <a:p>
            <a:pPr marL="285750" indent="-285750">
              <a:buFont typeface="Arial" panose="020B0604020202020204" pitchFamily="34" charset="0"/>
              <a:buChar char="•"/>
            </a:pPr>
            <a:r>
              <a:rPr lang="en-US" sz="2400" dirty="0"/>
              <a:t>Selection of </a:t>
            </a:r>
            <a:r>
              <a:rPr lang="en-US" sz="2400" dirty="0" err="1"/>
              <a:t>PowerBI</a:t>
            </a:r>
            <a:r>
              <a:rPr lang="en-US" sz="2400" dirty="0"/>
              <a:t>.</a:t>
            </a:r>
          </a:p>
        </p:txBody>
      </p:sp>
    </p:spTree>
    <p:extLst>
      <p:ext uri="{BB962C8B-B14F-4D97-AF65-F5344CB8AC3E}">
        <p14:creationId xmlns:p14="http://schemas.microsoft.com/office/powerpoint/2010/main" val="3594697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148C4-B1AF-400A-B4EF-D48D428315D7}"/>
              </a:ext>
            </a:extLst>
          </p:cNvPr>
          <p:cNvSpPr>
            <a:spLocks noGrp="1"/>
          </p:cNvSpPr>
          <p:nvPr>
            <p:ph type="title"/>
          </p:nvPr>
        </p:nvSpPr>
        <p:spPr>
          <a:solidFill>
            <a:schemeClr val="bg2">
              <a:lumMod val="75000"/>
            </a:schemeClr>
          </a:solidFill>
        </p:spPr>
        <p:txBody>
          <a:bodyPr/>
          <a:lstStyle/>
          <a:p>
            <a:r>
              <a:rPr lang="en-US" dirty="0"/>
              <a:t>Summary of Key Recommendations</a:t>
            </a:r>
          </a:p>
        </p:txBody>
      </p:sp>
      <p:sp>
        <p:nvSpPr>
          <p:cNvPr id="3" name="Footer Placeholder 2">
            <a:extLst>
              <a:ext uri="{FF2B5EF4-FFF2-40B4-BE49-F238E27FC236}">
                <a16:creationId xmlns:a16="http://schemas.microsoft.com/office/drawing/2014/main" id="{C6011A59-D9EB-4D7A-875C-B860F0E3542D}"/>
              </a:ext>
            </a:extLst>
          </p:cNvPr>
          <p:cNvSpPr>
            <a:spLocks noGrp="1"/>
          </p:cNvSpPr>
          <p:nvPr>
            <p:ph type="ftr" sz="quarter" idx="3"/>
          </p:nvPr>
        </p:nvSpPr>
        <p:spPr>
          <a:solidFill>
            <a:schemeClr val="bg2">
              <a:lumMod val="75000"/>
            </a:schemeClr>
          </a:solidFill>
        </p:spPr>
        <p:txBody>
          <a:bodyPr/>
          <a:lstStyle/>
          <a:p>
            <a:r>
              <a:rPr lang="en-US"/>
              <a:t>KP Architecture Review Board          © 2019 Kaiser Permanente          Confidential - Internal Use Only</a:t>
            </a:r>
          </a:p>
        </p:txBody>
      </p:sp>
      <p:graphicFrame>
        <p:nvGraphicFramePr>
          <p:cNvPr id="8" name="Table 7">
            <a:extLst>
              <a:ext uri="{FF2B5EF4-FFF2-40B4-BE49-F238E27FC236}">
                <a16:creationId xmlns:a16="http://schemas.microsoft.com/office/drawing/2014/main" id="{F4742BE5-4ECC-484B-8FA1-50C5947EA172}"/>
              </a:ext>
            </a:extLst>
          </p:cNvPr>
          <p:cNvGraphicFramePr>
            <a:graphicFrameLocks noGrp="1"/>
          </p:cNvGraphicFramePr>
          <p:nvPr>
            <p:extLst>
              <p:ext uri="{D42A27DB-BD31-4B8C-83A1-F6EECF244321}">
                <p14:modId xmlns:p14="http://schemas.microsoft.com/office/powerpoint/2010/main" val="1727614814"/>
              </p:ext>
            </p:extLst>
          </p:nvPr>
        </p:nvGraphicFramePr>
        <p:xfrm>
          <a:off x="0" y="685800"/>
          <a:ext cx="12192000" cy="5943599"/>
        </p:xfrm>
        <a:graphic>
          <a:graphicData uri="http://schemas.openxmlformats.org/drawingml/2006/table">
            <a:tbl>
              <a:tblPr firstRow="1" bandRow="1">
                <a:tableStyleId>{9DCAF9ED-07DC-4A11-8D7F-57B35C25682E}</a:tableStyleId>
              </a:tblPr>
              <a:tblGrid>
                <a:gridCol w="3913239">
                  <a:extLst>
                    <a:ext uri="{9D8B030D-6E8A-4147-A177-3AD203B41FA5}">
                      <a16:colId xmlns:a16="http://schemas.microsoft.com/office/drawing/2014/main" val="3790762276"/>
                    </a:ext>
                  </a:extLst>
                </a:gridCol>
                <a:gridCol w="8278761">
                  <a:extLst>
                    <a:ext uri="{9D8B030D-6E8A-4147-A177-3AD203B41FA5}">
                      <a16:colId xmlns:a16="http://schemas.microsoft.com/office/drawing/2014/main" val="581929380"/>
                    </a:ext>
                  </a:extLst>
                </a:gridCol>
              </a:tblGrid>
              <a:tr h="321296">
                <a:tc>
                  <a:txBody>
                    <a:bodyPr/>
                    <a:lstStyle/>
                    <a:p>
                      <a:r>
                        <a:rPr lang="en-US" sz="1800" dirty="0"/>
                        <a:t>Topic</a:t>
                      </a:r>
                    </a:p>
                  </a:txBody>
                  <a:tcPr marL="18288" marR="18288" marT="18288" marB="18288"/>
                </a:tc>
                <a:tc>
                  <a:txBody>
                    <a:bodyPr/>
                    <a:lstStyle/>
                    <a:p>
                      <a:r>
                        <a:rPr lang="en-US" sz="1800" dirty="0"/>
                        <a:t>Recommendation</a:t>
                      </a:r>
                    </a:p>
                  </a:txBody>
                  <a:tcPr marL="18288" marR="18288" marT="18288" marB="18288"/>
                </a:tc>
                <a:extLst>
                  <a:ext uri="{0D108BD9-81ED-4DB2-BD59-A6C34878D82A}">
                    <a16:rowId xmlns:a16="http://schemas.microsoft.com/office/drawing/2014/main" val="218341204"/>
                  </a:ext>
                </a:extLst>
              </a:tr>
              <a:tr h="1045785">
                <a:tc>
                  <a:txBody>
                    <a:bodyPr/>
                    <a:lstStyle/>
                    <a:p>
                      <a:pPr algn="l" fontAlgn="t"/>
                      <a:r>
                        <a:rPr lang="en-US" sz="1600" u="none" strike="noStrike" dirty="0">
                          <a:effectLst/>
                        </a:rPr>
                        <a:t>Azure open source / open source / commercial</a:t>
                      </a:r>
                      <a:endParaRPr lang="en-US" sz="1600" b="0" i="0" u="none" strike="noStrike" dirty="0">
                        <a:solidFill>
                          <a:srgbClr val="000000"/>
                        </a:solidFill>
                        <a:effectLst/>
                        <a:latin typeface="Calibri" panose="020F0502020204030204" pitchFamily="34" charset="0"/>
                      </a:endParaRPr>
                    </a:p>
                  </a:txBody>
                  <a:tcPr marL="18288" marR="18288" marT="18288" marB="18288"/>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u="none" strike="noStrike" dirty="0">
                          <a:effectLst/>
                        </a:rPr>
                        <a:t>The principle is “Open Standards First” but the approach is a restrictive “open source only”.  This is perceived as a factor for not meeting tenant performance and delivery objectives.  KP should evaluate and select technologies that best fit tenant usage patterns.  Technologies have evolved over the last 3-4 years.</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2305386243"/>
                  </a:ext>
                </a:extLst>
              </a:tr>
              <a:tr h="541792">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u="none" strike="noStrike" dirty="0">
                          <a:effectLst/>
                        </a:rPr>
                        <a:t>Data Engineering Toolkit custom development vs. proprietary ETL technology</a:t>
                      </a:r>
                      <a:endParaRPr lang="en-US" sz="1600" b="0" i="0" u="none" strike="noStrike" dirty="0">
                        <a:solidFill>
                          <a:srgbClr val="000000"/>
                        </a:solidFill>
                        <a:effectLst/>
                        <a:latin typeface="Calibri" panose="020F0502020204030204" pitchFamily="34" charset="0"/>
                      </a:endParaRPr>
                    </a:p>
                  </a:txBody>
                  <a:tcPr marL="18288" marR="18288" marT="18288" marB="18288"/>
                </a:tc>
                <a:tc>
                  <a:txBody>
                    <a:bodyPr/>
                    <a:lstStyle/>
                    <a:p>
                      <a:pPr algn="l" fontAlgn="t"/>
                      <a:r>
                        <a:rPr lang="en-US" sz="1600" u="none" strike="noStrike" dirty="0">
                          <a:effectLst/>
                        </a:rPr>
                        <a:t>Augment custom data engineering toolkit (DET) with vendor-supported products. Also, allow tenant selection of DET alternatives from KP standard options.  </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761076858"/>
                  </a:ext>
                </a:extLst>
              </a:tr>
              <a:tr h="317779">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b="0" i="0" u="none" strike="noStrike" kern="1200" dirty="0">
                          <a:solidFill>
                            <a:srgbClr val="000000"/>
                          </a:solidFill>
                          <a:effectLst/>
                          <a:latin typeface="Calibri" panose="020F0502020204030204" pitchFamily="34" charset="0"/>
                          <a:ea typeface="+mn-ea"/>
                          <a:cs typeface="+mn-cs"/>
                        </a:rPr>
                        <a:t>ADLS/Hive for Data Lake (Refined/Enriched)</a:t>
                      </a:r>
                    </a:p>
                  </a:txBody>
                  <a:tcPr marL="18288" marR="18288" marT="18288" marB="18288"/>
                </a:tc>
                <a:tc>
                  <a:txBody>
                    <a:bodyPr/>
                    <a:lstStyle/>
                    <a:p>
                      <a:pPr algn="l" fontAlgn="t"/>
                      <a:r>
                        <a:rPr lang="en-US" sz="1600" u="none" strike="noStrike" dirty="0">
                          <a:effectLst/>
                        </a:rPr>
                        <a:t>Replace HD Insight and Hive with more current options (Databricks Spark / Delta Lake, Snowflake).</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3781292938"/>
                  </a:ext>
                </a:extLst>
              </a:tr>
              <a:tr h="541792">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u="none" strike="noStrike" kern="1200" dirty="0">
                          <a:effectLst/>
                        </a:rPr>
                        <a:t>Use of ADLS/Hive to serve as analytics consumption layer vs. alternatives</a:t>
                      </a:r>
                      <a:endParaRPr lang="en-US" sz="1600" b="0" i="0" u="none" strike="noStrike" kern="1200" dirty="0">
                        <a:solidFill>
                          <a:srgbClr val="000000"/>
                        </a:solidFill>
                        <a:effectLst/>
                        <a:latin typeface="Calibri" panose="020F0502020204030204" pitchFamily="34" charset="0"/>
                        <a:ea typeface="+mn-ea"/>
                        <a:cs typeface="+mn-cs"/>
                      </a:endParaRPr>
                    </a:p>
                  </a:txBody>
                  <a:tcPr marL="18288" marR="18288" marT="18288" marB="18288"/>
                </a:tc>
                <a:tc>
                  <a:txBody>
                    <a:bodyPr/>
                    <a:lstStyle/>
                    <a:p>
                      <a:pPr algn="l" fontAlgn="t"/>
                      <a:r>
                        <a:rPr lang="en-US" sz="1600" u="none" strike="noStrike" dirty="0">
                          <a:effectLst/>
                        </a:rPr>
                        <a:t>Enable tenant flexibility in selecting technologies which are suitable to the specific uses in analytics consumption layer (Databricks/Snowflake/SQL DW, Cosmos, Graph, etc.).</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3177673550"/>
                  </a:ext>
                </a:extLst>
              </a:tr>
              <a:tr h="793789">
                <a:tc>
                  <a:txBody>
                    <a:bodyPr/>
                    <a:lstStyle/>
                    <a:p>
                      <a:pPr algn="l" fontAlgn="t"/>
                      <a:r>
                        <a:rPr lang="en-US" sz="1600" u="none" strike="noStrike" dirty="0">
                          <a:effectLst/>
                        </a:rPr>
                        <a:t>Tenant outcome-based delivery</a:t>
                      </a:r>
                      <a:endParaRPr lang="en-US" sz="1600" b="0" i="0" u="none" strike="noStrike" dirty="0">
                        <a:solidFill>
                          <a:srgbClr val="000000"/>
                        </a:solidFill>
                        <a:effectLst/>
                        <a:latin typeface="Calibri" panose="020F0502020204030204" pitchFamily="34" charset="0"/>
                      </a:endParaRPr>
                    </a:p>
                  </a:txBody>
                  <a:tcPr marL="18288" marR="18288" marT="18288" marB="18288"/>
                </a:tc>
                <a:tc>
                  <a:txBody>
                    <a:bodyPr/>
                    <a:lstStyle/>
                    <a:p>
                      <a:pPr marL="285750" indent="-285750" algn="l" fontAlgn="t">
                        <a:buFont typeface="Arial" panose="020B0604020202020204" pitchFamily="34" charset="0"/>
                        <a:buChar char="•"/>
                      </a:pPr>
                      <a:r>
                        <a:rPr lang="en-US" sz="1600" u="none" strike="noStrike" dirty="0">
                          <a:effectLst/>
                        </a:rPr>
                        <a:t>Shift to outcome-based engagement model using effective </a:t>
                      </a:r>
                      <a:r>
                        <a:rPr lang="en-US" sz="1600" u="none" strike="noStrike" dirty="0" err="1">
                          <a:effectLst/>
                        </a:rPr>
                        <a:t>SAFe</a:t>
                      </a:r>
                      <a:r>
                        <a:rPr lang="en-US" sz="1600" u="none" strike="noStrike" dirty="0">
                          <a:effectLst/>
                        </a:rPr>
                        <a:t> agile.</a:t>
                      </a:r>
                    </a:p>
                    <a:p>
                      <a:pPr marL="285750" indent="-285750" algn="l" fontAlgn="t">
                        <a:buFont typeface="Arial" panose="020B0604020202020204" pitchFamily="34" charset="0"/>
                        <a:buChar char="•"/>
                      </a:pPr>
                      <a:r>
                        <a:rPr lang="en-US" sz="1600" u="none" strike="noStrike" dirty="0">
                          <a:effectLst/>
                        </a:rPr>
                        <a:t>Develop platform with tenant project requirements rather than driven by platform vision.</a:t>
                      </a:r>
                    </a:p>
                    <a:p>
                      <a:pPr marL="285750" indent="-285750" algn="l" fontAlgn="t">
                        <a:buFont typeface="Arial" panose="020B0604020202020204" pitchFamily="34" charset="0"/>
                        <a:buChar char="•"/>
                      </a:pPr>
                      <a:r>
                        <a:rPr lang="en-US" sz="1600" u="none" strike="noStrike" dirty="0">
                          <a:effectLst/>
                        </a:rPr>
                        <a:t>Establish Center for Tenant Enablement.</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1417169146"/>
                  </a:ext>
                </a:extLst>
              </a:tr>
              <a:tr h="1045785">
                <a:tc>
                  <a:txBody>
                    <a:bodyPr/>
                    <a:lstStyle/>
                    <a:p>
                      <a:pPr algn="l" fontAlgn="t"/>
                      <a:r>
                        <a:rPr lang="en-US" sz="1600" u="none" strike="noStrike" dirty="0">
                          <a:effectLst/>
                        </a:rPr>
                        <a:t>Performance and reliability</a:t>
                      </a:r>
                      <a:endParaRPr lang="en-US" sz="1600" b="0" i="0" u="none" strike="noStrike" dirty="0">
                        <a:solidFill>
                          <a:srgbClr val="000000"/>
                        </a:solidFill>
                        <a:effectLst/>
                        <a:latin typeface="Calibri" panose="020F0502020204030204" pitchFamily="34" charset="0"/>
                      </a:endParaRPr>
                    </a:p>
                  </a:txBody>
                  <a:tcPr marL="18288" marR="18288" marT="18288" marB="18288"/>
                </a:tc>
                <a:tc>
                  <a:txBody>
                    <a:bodyPr/>
                    <a:lstStyle/>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600" u="none" strike="noStrike" dirty="0">
                          <a:effectLst/>
                        </a:rPr>
                        <a:t>More collaboration needed to understand data access patterns for optimal performance.</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600" b="0" i="0" u="none" strike="noStrike" dirty="0">
                          <a:solidFill>
                            <a:srgbClr val="000000"/>
                          </a:solidFill>
                          <a:effectLst/>
                          <a:latin typeface="Calibri" panose="020F0502020204030204" pitchFamily="34" charset="0"/>
                        </a:rPr>
                        <a:t>Ensure proper data certification to build tenant trust.</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600" u="none" strike="noStrike" dirty="0">
                          <a:effectLst/>
                        </a:rPr>
                        <a:t>Incorporate performance testing in automated regression testing.</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600" u="none" strike="noStrike" dirty="0">
                          <a:effectLst/>
                        </a:rPr>
                        <a:t>Use end-to-end application monitoring to proactively address issues.</a:t>
                      </a:r>
                    </a:p>
                  </a:txBody>
                  <a:tcPr marL="18288" marR="18288" marT="18288" marB="18288"/>
                </a:tc>
                <a:extLst>
                  <a:ext uri="{0D108BD9-81ED-4DB2-BD59-A6C34878D82A}">
                    <a16:rowId xmlns:a16="http://schemas.microsoft.com/office/drawing/2014/main" val="2860866711"/>
                  </a:ext>
                </a:extLst>
              </a:tr>
              <a:tr h="793789">
                <a:tc>
                  <a:txBody>
                    <a:bodyPr/>
                    <a:lstStyle/>
                    <a:p>
                      <a:pPr algn="l" fontAlgn="t"/>
                      <a:r>
                        <a:rPr lang="en-US" sz="1600" u="none" strike="noStrike">
                          <a:effectLst/>
                        </a:rPr>
                        <a:t>Cloud pay-for-use capability</a:t>
                      </a:r>
                      <a:endParaRPr lang="en-US" sz="1600" b="0" i="0" u="none" strike="noStrike">
                        <a:solidFill>
                          <a:srgbClr val="000000"/>
                        </a:solidFill>
                        <a:effectLst/>
                        <a:latin typeface="Calibri" panose="020F0502020204030204" pitchFamily="34" charset="0"/>
                      </a:endParaRPr>
                    </a:p>
                  </a:txBody>
                  <a:tcPr marL="18288" marR="18288" marT="18288" marB="18288"/>
                </a:tc>
                <a:tc>
                  <a:txBody>
                    <a:bodyPr/>
                    <a:lstStyle/>
                    <a:p>
                      <a:pPr marL="285750" indent="-285750" algn="l" fontAlgn="t">
                        <a:buFont typeface="Arial" panose="020B0604020202020204" pitchFamily="34" charset="0"/>
                        <a:buChar char="•"/>
                      </a:pPr>
                      <a:r>
                        <a:rPr lang="en-US" sz="1600" u="none" strike="noStrike" dirty="0">
                          <a:effectLst/>
                        </a:rPr>
                        <a:t>Enable Jenkins pipelines to automate end-to-end infrastructure provisioning and just-in-time infrastructure for job processing, taking full advantage of cloud capabilities.</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600" u="none" strike="noStrike" dirty="0">
                          <a:effectLst/>
                        </a:rPr>
                        <a:t>Ensure tools support Continuous Integration / Continuous Deployment.</a:t>
                      </a:r>
                      <a:endParaRPr lang="en-US" sz="1600" b="0" i="0" u="none" strike="noStrike" dirty="0">
                        <a:solidFill>
                          <a:srgbClr val="000000"/>
                        </a:solidFill>
                        <a:effectLst/>
                        <a:latin typeface="Calibri" panose="020F0502020204030204" pitchFamily="34" charset="0"/>
                      </a:endParaRPr>
                    </a:p>
                  </a:txBody>
                  <a:tcPr marL="18288" marR="18288" marT="18288" marB="18288"/>
                </a:tc>
                <a:extLst>
                  <a:ext uri="{0D108BD9-81ED-4DB2-BD59-A6C34878D82A}">
                    <a16:rowId xmlns:a16="http://schemas.microsoft.com/office/drawing/2014/main" val="3988880704"/>
                  </a:ext>
                </a:extLst>
              </a:tr>
              <a:tr h="541792">
                <a:tc>
                  <a:txBody>
                    <a:bodyPr/>
                    <a:lstStyle/>
                    <a:p>
                      <a:pPr algn="l" fontAlgn="t"/>
                      <a:r>
                        <a:rPr lang="en-US" sz="1600" u="none" strike="noStrike" dirty="0">
                          <a:effectLst/>
                        </a:rPr>
                        <a:t>Platform availability</a:t>
                      </a:r>
                      <a:endParaRPr lang="en-US" sz="1600" b="0" i="0" u="none" strike="noStrike" dirty="0">
                        <a:solidFill>
                          <a:srgbClr val="000000"/>
                        </a:solidFill>
                        <a:effectLst/>
                        <a:latin typeface="Calibri" panose="020F0502020204030204" pitchFamily="34" charset="0"/>
                      </a:endParaRPr>
                    </a:p>
                  </a:txBody>
                  <a:tcPr marL="18288" marR="18288" marT="18288" marB="18288"/>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Calibri" panose="020F0502020204030204" pitchFamily="34" charset="0"/>
                        </a:rPr>
                        <a:t>A severe issue.  This requires deeper investigation to determine if there are issues beyond platform, testing, automation, and process.</a:t>
                      </a:r>
                    </a:p>
                  </a:txBody>
                  <a:tcPr marL="18288" marR="18288" marT="18288" marB="18288"/>
                </a:tc>
                <a:extLst>
                  <a:ext uri="{0D108BD9-81ED-4DB2-BD59-A6C34878D82A}">
                    <a16:rowId xmlns:a16="http://schemas.microsoft.com/office/drawing/2014/main" val="3430688059"/>
                  </a:ext>
                </a:extLst>
              </a:tr>
            </a:tbl>
          </a:graphicData>
        </a:graphic>
      </p:graphicFrame>
    </p:spTree>
    <p:custDataLst>
      <p:tags r:id="rId1"/>
    </p:custDataLst>
    <p:extLst>
      <p:ext uri="{BB962C8B-B14F-4D97-AF65-F5344CB8AC3E}">
        <p14:creationId xmlns:p14="http://schemas.microsoft.com/office/powerpoint/2010/main" val="3900275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Rectangle 2">
            <a:extLst>
              <a:ext uri="{FF2B5EF4-FFF2-40B4-BE49-F238E27FC236}">
                <a16:creationId xmlns:a16="http://schemas.microsoft.com/office/drawing/2014/main" id="{C6BBF60E-C963-4717-A3FA-744795CC53E4}"/>
              </a:ext>
            </a:extLst>
          </p:cNvPr>
          <p:cNvSpPr>
            <a:spLocks noGrp="1" noChangeArrowheads="1"/>
          </p:cNvSpPr>
          <p:nvPr>
            <p:ph type="title"/>
          </p:nvPr>
        </p:nvSpPr>
        <p:spPr>
          <a:solidFill>
            <a:schemeClr val="bg2">
              <a:lumMod val="75000"/>
            </a:schemeClr>
          </a:solidFill>
        </p:spPr>
        <p:txBody>
          <a:bodyPr/>
          <a:lstStyle/>
          <a:p>
            <a:pPr eaLnBrk="1" hangingPunct="1">
              <a:defRPr/>
            </a:pPr>
            <a:r>
              <a:rPr lang="en-US" dirty="0"/>
              <a:t>Architecture Recommendations</a:t>
            </a:r>
          </a:p>
        </p:txBody>
      </p:sp>
      <p:sp>
        <p:nvSpPr>
          <p:cNvPr id="117" name="Rectangle 116"/>
          <p:cNvSpPr/>
          <p:nvPr/>
        </p:nvSpPr>
        <p:spPr bwMode="auto">
          <a:xfrm>
            <a:off x="321155" y="875471"/>
            <a:ext cx="174013" cy="161711"/>
          </a:xfrm>
          <a:prstGeom prst="rect">
            <a:avLst/>
          </a:prstGeom>
          <a:solidFill>
            <a:srgbClr val="009999"/>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sp>
        <p:nvSpPr>
          <p:cNvPr id="122" name="Rectangle 121"/>
          <p:cNvSpPr/>
          <p:nvPr/>
        </p:nvSpPr>
        <p:spPr bwMode="auto">
          <a:xfrm>
            <a:off x="4065570" y="875471"/>
            <a:ext cx="145000" cy="161711"/>
          </a:xfrm>
          <a:prstGeom prst="rect">
            <a:avLst/>
          </a:prstGeom>
          <a:solidFill>
            <a:srgbClr val="F0AA1F">
              <a:lumMod val="60000"/>
              <a:lumOff val="40000"/>
            </a:srgbClr>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sp>
        <p:nvSpPr>
          <p:cNvPr id="126" name="TextBox 125">
            <a:extLst>
              <a:ext uri="{FF2B5EF4-FFF2-40B4-BE49-F238E27FC236}">
                <a16:creationId xmlns:a16="http://schemas.microsoft.com/office/drawing/2014/main" id="{78208C8A-AE7C-459B-B914-BC9C3688E15C}"/>
              </a:ext>
            </a:extLst>
          </p:cNvPr>
          <p:cNvSpPr txBox="1"/>
          <p:nvPr/>
        </p:nvSpPr>
        <p:spPr>
          <a:xfrm>
            <a:off x="577901" y="904389"/>
            <a:ext cx="1561423" cy="103875"/>
          </a:xfrm>
          <a:prstGeom prst="rect">
            <a:avLst/>
          </a:prstGeom>
          <a:noFill/>
        </p:spPr>
        <p:txBody>
          <a:bodyPr wrap="square" lIns="0" tIns="0" rIns="0" bIns="0" rtlCol="0">
            <a:spAutoFit/>
          </a:bodyPr>
          <a:lstStyle>
            <a:defPPr>
              <a:defRPr lang="en-US"/>
            </a:defPPr>
            <a:lvl1pPr>
              <a:defRPr sz="800">
                <a:latin typeface="+mn-lt"/>
              </a:defRPr>
            </a:lvl1pPr>
          </a:lstStyle>
          <a:p>
            <a:pPr defTabSz="685766">
              <a:defRPr/>
            </a:pPr>
            <a:r>
              <a:rPr lang="en-US" sz="675" kern="0">
                <a:solidFill>
                  <a:prstClr val="black"/>
                </a:solidFill>
                <a:latin typeface="Calibri" charset="0"/>
                <a:ea typeface="Calibri" charset="0"/>
                <a:cs typeface="Calibri" charset="0"/>
              </a:rPr>
              <a:t>Microsoft Application Native to MS Azure</a:t>
            </a:r>
          </a:p>
        </p:txBody>
      </p:sp>
      <p:sp>
        <p:nvSpPr>
          <p:cNvPr id="127" name="TextBox 126">
            <a:extLst>
              <a:ext uri="{FF2B5EF4-FFF2-40B4-BE49-F238E27FC236}">
                <a16:creationId xmlns:a16="http://schemas.microsoft.com/office/drawing/2014/main" id="{24261124-CC0D-4170-8E13-36DEEB8EBB3E}"/>
              </a:ext>
            </a:extLst>
          </p:cNvPr>
          <p:cNvSpPr txBox="1"/>
          <p:nvPr/>
        </p:nvSpPr>
        <p:spPr>
          <a:xfrm>
            <a:off x="4291685" y="904389"/>
            <a:ext cx="1922239" cy="103875"/>
          </a:xfrm>
          <a:prstGeom prst="rect">
            <a:avLst/>
          </a:prstGeom>
          <a:noFill/>
        </p:spPr>
        <p:txBody>
          <a:bodyPr wrap="square" lIns="0" tIns="0" rIns="0" bIns="0" rtlCol="0">
            <a:spAutoFit/>
          </a:bodyPr>
          <a:lstStyle/>
          <a:p>
            <a:pPr defTabSz="685766">
              <a:defRPr/>
            </a:pPr>
            <a:r>
              <a:rPr lang="en-US" sz="675" kern="0">
                <a:solidFill>
                  <a:prstClr val="black"/>
                </a:solidFill>
                <a:latin typeface="Calibri" charset="0"/>
                <a:ea typeface="Calibri" charset="0"/>
                <a:cs typeface="Calibri" charset="0"/>
              </a:rPr>
              <a:t>Additional technologies to enable Analytics </a:t>
            </a:r>
          </a:p>
        </p:txBody>
      </p:sp>
      <p:sp>
        <p:nvSpPr>
          <p:cNvPr id="128" name="TextBox 127">
            <a:extLst>
              <a:ext uri="{FF2B5EF4-FFF2-40B4-BE49-F238E27FC236}">
                <a16:creationId xmlns:a16="http://schemas.microsoft.com/office/drawing/2014/main" id="{3A02F1BA-7A84-4208-B35D-5291EAEE84A8}"/>
              </a:ext>
            </a:extLst>
          </p:cNvPr>
          <p:cNvSpPr txBox="1"/>
          <p:nvPr/>
        </p:nvSpPr>
        <p:spPr>
          <a:xfrm>
            <a:off x="2424591" y="904389"/>
            <a:ext cx="2007971" cy="103875"/>
          </a:xfrm>
          <a:prstGeom prst="rect">
            <a:avLst/>
          </a:prstGeom>
          <a:noFill/>
        </p:spPr>
        <p:txBody>
          <a:bodyPr wrap="square" lIns="0" tIns="0" rIns="0" bIns="0" rtlCol="0">
            <a:spAutoFit/>
          </a:bodyPr>
          <a:lstStyle/>
          <a:p>
            <a:pPr defTabSz="685766">
              <a:defRPr/>
            </a:pPr>
            <a:r>
              <a:rPr lang="en-US" sz="675" kern="0">
                <a:solidFill>
                  <a:prstClr val="black"/>
                </a:solidFill>
                <a:latin typeface="Calibri" charset="0"/>
                <a:ea typeface="Calibri" charset="0"/>
                <a:cs typeface="Calibri" charset="0"/>
              </a:rPr>
              <a:t>Third Party Application Native to MS Azure</a:t>
            </a:r>
          </a:p>
        </p:txBody>
      </p:sp>
      <p:sp>
        <p:nvSpPr>
          <p:cNvPr id="129" name="Rectangle 128">
            <a:extLst>
              <a:ext uri="{FF2B5EF4-FFF2-40B4-BE49-F238E27FC236}">
                <a16:creationId xmlns:a16="http://schemas.microsoft.com/office/drawing/2014/main" id="{22D7F03D-F080-4A8A-9C40-66697CF8C0C8}"/>
              </a:ext>
            </a:extLst>
          </p:cNvPr>
          <p:cNvSpPr/>
          <p:nvPr/>
        </p:nvSpPr>
        <p:spPr bwMode="auto">
          <a:xfrm>
            <a:off x="2175445" y="875471"/>
            <a:ext cx="174013" cy="161711"/>
          </a:xfrm>
          <a:prstGeom prst="rect">
            <a:avLst/>
          </a:prstGeom>
          <a:solidFill>
            <a:srgbClr val="0070C0"/>
          </a:solidFill>
          <a:ln w="3175" cap="flat" cmpd="sng" algn="ctr">
            <a:noFill/>
            <a:prstDash val="solid"/>
          </a:ln>
          <a:effectLst>
            <a:outerShdw blurRad="40000" dist="20000" dir="5400000" rotWithShape="0">
              <a:srgbClr val="000000">
                <a:alpha val="38000"/>
              </a:srgbClr>
            </a:outerShdw>
          </a:effectLst>
        </p:spPr>
        <p:txBody>
          <a:bodyPr wrap="square" rtlCol="0" anchor="ctr">
            <a:spAutoFit/>
          </a:bodyPr>
          <a:lstStyle/>
          <a:p>
            <a:pPr algn="ctr" defTabSz="685766">
              <a:defRPr/>
            </a:pPr>
            <a:endParaRPr lang="en-US" sz="451" kern="0">
              <a:solidFill>
                <a:prstClr val="white"/>
              </a:solidFill>
              <a:latin typeface="Calibri" charset="0"/>
              <a:ea typeface="Calibri" charset="0"/>
              <a:cs typeface="Calibri" charset="0"/>
            </a:endParaRPr>
          </a:p>
        </p:txBody>
      </p:sp>
      <p:grpSp>
        <p:nvGrpSpPr>
          <p:cNvPr id="147" name="Group 146">
            <a:extLst>
              <a:ext uri="{FF2B5EF4-FFF2-40B4-BE49-F238E27FC236}">
                <a16:creationId xmlns:a16="http://schemas.microsoft.com/office/drawing/2014/main" id="{6EAC0B32-8487-48E3-A145-071F342C261E}"/>
              </a:ext>
            </a:extLst>
          </p:cNvPr>
          <p:cNvGrpSpPr/>
          <p:nvPr/>
        </p:nvGrpSpPr>
        <p:grpSpPr>
          <a:xfrm>
            <a:off x="11118133" y="745564"/>
            <a:ext cx="1073867" cy="421524"/>
            <a:chOff x="7752586" y="469524"/>
            <a:chExt cx="1073867" cy="427519"/>
          </a:xfrm>
        </p:grpSpPr>
        <p:pic>
          <p:nvPicPr>
            <p:cNvPr id="148" name="Picture 2" descr="Image result for cloud">
              <a:extLst>
                <a:ext uri="{FF2B5EF4-FFF2-40B4-BE49-F238E27FC236}">
                  <a16:creationId xmlns:a16="http://schemas.microsoft.com/office/drawing/2014/main" id="{A82DDBA8-0BBF-4D46-B8EF-4B1A974C2E7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52586" y="469524"/>
              <a:ext cx="1073867" cy="427519"/>
            </a:xfrm>
            <a:prstGeom prst="rect">
              <a:avLst/>
            </a:prstGeom>
            <a:noFill/>
            <a:extLst>
              <a:ext uri="{909E8E84-426E-40DD-AFC4-6F175D3DCCD1}">
                <a14:hiddenFill xmlns:a14="http://schemas.microsoft.com/office/drawing/2010/main">
                  <a:solidFill>
                    <a:srgbClr val="FFFFFF"/>
                  </a:solidFill>
                </a14:hiddenFill>
              </a:ext>
            </a:extLst>
          </p:spPr>
        </p:pic>
        <p:sp>
          <p:nvSpPr>
            <p:cNvPr id="149" name="TextBox 148">
              <a:extLst>
                <a:ext uri="{FF2B5EF4-FFF2-40B4-BE49-F238E27FC236}">
                  <a16:creationId xmlns:a16="http://schemas.microsoft.com/office/drawing/2014/main" id="{D57BCAA8-D4E8-4DF8-836F-C9BD8687A13A}"/>
                </a:ext>
              </a:extLst>
            </p:cNvPr>
            <p:cNvSpPr txBox="1"/>
            <p:nvPr/>
          </p:nvSpPr>
          <p:spPr>
            <a:xfrm>
              <a:off x="7960250" y="565277"/>
              <a:ext cx="866202" cy="218508"/>
            </a:xfrm>
            <a:prstGeom prst="rect">
              <a:avLst/>
            </a:prstGeom>
            <a:noFill/>
          </p:spPr>
          <p:txBody>
            <a:bodyPr wrap="square" rtlCol="0">
              <a:spAutoFit/>
            </a:bodyPr>
            <a:lstStyle/>
            <a:p>
              <a:pPr defTabSz="1219170" eaLnBrk="0" fontAlgn="base" hangingPunct="0">
                <a:spcBef>
                  <a:spcPct val="0"/>
                </a:spcBef>
                <a:spcAft>
                  <a:spcPct val="0"/>
                </a:spcAft>
              </a:pPr>
              <a:r>
                <a:rPr lang="en-US" sz="800">
                  <a:solidFill>
                    <a:srgbClr val="000000"/>
                  </a:solidFill>
                  <a:latin typeface="Arial Narrow" panose="020B0606020202030204" pitchFamily="34" charset="0"/>
                  <a:ea typeface="MS PGothic" panose="020B0600070205080204" pitchFamily="34" charset="-128"/>
                  <a:cs typeface="Arial"/>
                </a:rPr>
                <a:t>Hybrid Cloud</a:t>
              </a:r>
            </a:p>
          </p:txBody>
        </p:sp>
      </p:grpSp>
      <p:sp>
        <p:nvSpPr>
          <p:cNvPr id="156" name="TextBox 155">
            <a:extLst>
              <a:ext uri="{FF2B5EF4-FFF2-40B4-BE49-F238E27FC236}">
                <a16:creationId xmlns:a16="http://schemas.microsoft.com/office/drawing/2014/main" id="{1333A2E8-86CB-41A2-9227-C2B5013CBCA4}"/>
              </a:ext>
            </a:extLst>
          </p:cNvPr>
          <p:cNvSpPr txBox="1"/>
          <p:nvPr/>
        </p:nvSpPr>
        <p:spPr>
          <a:xfrm>
            <a:off x="7190053" y="6326371"/>
            <a:ext cx="5001947" cy="369332"/>
          </a:xfrm>
          <a:prstGeom prst="rect">
            <a:avLst/>
          </a:prstGeom>
          <a:noFill/>
          <a:ln>
            <a:noFill/>
          </a:ln>
        </p:spPr>
        <p:txBody>
          <a:bodyPr wrap="none" rtlCol="0">
            <a:spAutoFit/>
          </a:bodyPr>
          <a:lstStyle/>
          <a:p>
            <a:r>
              <a:rPr lang="en-US" b="1" dirty="0">
                <a:solidFill>
                  <a:srgbClr val="FF0000"/>
                </a:solidFill>
              </a:rPr>
              <a:t>Components in red outlines not currently enabled.</a:t>
            </a:r>
          </a:p>
        </p:txBody>
      </p:sp>
      <p:sp>
        <p:nvSpPr>
          <p:cNvPr id="157" name="Footer Placeholder 3">
            <a:extLst>
              <a:ext uri="{FF2B5EF4-FFF2-40B4-BE49-F238E27FC236}">
                <a16:creationId xmlns:a16="http://schemas.microsoft.com/office/drawing/2014/main" id="{D8A9C834-4DDF-44AD-93ED-E066C19AA90B}"/>
              </a:ext>
            </a:extLst>
          </p:cNvPr>
          <p:cNvSpPr>
            <a:spLocks noGrp="1"/>
          </p:cNvSpPr>
          <p:nvPr>
            <p:ph type="ftr" sz="quarter" idx="3"/>
          </p:nvPr>
        </p:nvSpPr>
        <p:spPr>
          <a:xfrm>
            <a:off x="0" y="6629400"/>
            <a:ext cx="12192000" cy="228600"/>
          </a:xfrm>
          <a:solidFill>
            <a:schemeClr val="bg2">
              <a:lumMod val="75000"/>
            </a:schemeClr>
          </a:solidFill>
        </p:spPr>
        <p:txBody>
          <a:bodyPr/>
          <a:lstStyle/>
          <a:p>
            <a:r>
              <a:rPr lang="en-US"/>
              <a:t>KP Architecture Review Board          © 2019 Kaiser Permanente          Confidential - Internal Use Only</a:t>
            </a:r>
          </a:p>
        </p:txBody>
      </p:sp>
      <p:grpSp>
        <p:nvGrpSpPr>
          <p:cNvPr id="2" name="Group 1">
            <a:extLst>
              <a:ext uri="{FF2B5EF4-FFF2-40B4-BE49-F238E27FC236}">
                <a16:creationId xmlns:a16="http://schemas.microsoft.com/office/drawing/2014/main" id="{405B3BB5-B6E9-4331-9DD5-4F214C39377C}"/>
              </a:ext>
            </a:extLst>
          </p:cNvPr>
          <p:cNvGrpSpPr/>
          <p:nvPr/>
        </p:nvGrpSpPr>
        <p:grpSpPr>
          <a:xfrm>
            <a:off x="84952" y="1261498"/>
            <a:ext cx="11982892" cy="5056791"/>
            <a:chOff x="1681117" y="2087586"/>
            <a:chExt cx="9207811" cy="3849840"/>
          </a:xfrm>
        </p:grpSpPr>
        <p:grpSp>
          <p:nvGrpSpPr>
            <p:cNvPr id="166" name="Group 165">
              <a:extLst>
                <a:ext uri="{FF2B5EF4-FFF2-40B4-BE49-F238E27FC236}">
                  <a16:creationId xmlns:a16="http://schemas.microsoft.com/office/drawing/2014/main" id="{B17A5B7F-D9E9-42D2-8DC6-A1FC0D3B0A1C}"/>
                </a:ext>
              </a:extLst>
            </p:cNvPr>
            <p:cNvGrpSpPr/>
            <p:nvPr/>
          </p:nvGrpSpPr>
          <p:grpSpPr>
            <a:xfrm>
              <a:off x="1681117" y="2087586"/>
              <a:ext cx="9207811" cy="3849840"/>
              <a:chOff x="261587" y="931111"/>
              <a:chExt cx="8475895" cy="3900114"/>
            </a:xfrm>
          </p:grpSpPr>
          <p:sp>
            <p:nvSpPr>
              <p:cNvPr id="167" name="Rectangle 166">
                <a:extLst>
                  <a:ext uri="{FF2B5EF4-FFF2-40B4-BE49-F238E27FC236}">
                    <a16:creationId xmlns:a16="http://schemas.microsoft.com/office/drawing/2014/main" id="{6450A7FB-8E59-4947-B1B0-F81A1ABC878F}"/>
                  </a:ext>
                </a:extLst>
              </p:cNvPr>
              <p:cNvSpPr/>
              <p:nvPr/>
            </p:nvSpPr>
            <p:spPr>
              <a:xfrm>
                <a:off x="1267559" y="931111"/>
                <a:ext cx="7469923" cy="3739883"/>
              </a:xfrm>
              <a:prstGeom prst="rect">
                <a:avLst/>
              </a:prstGeom>
              <a:solidFill>
                <a:srgbClr val="8FB3CB"/>
              </a:solidFill>
              <a:ln w="19050" cap="flat" cmpd="sng" algn="ctr">
                <a:noFill/>
                <a:prstDash val="solid"/>
                <a:miter lim="800000"/>
              </a:ln>
              <a:effectLst/>
            </p:spPr>
            <p:txBody>
              <a:bodyPr vert="horz" rtlCol="0" anchor="t" anchorCtr="0"/>
              <a:lstStyle/>
              <a:p>
                <a:pPr algn="ctr" defTabSz="685734">
                  <a:defRPr/>
                </a:pPr>
                <a:endParaRPr lang="en-US" sz="1200" kern="0">
                  <a:solidFill>
                    <a:prstClr val="black"/>
                  </a:solidFill>
                  <a:latin typeface="Calibri" charset="0"/>
                  <a:ea typeface="Calibri" charset="0"/>
                  <a:cs typeface="Calibri" charset="0"/>
                </a:endParaRPr>
              </a:p>
            </p:txBody>
          </p:sp>
          <p:sp>
            <p:nvSpPr>
              <p:cNvPr id="168" name="Rectangle 167">
                <a:extLst>
                  <a:ext uri="{FF2B5EF4-FFF2-40B4-BE49-F238E27FC236}">
                    <a16:creationId xmlns:a16="http://schemas.microsoft.com/office/drawing/2014/main" id="{8B7AA0B6-919B-4E97-994C-F9E33E6AA479}"/>
                  </a:ext>
                </a:extLst>
              </p:cNvPr>
              <p:cNvSpPr/>
              <p:nvPr/>
            </p:nvSpPr>
            <p:spPr>
              <a:xfrm>
                <a:off x="5528635" y="992565"/>
                <a:ext cx="1647488"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Analytics</a:t>
                </a:r>
              </a:p>
            </p:txBody>
          </p:sp>
          <p:sp>
            <p:nvSpPr>
              <p:cNvPr id="169" name="Rectangle 168">
                <a:extLst>
                  <a:ext uri="{FF2B5EF4-FFF2-40B4-BE49-F238E27FC236}">
                    <a16:creationId xmlns:a16="http://schemas.microsoft.com/office/drawing/2014/main" id="{264C793D-D7F9-40A9-B53D-98AD8DD6D5DA}"/>
                  </a:ext>
                </a:extLst>
              </p:cNvPr>
              <p:cNvSpPr/>
              <p:nvPr/>
            </p:nvSpPr>
            <p:spPr>
              <a:xfrm>
                <a:off x="5595962" y="1193777"/>
                <a:ext cx="1516383" cy="2343884"/>
              </a:xfrm>
              <a:prstGeom prst="rect">
                <a:avLst/>
              </a:prstGeom>
              <a:pattFill prst="pct10">
                <a:fgClr>
                  <a:schemeClr val="bg1"/>
                </a:fgClr>
                <a:bgClr>
                  <a:schemeClr val="tx2">
                    <a:lumMod val="20000"/>
                    <a:lumOff val="80000"/>
                  </a:schemeClr>
                </a:bgClr>
              </a:pattFill>
              <a:ln w="28575" cap="flat" cmpd="sng" algn="ctr">
                <a:solidFill>
                  <a:srgbClr val="FF0000"/>
                </a:solidFill>
                <a:prstDash val="solid"/>
              </a:ln>
              <a:effectLst/>
            </p:spPr>
            <p:txBody>
              <a:bodyPr vert="horz" rtlCol="0" anchor="t"/>
              <a:lstStyle/>
              <a:p>
                <a:pPr algn="ctr" defTabSz="685734">
                  <a:defRPr/>
                </a:pPr>
                <a:endParaRPr lang="en-US" sz="675" kern="0">
                  <a:latin typeface="Calibri" charset="0"/>
                  <a:ea typeface="Calibri" charset="0"/>
                  <a:cs typeface="Calibri" charset="0"/>
                </a:endParaRPr>
              </a:p>
            </p:txBody>
          </p:sp>
          <p:sp>
            <p:nvSpPr>
              <p:cNvPr id="170" name="Rectangle 169">
                <a:extLst>
                  <a:ext uri="{FF2B5EF4-FFF2-40B4-BE49-F238E27FC236}">
                    <a16:creationId xmlns:a16="http://schemas.microsoft.com/office/drawing/2014/main" id="{9ACF9D1B-3EAD-42A4-917E-46E15EFC5290}"/>
                  </a:ext>
                </a:extLst>
              </p:cNvPr>
              <p:cNvSpPr/>
              <p:nvPr/>
            </p:nvSpPr>
            <p:spPr>
              <a:xfrm>
                <a:off x="7236591" y="992563"/>
                <a:ext cx="1429991" cy="262819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Information Access &amp; Delivery</a:t>
                </a:r>
              </a:p>
            </p:txBody>
          </p:sp>
          <p:sp>
            <p:nvSpPr>
              <p:cNvPr id="171" name="Rectangle 170">
                <a:extLst>
                  <a:ext uri="{FF2B5EF4-FFF2-40B4-BE49-F238E27FC236}">
                    <a16:creationId xmlns:a16="http://schemas.microsoft.com/office/drawing/2014/main" id="{C8000C37-3949-42D5-BA2C-9492016B4761}"/>
                  </a:ext>
                </a:extLst>
              </p:cNvPr>
              <p:cNvSpPr/>
              <p:nvPr/>
            </p:nvSpPr>
            <p:spPr>
              <a:xfrm>
                <a:off x="1351921" y="992565"/>
                <a:ext cx="1981967"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Data Acquisition &amp; Staging</a:t>
                </a:r>
              </a:p>
            </p:txBody>
          </p:sp>
          <p:sp>
            <p:nvSpPr>
              <p:cNvPr id="172" name="Rectangle 171">
                <a:extLst>
                  <a:ext uri="{FF2B5EF4-FFF2-40B4-BE49-F238E27FC236}">
                    <a16:creationId xmlns:a16="http://schemas.microsoft.com/office/drawing/2014/main" id="{3B8EE4AD-05E4-4DA8-8C46-289715F9A272}"/>
                  </a:ext>
                </a:extLst>
              </p:cNvPr>
              <p:cNvSpPr/>
              <p:nvPr/>
            </p:nvSpPr>
            <p:spPr>
              <a:xfrm>
                <a:off x="1438153" y="1198263"/>
                <a:ext cx="564196" cy="2330209"/>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r>
                  <a:rPr lang="en-US" sz="751" b="1" kern="0">
                    <a:solidFill>
                      <a:prstClr val="black"/>
                    </a:solidFill>
                    <a:latin typeface="Calibri" charset="0"/>
                    <a:ea typeface="Calibri" charset="0"/>
                    <a:cs typeface="Calibri" charset="0"/>
                  </a:rPr>
                  <a:t>Ingest</a:t>
                </a:r>
              </a:p>
            </p:txBody>
          </p:sp>
          <p:sp>
            <p:nvSpPr>
              <p:cNvPr id="173" name="Rectangle 172">
                <a:extLst>
                  <a:ext uri="{FF2B5EF4-FFF2-40B4-BE49-F238E27FC236}">
                    <a16:creationId xmlns:a16="http://schemas.microsoft.com/office/drawing/2014/main" id="{801213EB-2AC4-4D30-82CC-40C1855AA445}"/>
                  </a:ext>
                </a:extLst>
              </p:cNvPr>
              <p:cNvSpPr/>
              <p:nvPr/>
            </p:nvSpPr>
            <p:spPr>
              <a:xfrm rot="5400000">
                <a:off x="1580797" y="2299935"/>
                <a:ext cx="277003"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Replicate</a:t>
                </a:r>
              </a:p>
            </p:txBody>
          </p:sp>
          <p:sp>
            <p:nvSpPr>
              <p:cNvPr id="174" name="Rectangle 173">
                <a:extLst>
                  <a:ext uri="{FF2B5EF4-FFF2-40B4-BE49-F238E27FC236}">
                    <a16:creationId xmlns:a16="http://schemas.microsoft.com/office/drawing/2014/main" id="{11845968-0761-4D2F-986D-ED48A6B4B893}"/>
                  </a:ext>
                </a:extLst>
              </p:cNvPr>
              <p:cNvSpPr/>
              <p:nvPr/>
            </p:nvSpPr>
            <p:spPr>
              <a:xfrm rot="5400000">
                <a:off x="1598413" y="2611051"/>
                <a:ext cx="241775"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RDBMS connect</a:t>
                </a:r>
              </a:p>
            </p:txBody>
          </p:sp>
          <p:sp>
            <p:nvSpPr>
              <p:cNvPr id="175" name="Rectangle 174">
                <a:extLst>
                  <a:ext uri="{FF2B5EF4-FFF2-40B4-BE49-F238E27FC236}">
                    <a16:creationId xmlns:a16="http://schemas.microsoft.com/office/drawing/2014/main" id="{81FC33A4-9466-4709-A952-EE5635C22A08}"/>
                  </a:ext>
                </a:extLst>
              </p:cNvPr>
              <p:cNvSpPr/>
              <p:nvPr/>
            </p:nvSpPr>
            <p:spPr>
              <a:xfrm rot="5400000">
                <a:off x="1627830" y="1625403"/>
                <a:ext cx="182941"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Stream</a:t>
                </a:r>
              </a:p>
            </p:txBody>
          </p:sp>
          <p:sp>
            <p:nvSpPr>
              <p:cNvPr id="176" name="Rectangle 175">
                <a:extLst>
                  <a:ext uri="{FF2B5EF4-FFF2-40B4-BE49-F238E27FC236}">
                    <a16:creationId xmlns:a16="http://schemas.microsoft.com/office/drawing/2014/main" id="{6E058EEE-0DC5-4405-BAF8-3E9FC03E11EF}"/>
                  </a:ext>
                </a:extLst>
              </p:cNvPr>
              <p:cNvSpPr/>
              <p:nvPr/>
            </p:nvSpPr>
            <p:spPr>
              <a:xfrm rot="5400000">
                <a:off x="1614081" y="1866771"/>
                <a:ext cx="210435"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Messaging</a:t>
                </a:r>
              </a:p>
            </p:txBody>
          </p:sp>
          <p:sp>
            <p:nvSpPr>
              <p:cNvPr id="177" name="Rectangle 176">
                <a:extLst>
                  <a:ext uri="{FF2B5EF4-FFF2-40B4-BE49-F238E27FC236}">
                    <a16:creationId xmlns:a16="http://schemas.microsoft.com/office/drawing/2014/main" id="{8B9A1A20-1125-4A23-8744-A29800B12B0A}"/>
                  </a:ext>
                </a:extLst>
              </p:cNvPr>
              <p:cNvSpPr/>
              <p:nvPr/>
            </p:nvSpPr>
            <p:spPr>
              <a:xfrm rot="5400000">
                <a:off x="1618832" y="2903183"/>
                <a:ext cx="200936" cy="482611"/>
              </a:xfrm>
              <a:prstGeom prst="rect">
                <a:avLst/>
              </a:prstGeom>
              <a:no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File-Based</a:t>
                </a:r>
              </a:p>
            </p:txBody>
          </p:sp>
          <p:sp>
            <p:nvSpPr>
              <p:cNvPr id="178" name="Rectangle 177">
                <a:extLst>
                  <a:ext uri="{FF2B5EF4-FFF2-40B4-BE49-F238E27FC236}">
                    <a16:creationId xmlns:a16="http://schemas.microsoft.com/office/drawing/2014/main" id="{148F2062-4BBE-4815-BC6E-2F3E1767167F}"/>
                  </a:ext>
                </a:extLst>
              </p:cNvPr>
              <p:cNvSpPr/>
              <p:nvPr/>
            </p:nvSpPr>
            <p:spPr>
              <a:xfrm rot="5400000">
                <a:off x="1655413" y="3138315"/>
                <a:ext cx="127775" cy="48261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Adapters</a:t>
                </a:r>
              </a:p>
            </p:txBody>
          </p:sp>
          <p:sp>
            <p:nvSpPr>
              <p:cNvPr id="179" name="TextBox 178">
                <a:extLst>
                  <a:ext uri="{FF2B5EF4-FFF2-40B4-BE49-F238E27FC236}">
                    <a16:creationId xmlns:a16="http://schemas.microsoft.com/office/drawing/2014/main" id="{71B7C8DC-DDA1-4FFC-A8AC-D0A6FA3A4F27}"/>
                  </a:ext>
                </a:extLst>
              </p:cNvPr>
              <p:cNvSpPr txBox="1"/>
              <p:nvPr/>
            </p:nvSpPr>
            <p:spPr>
              <a:xfrm>
                <a:off x="1386507" y="1582871"/>
                <a:ext cx="655111" cy="215788"/>
              </a:xfrm>
              <a:prstGeom prst="rect">
                <a:avLst/>
              </a:prstGeom>
              <a:noFill/>
              <a:effectLst/>
            </p:spPr>
            <p:txBody>
              <a:bodyPr wrap="square" rtlCol="0">
                <a:spAutoFit/>
              </a:bodyPr>
              <a:lstStyle/>
              <a:p>
                <a:pPr algn="ctr" defTabSz="685734" fontAlgn="base">
                  <a:spcBef>
                    <a:spcPct val="0"/>
                  </a:spcBef>
                  <a:spcAft>
                    <a:spcPct val="0"/>
                  </a:spcAft>
                  <a:defRPr/>
                </a:pPr>
                <a:r>
                  <a:rPr lang="en-US" sz="675" b="1">
                    <a:solidFill>
                      <a:prstClr val="black"/>
                    </a:solidFill>
                    <a:latin typeface="Calibri" charset="0"/>
                    <a:ea typeface="Calibri" charset="0"/>
                    <a:cs typeface="Calibri" charset="0"/>
                  </a:rPr>
                  <a:t>In motion</a:t>
                </a:r>
              </a:p>
            </p:txBody>
          </p:sp>
          <p:sp>
            <p:nvSpPr>
              <p:cNvPr id="180" name="TextBox 179">
                <a:extLst>
                  <a:ext uri="{FF2B5EF4-FFF2-40B4-BE49-F238E27FC236}">
                    <a16:creationId xmlns:a16="http://schemas.microsoft.com/office/drawing/2014/main" id="{B22D75BB-32A7-4E70-AF0F-2340A796608D}"/>
                  </a:ext>
                </a:extLst>
              </p:cNvPr>
              <p:cNvSpPr txBox="1"/>
              <p:nvPr/>
            </p:nvSpPr>
            <p:spPr>
              <a:xfrm>
                <a:off x="1440938" y="2230732"/>
                <a:ext cx="512711" cy="215788"/>
              </a:xfrm>
              <a:prstGeom prst="rect">
                <a:avLst/>
              </a:prstGeom>
              <a:noFill/>
              <a:effectLst/>
            </p:spPr>
            <p:txBody>
              <a:bodyPr wrap="square" rtlCol="0">
                <a:spAutoFit/>
              </a:bodyPr>
              <a:lstStyle/>
              <a:p>
                <a:pPr algn="ctr" defTabSz="685734" fontAlgn="base">
                  <a:spcBef>
                    <a:spcPct val="0"/>
                  </a:spcBef>
                  <a:spcAft>
                    <a:spcPct val="0"/>
                  </a:spcAft>
                  <a:defRPr/>
                </a:pPr>
                <a:r>
                  <a:rPr lang="en-US" sz="675" b="1">
                    <a:solidFill>
                      <a:prstClr val="black"/>
                    </a:solidFill>
                    <a:latin typeface="Calibri" charset="0"/>
                    <a:ea typeface="Calibri" charset="0"/>
                    <a:cs typeface="Calibri" charset="0"/>
                  </a:rPr>
                  <a:t>At rest</a:t>
                </a:r>
              </a:p>
            </p:txBody>
          </p:sp>
          <p:sp>
            <p:nvSpPr>
              <p:cNvPr id="181" name="Rectangle 180">
                <a:extLst>
                  <a:ext uri="{FF2B5EF4-FFF2-40B4-BE49-F238E27FC236}">
                    <a16:creationId xmlns:a16="http://schemas.microsoft.com/office/drawing/2014/main" id="{4A891CD4-5B2D-4F4F-9CC5-C185B9E1227D}"/>
                  </a:ext>
                </a:extLst>
              </p:cNvPr>
              <p:cNvSpPr/>
              <p:nvPr/>
            </p:nvSpPr>
            <p:spPr>
              <a:xfrm rot="5400000">
                <a:off x="4826121" y="768384"/>
                <a:ext cx="368483" cy="7312431"/>
              </a:xfrm>
              <a:prstGeom prst="rect">
                <a:avLst/>
              </a:prstGeom>
              <a:solidFill>
                <a:schemeClr val="bg1">
                  <a:alpha val="80000"/>
                </a:schemeClr>
              </a:solidFill>
              <a:ln w="6350" cap="flat" cmpd="sng" algn="ctr">
                <a:noFill/>
                <a:prstDash val="solid"/>
                <a:miter lim="800000"/>
              </a:ln>
              <a:effectLst/>
            </p:spPr>
            <p:txBody>
              <a:bodyPr vert="vert270" lIns="0" tIns="0" rtlCol="0" anchor="t" anchorCtr="0"/>
              <a:lstStyle/>
              <a:p>
                <a:pPr algn="ctr" defTabSz="617159">
                  <a:defRPr/>
                </a:pPr>
                <a:r>
                  <a:rPr lang="en-US" sz="825" b="1" kern="0">
                    <a:solidFill>
                      <a:prstClr val="black">
                        <a:lumMod val="75000"/>
                        <a:lumOff val="25000"/>
                      </a:prstClr>
                    </a:solidFill>
                    <a:latin typeface="Calibri" charset="0"/>
                    <a:ea typeface="Calibri" charset="0"/>
                    <a:cs typeface="Calibri" charset="0"/>
                  </a:rPr>
                  <a:t>Security</a:t>
                </a:r>
              </a:p>
            </p:txBody>
          </p:sp>
          <p:sp>
            <p:nvSpPr>
              <p:cNvPr id="182" name="Trapezoid 181">
                <a:extLst>
                  <a:ext uri="{FF2B5EF4-FFF2-40B4-BE49-F238E27FC236}">
                    <a16:creationId xmlns:a16="http://schemas.microsoft.com/office/drawing/2014/main" id="{5A5B0DB4-535C-4582-A538-C6958FF6C80C}"/>
                  </a:ext>
                </a:extLst>
              </p:cNvPr>
              <p:cNvSpPr/>
              <p:nvPr/>
            </p:nvSpPr>
            <p:spPr bwMode="auto">
              <a:xfrm rot="5400000">
                <a:off x="-493646" y="2459620"/>
                <a:ext cx="3293202" cy="237818"/>
              </a:xfrm>
              <a:prstGeom prst="trapezoid">
                <a:avLst/>
              </a:prstGeom>
              <a:gradFill>
                <a:gsLst>
                  <a:gs pos="0">
                    <a:srgbClr val="006BA6">
                      <a:lumMod val="75000"/>
                      <a:alpha val="39000"/>
                    </a:srgbClr>
                  </a:gs>
                  <a:gs pos="100000">
                    <a:srgbClr val="006BA6">
                      <a:lumMod val="20000"/>
                      <a:lumOff val="80000"/>
                      <a:alpha val="65000"/>
                    </a:srgbClr>
                  </a:gs>
                </a:gsLst>
                <a:lin ang="16200000" scaled="0"/>
              </a:gradFill>
              <a:ln w="19050" cap="flat" cmpd="sng" algn="ctr">
                <a:noFill/>
                <a:prstDash val="solid"/>
                <a:round/>
                <a:headEnd type="none" w="med" len="med"/>
                <a:tailEnd type="none" w="med" len="med"/>
              </a:ln>
              <a:effectLst/>
            </p:spPr>
            <p:txBody>
              <a:bodyPr vert="horz" wrap="square" lIns="68580" tIns="34291" rIns="68580" bIns="34291" numCol="1" rtlCol="0" anchor="t" anchorCtr="0" compatLnSpc="1">
                <a:prstTxWarp prst="textNoShape">
                  <a:avLst/>
                </a:prstTxWarp>
              </a:bodyPr>
              <a:lstStyle/>
              <a:p>
                <a:pPr defTabSz="685734">
                  <a:defRPr/>
                </a:pPr>
                <a:endParaRPr lang="en-US" sz="1200" kern="0">
                  <a:solidFill>
                    <a:prstClr val="black"/>
                  </a:solidFill>
                  <a:latin typeface="Calibri" charset="0"/>
                  <a:ea typeface="Calibri" charset="0"/>
                  <a:cs typeface="Calibri" charset="0"/>
                </a:endParaRPr>
              </a:p>
            </p:txBody>
          </p:sp>
          <p:sp>
            <p:nvSpPr>
              <p:cNvPr id="183" name="Rectangle 182">
                <a:extLst>
                  <a:ext uri="{FF2B5EF4-FFF2-40B4-BE49-F238E27FC236}">
                    <a16:creationId xmlns:a16="http://schemas.microsoft.com/office/drawing/2014/main" id="{E752CFDC-307F-4069-BD66-DEC76FDFFAB1}"/>
                  </a:ext>
                </a:extLst>
              </p:cNvPr>
              <p:cNvSpPr/>
              <p:nvPr/>
            </p:nvSpPr>
            <p:spPr>
              <a:xfrm rot="5400000">
                <a:off x="5023857" y="1918548"/>
                <a:ext cx="1941753" cy="645101"/>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p:spPr>
            <p:txBody>
              <a:bodyPr vert="vert270" tIns="0" rtlCol="0" anchor="t"/>
              <a:lstStyle/>
              <a:p>
                <a:pPr algn="ctr" defTabSz="617159">
                  <a:defRPr/>
                </a:pPr>
                <a:r>
                  <a:rPr lang="en-US" sz="751" b="1" kern="0">
                    <a:latin typeface="Calibri" charset="0"/>
                    <a:ea typeface="Calibri" charset="0"/>
                    <a:cs typeface="Calibri" charset="0"/>
                  </a:rPr>
                  <a:t>Business Intelligence</a:t>
                </a:r>
              </a:p>
            </p:txBody>
          </p:sp>
          <p:sp>
            <p:nvSpPr>
              <p:cNvPr id="184" name="Rectangle 183">
                <a:extLst>
                  <a:ext uri="{FF2B5EF4-FFF2-40B4-BE49-F238E27FC236}">
                    <a16:creationId xmlns:a16="http://schemas.microsoft.com/office/drawing/2014/main" id="{7AE331A0-DB5B-4967-8B83-80414A093498}"/>
                  </a:ext>
                </a:extLst>
              </p:cNvPr>
              <p:cNvSpPr/>
              <p:nvPr/>
            </p:nvSpPr>
            <p:spPr>
              <a:xfrm>
                <a:off x="2455606" y="1193777"/>
                <a:ext cx="819751" cy="2334647"/>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endParaRPr lang="en-US" sz="751" b="1" kern="0">
                  <a:solidFill>
                    <a:prstClr val="black"/>
                  </a:solidFill>
                  <a:latin typeface="Calibri" charset="0"/>
                  <a:ea typeface="Calibri" charset="0"/>
                  <a:cs typeface="Calibri" charset="0"/>
                </a:endParaRPr>
              </a:p>
            </p:txBody>
          </p:sp>
          <p:sp>
            <p:nvSpPr>
              <p:cNvPr id="185" name="Rectangle 184">
                <a:extLst>
                  <a:ext uri="{FF2B5EF4-FFF2-40B4-BE49-F238E27FC236}">
                    <a16:creationId xmlns:a16="http://schemas.microsoft.com/office/drawing/2014/main" id="{65B113EA-E04C-44AE-8296-F50C0F9B5E03}"/>
                  </a:ext>
                </a:extLst>
              </p:cNvPr>
              <p:cNvSpPr/>
              <p:nvPr/>
            </p:nvSpPr>
            <p:spPr>
              <a:xfrm rot="5400000">
                <a:off x="5907732" y="1447607"/>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Diagnostic/</a:t>
                </a:r>
              </a:p>
              <a:p>
                <a:pPr algn="ctr" defTabSz="617159">
                  <a:defRPr/>
                </a:pPr>
                <a:r>
                  <a:rPr lang="en-US" sz="600" kern="0">
                    <a:solidFill>
                      <a:prstClr val="black"/>
                    </a:solidFill>
                    <a:latin typeface="Calibri" charset="0"/>
                    <a:ea typeface="Calibri" charset="0"/>
                    <a:cs typeface="Calibri" charset="0"/>
                  </a:rPr>
                  <a:t>Descriptive</a:t>
                </a:r>
              </a:p>
            </p:txBody>
          </p:sp>
          <p:sp>
            <p:nvSpPr>
              <p:cNvPr id="186" name="Rectangle 185">
                <a:extLst>
                  <a:ext uri="{FF2B5EF4-FFF2-40B4-BE49-F238E27FC236}">
                    <a16:creationId xmlns:a16="http://schemas.microsoft.com/office/drawing/2014/main" id="{4824C2F5-E006-4C22-A7A9-8AB1346A9C09}"/>
                  </a:ext>
                </a:extLst>
              </p:cNvPr>
              <p:cNvSpPr/>
              <p:nvPr/>
            </p:nvSpPr>
            <p:spPr>
              <a:xfrm rot="5400000">
                <a:off x="5907304" y="1676660"/>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Reporting</a:t>
                </a:r>
              </a:p>
            </p:txBody>
          </p:sp>
          <p:sp>
            <p:nvSpPr>
              <p:cNvPr id="187" name="Rectangle 186">
                <a:extLst>
                  <a:ext uri="{FF2B5EF4-FFF2-40B4-BE49-F238E27FC236}">
                    <a16:creationId xmlns:a16="http://schemas.microsoft.com/office/drawing/2014/main" id="{332842CF-92D9-4C5A-83EE-695352EFC3DC}"/>
                  </a:ext>
                </a:extLst>
              </p:cNvPr>
              <p:cNvSpPr/>
              <p:nvPr/>
            </p:nvSpPr>
            <p:spPr>
              <a:xfrm rot="5400000">
                <a:off x="5906876" y="1912698"/>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Operational Analytics</a:t>
                </a:r>
              </a:p>
            </p:txBody>
          </p:sp>
          <p:sp>
            <p:nvSpPr>
              <p:cNvPr id="188" name="Rectangle 187">
                <a:extLst>
                  <a:ext uri="{FF2B5EF4-FFF2-40B4-BE49-F238E27FC236}">
                    <a16:creationId xmlns:a16="http://schemas.microsoft.com/office/drawing/2014/main" id="{A1045D11-D25C-4AA1-9B2A-53D6A0C4104C}"/>
                  </a:ext>
                </a:extLst>
              </p:cNvPr>
              <p:cNvSpPr/>
              <p:nvPr/>
            </p:nvSpPr>
            <p:spPr>
              <a:xfrm rot="5400000">
                <a:off x="5906448" y="2148736"/>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Real-Time Analytics</a:t>
                </a:r>
              </a:p>
            </p:txBody>
          </p:sp>
          <p:sp>
            <p:nvSpPr>
              <p:cNvPr id="189" name="Rectangle 188">
                <a:extLst>
                  <a:ext uri="{FF2B5EF4-FFF2-40B4-BE49-F238E27FC236}">
                    <a16:creationId xmlns:a16="http://schemas.microsoft.com/office/drawing/2014/main" id="{F393C199-FB2E-46DF-8F25-7AE44AAB6689}"/>
                  </a:ext>
                </a:extLst>
              </p:cNvPr>
              <p:cNvSpPr/>
              <p:nvPr/>
            </p:nvSpPr>
            <p:spPr>
              <a:xfrm rot="5400000">
                <a:off x="5814116" y="2476678"/>
                <a:ext cx="364277"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Online Analytical Processing</a:t>
                </a:r>
              </a:p>
            </p:txBody>
          </p:sp>
          <p:sp>
            <p:nvSpPr>
              <p:cNvPr id="190" name="Rectangle 189">
                <a:extLst>
                  <a:ext uri="{FF2B5EF4-FFF2-40B4-BE49-F238E27FC236}">
                    <a16:creationId xmlns:a16="http://schemas.microsoft.com/office/drawing/2014/main" id="{EA94F027-CA65-41C0-898D-F5DE3B993870}"/>
                  </a:ext>
                </a:extLst>
              </p:cNvPr>
              <p:cNvSpPr/>
              <p:nvPr/>
            </p:nvSpPr>
            <p:spPr>
              <a:xfrm rot="5400000">
                <a:off x="5756258" y="1919532"/>
                <a:ext cx="1943721" cy="645101"/>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p:spPr>
            <p:txBody>
              <a:bodyPr vert="vert270" tIns="0" rtlCol="0" anchor="t"/>
              <a:lstStyle/>
              <a:p>
                <a:pPr algn="ctr" defTabSz="617159">
                  <a:defRPr/>
                </a:pPr>
                <a:r>
                  <a:rPr lang="en-US" sz="751" b="1" kern="0">
                    <a:latin typeface="Calibri" charset="0"/>
                    <a:ea typeface="Calibri" charset="0"/>
                    <a:cs typeface="Calibri" charset="0"/>
                  </a:rPr>
                  <a:t>Advanced Analytics</a:t>
                </a:r>
              </a:p>
            </p:txBody>
          </p:sp>
          <p:sp>
            <p:nvSpPr>
              <p:cNvPr id="191" name="Rectangle 190">
                <a:extLst>
                  <a:ext uri="{FF2B5EF4-FFF2-40B4-BE49-F238E27FC236}">
                    <a16:creationId xmlns:a16="http://schemas.microsoft.com/office/drawing/2014/main" id="{C6C6DBF0-E6BA-4C44-BBD4-486B331E8A0A}"/>
                  </a:ext>
                </a:extLst>
              </p:cNvPr>
              <p:cNvSpPr/>
              <p:nvPr/>
            </p:nvSpPr>
            <p:spPr>
              <a:xfrm rot="5400000">
                <a:off x="6637462" y="1941222"/>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Statistical Modelling</a:t>
                </a:r>
              </a:p>
            </p:txBody>
          </p:sp>
          <p:sp>
            <p:nvSpPr>
              <p:cNvPr id="192" name="Rectangle 191">
                <a:extLst>
                  <a:ext uri="{FF2B5EF4-FFF2-40B4-BE49-F238E27FC236}">
                    <a16:creationId xmlns:a16="http://schemas.microsoft.com/office/drawing/2014/main" id="{C4C21669-E9D4-449F-8F90-92DA25686167}"/>
                  </a:ext>
                </a:extLst>
              </p:cNvPr>
              <p:cNvSpPr/>
              <p:nvPr/>
            </p:nvSpPr>
            <p:spPr>
              <a:xfrm rot="5400000">
                <a:off x="6574056" y="2252066"/>
                <a:ext cx="318728"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Natural Language Processing</a:t>
                </a:r>
              </a:p>
            </p:txBody>
          </p:sp>
          <p:sp>
            <p:nvSpPr>
              <p:cNvPr id="193" name="Rectangle 192">
                <a:extLst>
                  <a:ext uri="{FF2B5EF4-FFF2-40B4-BE49-F238E27FC236}">
                    <a16:creationId xmlns:a16="http://schemas.microsoft.com/office/drawing/2014/main" id="{78D68A3C-FCC8-48E8-842E-13346C7540DC}"/>
                  </a:ext>
                </a:extLst>
              </p:cNvPr>
              <p:cNvSpPr/>
              <p:nvPr/>
            </p:nvSpPr>
            <p:spPr>
              <a:xfrm rot="5400000">
                <a:off x="6637462" y="1446346"/>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Predictive &amp; Prescriptive</a:t>
                </a:r>
              </a:p>
            </p:txBody>
          </p:sp>
          <p:sp>
            <p:nvSpPr>
              <p:cNvPr id="194" name="Rectangle 193">
                <a:extLst>
                  <a:ext uri="{FF2B5EF4-FFF2-40B4-BE49-F238E27FC236}">
                    <a16:creationId xmlns:a16="http://schemas.microsoft.com/office/drawing/2014/main" id="{8490FF5B-2D97-44E0-91CF-4236C34AD3B6}"/>
                  </a:ext>
                </a:extLst>
              </p:cNvPr>
              <p:cNvSpPr/>
              <p:nvPr/>
            </p:nvSpPr>
            <p:spPr>
              <a:xfrm rot="5400000">
                <a:off x="6632158" y="2562909"/>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Cognitive</a:t>
                </a:r>
              </a:p>
            </p:txBody>
          </p:sp>
          <p:sp>
            <p:nvSpPr>
              <p:cNvPr id="195" name="Rectangle 194">
                <a:extLst>
                  <a:ext uri="{FF2B5EF4-FFF2-40B4-BE49-F238E27FC236}">
                    <a16:creationId xmlns:a16="http://schemas.microsoft.com/office/drawing/2014/main" id="{2F4EE4E6-CB89-42A8-B21A-CB848CAF55BF}"/>
                  </a:ext>
                </a:extLst>
              </p:cNvPr>
              <p:cNvSpPr/>
              <p:nvPr/>
            </p:nvSpPr>
            <p:spPr>
              <a:xfrm rot="5400000">
                <a:off x="6632158" y="1693785"/>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Data Discovery</a:t>
                </a:r>
              </a:p>
            </p:txBody>
          </p:sp>
          <p:sp>
            <p:nvSpPr>
              <p:cNvPr id="196" name="Rectangle 195">
                <a:extLst>
                  <a:ext uri="{FF2B5EF4-FFF2-40B4-BE49-F238E27FC236}">
                    <a16:creationId xmlns:a16="http://schemas.microsoft.com/office/drawing/2014/main" id="{2425D900-ECBE-4C23-95A1-9E918C4C74B4}"/>
                  </a:ext>
                </a:extLst>
              </p:cNvPr>
              <p:cNvSpPr/>
              <p:nvPr/>
            </p:nvSpPr>
            <p:spPr>
              <a:xfrm rot="5400000">
                <a:off x="6637462" y="2810346"/>
                <a:ext cx="19191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Machine Learning</a:t>
                </a:r>
              </a:p>
            </p:txBody>
          </p:sp>
          <p:sp>
            <p:nvSpPr>
              <p:cNvPr id="197" name="Rectangle 196">
                <a:extLst>
                  <a:ext uri="{FF2B5EF4-FFF2-40B4-BE49-F238E27FC236}">
                    <a16:creationId xmlns:a16="http://schemas.microsoft.com/office/drawing/2014/main" id="{DCA00647-003B-4261-BBAF-76C82B2A584B}"/>
                  </a:ext>
                </a:extLst>
              </p:cNvPr>
              <p:cNvSpPr/>
              <p:nvPr/>
            </p:nvSpPr>
            <p:spPr>
              <a:xfrm rot="5400000">
                <a:off x="5905592" y="2804621"/>
                <a:ext cx="180469" cy="56715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00" kern="0">
                    <a:solidFill>
                      <a:prstClr val="black"/>
                    </a:solidFill>
                    <a:latin typeface="Calibri" charset="0"/>
                    <a:ea typeface="Calibri" charset="0"/>
                    <a:cs typeface="Calibri" charset="0"/>
                  </a:rPr>
                  <a:t>Ad-Hoc Analysis</a:t>
                </a:r>
              </a:p>
            </p:txBody>
          </p:sp>
          <p:sp>
            <p:nvSpPr>
              <p:cNvPr id="198" name="Rectangle 197">
                <a:extLst>
                  <a:ext uri="{FF2B5EF4-FFF2-40B4-BE49-F238E27FC236}">
                    <a16:creationId xmlns:a16="http://schemas.microsoft.com/office/drawing/2014/main" id="{9F310335-E291-4B0D-90A9-F9B098795F07}"/>
                  </a:ext>
                </a:extLst>
              </p:cNvPr>
              <p:cNvSpPr/>
              <p:nvPr/>
            </p:nvSpPr>
            <p:spPr>
              <a:xfrm rot="5400000">
                <a:off x="6248730" y="2678601"/>
                <a:ext cx="225388" cy="137848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Business Rules</a:t>
                </a:r>
              </a:p>
            </p:txBody>
          </p:sp>
          <p:pic>
            <p:nvPicPr>
              <p:cNvPr id="199" name="Picture 198">
                <a:extLst>
                  <a:ext uri="{FF2B5EF4-FFF2-40B4-BE49-F238E27FC236}">
                    <a16:creationId xmlns:a16="http://schemas.microsoft.com/office/drawing/2014/main" id="{AF229FA2-38A6-4E12-BA48-DD73AEF5EA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28435" y="3279367"/>
                <a:ext cx="172268" cy="172268"/>
              </a:xfrm>
              <a:prstGeom prst="rect">
                <a:avLst/>
              </a:prstGeom>
            </p:spPr>
          </p:pic>
          <p:sp>
            <p:nvSpPr>
              <p:cNvPr id="200" name="Rectangle 199">
                <a:extLst>
                  <a:ext uri="{FF2B5EF4-FFF2-40B4-BE49-F238E27FC236}">
                    <a16:creationId xmlns:a16="http://schemas.microsoft.com/office/drawing/2014/main" id="{B2BEC5BE-853E-408F-853D-0241E0124D0F}"/>
                  </a:ext>
                </a:extLst>
              </p:cNvPr>
              <p:cNvSpPr/>
              <p:nvPr/>
            </p:nvSpPr>
            <p:spPr>
              <a:xfrm rot="5400000">
                <a:off x="1773327" y="2018516"/>
                <a:ext cx="2185316" cy="664669"/>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Raw Zone</a:t>
                </a:r>
              </a:p>
            </p:txBody>
          </p:sp>
          <p:sp>
            <p:nvSpPr>
              <p:cNvPr id="201" name="Rectangle 200">
                <a:extLst>
                  <a:ext uri="{FF2B5EF4-FFF2-40B4-BE49-F238E27FC236}">
                    <a16:creationId xmlns:a16="http://schemas.microsoft.com/office/drawing/2014/main" id="{5E842074-DBF2-44F4-9FC2-7394F1C4F5FC}"/>
                  </a:ext>
                </a:extLst>
              </p:cNvPr>
              <p:cNvSpPr/>
              <p:nvPr/>
            </p:nvSpPr>
            <p:spPr>
              <a:xfrm rot="5400000">
                <a:off x="1655413" y="3138315"/>
                <a:ext cx="127775" cy="48261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Adapters</a:t>
                </a:r>
              </a:p>
            </p:txBody>
          </p:sp>
          <p:sp>
            <p:nvSpPr>
              <p:cNvPr id="202" name="Rectangle 201">
                <a:extLst>
                  <a:ext uri="{FF2B5EF4-FFF2-40B4-BE49-F238E27FC236}">
                    <a16:creationId xmlns:a16="http://schemas.microsoft.com/office/drawing/2014/main" id="{D55B3321-8517-4E2E-BF63-0A4D06A7F713}"/>
                  </a:ext>
                </a:extLst>
              </p:cNvPr>
              <p:cNvSpPr/>
              <p:nvPr/>
            </p:nvSpPr>
            <p:spPr>
              <a:xfrm rot="5400000">
                <a:off x="7425315" y="1275277"/>
                <a:ext cx="1064357" cy="1201501"/>
              </a:xfrm>
              <a:prstGeom prst="rect">
                <a:avLst/>
              </a:prstGeom>
              <a:solidFill>
                <a:sysClr val="window" lastClr="FFFFFF"/>
              </a:solidFill>
              <a:ln w="6350" cap="flat" cmpd="sng" algn="ctr">
                <a:noFill/>
                <a:prstDash val="solid"/>
              </a:ln>
              <a:effectLst/>
            </p:spPr>
            <p:txBody>
              <a:bodyPr vert="vert270" rtlCol="0" anchor="t" anchorCtr="0"/>
              <a:lstStyle/>
              <a:p>
                <a:pPr algn="ctr" defTabSz="685734">
                  <a:defRPr/>
                </a:pPr>
                <a:r>
                  <a:rPr lang="en-US" sz="751" b="1" kern="0">
                    <a:solidFill>
                      <a:prstClr val="black">
                        <a:lumMod val="75000"/>
                        <a:lumOff val="25000"/>
                      </a:prstClr>
                    </a:solidFill>
                    <a:latin typeface="Calibri" charset="0"/>
                    <a:ea typeface="Calibri" charset="0"/>
                    <a:cs typeface="Calibri" charset="0"/>
                  </a:rPr>
                  <a:t>Data Analytics as a Service</a:t>
                </a:r>
              </a:p>
            </p:txBody>
          </p:sp>
          <p:sp>
            <p:nvSpPr>
              <p:cNvPr id="203" name="Rectangle 202">
                <a:extLst>
                  <a:ext uri="{FF2B5EF4-FFF2-40B4-BE49-F238E27FC236}">
                    <a16:creationId xmlns:a16="http://schemas.microsoft.com/office/drawing/2014/main" id="{DD64E5CF-230B-48C3-A267-B238C6B74A05}"/>
                  </a:ext>
                </a:extLst>
              </p:cNvPr>
              <p:cNvSpPr/>
              <p:nvPr/>
            </p:nvSpPr>
            <p:spPr>
              <a:xfrm rot="5400000">
                <a:off x="7425668" y="2401712"/>
                <a:ext cx="1051920" cy="1201501"/>
              </a:xfrm>
              <a:prstGeom prst="rect">
                <a:avLst/>
              </a:prstGeom>
              <a:solidFill>
                <a:sysClr val="window" lastClr="FFFFFF"/>
              </a:solidFill>
              <a:ln w="6350" cap="flat" cmpd="sng" algn="ctr">
                <a:noFill/>
                <a:prstDash val="solid"/>
              </a:ln>
              <a:effectLst/>
            </p:spPr>
            <p:txBody>
              <a:bodyPr vert="vert270" rtlCol="0" anchor="t" anchorCtr="0"/>
              <a:lstStyle/>
              <a:p>
                <a:pPr algn="ctr" defTabSz="685734">
                  <a:defRPr/>
                </a:pPr>
                <a:r>
                  <a:rPr lang="en-US" sz="751" b="1" kern="0">
                    <a:solidFill>
                      <a:prstClr val="black">
                        <a:lumMod val="75000"/>
                        <a:lumOff val="25000"/>
                      </a:prstClr>
                    </a:solidFill>
                    <a:latin typeface="Calibri" charset="0"/>
                    <a:ea typeface="Calibri" charset="0"/>
                    <a:cs typeface="Calibri" charset="0"/>
                  </a:rPr>
                  <a:t>Analytic as a service APIs </a:t>
                </a:r>
              </a:p>
            </p:txBody>
          </p:sp>
          <p:sp>
            <p:nvSpPr>
              <p:cNvPr id="204" name="Rectangle 203">
                <a:extLst>
                  <a:ext uri="{FF2B5EF4-FFF2-40B4-BE49-F238E27FC236}">
                    <a16:creationId xmlns:a16="http://schemas.microsoft.com/office/drawing/2014/main" id="{31ED76BE-AAD3-40FB-91B2-8FF17B4041F8}"/>
                  </a:ext>
                </a:extLst>
              </p:cNvPr>
              <p:cNvSpPr/>
              <p:nvPr/>
            </p:nvSpPr>
            <p:spPr>
              <a:xfrm rot="5400000">
                <a:off x="7549475" y="2567207"/>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Text</a:t>
                </a:r>
              </a:p>
            </p:txBody>
          </p:sp>
          <p:sp>
            <p:nvSpPr>
              <p:cNvPr id="205" name="Rectangle 204">
                <a:extLst>
                  <a:ext uri="{FF2B5EF4-FFF2-40B4-BE49-F238E27FC236}">
                    <a16:creationId xmlns:a16="http://schemas.microsoft.com/office/drawing/2014/main" id="{9FA2AFCE-81A5-44C7-8607-92E9AA304D36}"/>
                  </a:ext>
                </a:extLst>
              </p:cNvPr>
              <p:cNvSpPr/>
              <p:nvPr/>
            </p:nvSpPr>
            <p:spPr>
              <a:xfrm rot="5400000">
                <a:off x="8123774" y="2567206"/>
                <a:ext cx="225383"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Vision</a:t>
                </a:r>
              </a:p>
            </p:txBody>
          </p:sp>
          <p:sp>
            <p:nvSpPr>
              <p:cNvPr id="206" name="Rectangle 205">
                <a:extLst>
                  <a:ext uri="{FF2B5EF4-FFF2-40B4-BE49-F238E27FC236}">
                    <a16:creationId xmlns:a16="http://schemas.microsoft.com/office/drawing/2014/main" id="{17E14F82-1027-4869-A2C1-86A1BB5D6F8B}"/>
                  </a:ext>
                </a:extLst>
              </p:cNvPr>
              <p:cNvSpPr/>
              <p:nvPr/>
            </p:nvSpPr>
            <p:spPr>
              <a:xfrm rot="5400000">
                <a:off x="8123775" y="2837271"/>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Emotion</a:t>
                </a:r>
              </a:p>
            </p:txBody>
          </p:sp>
          <p:sp>
            <p:nvSpPr>
              <p:cNvPr id="207" name="Rectangle 206">
                <a:extLst>
                  <a:ext uri="{FF2B5EF4-FFF2-40B4-BE49-F238E27FC236}">
                    <a16:creationId xmlns:a16="http://schemas.microsoft.com/office/drawing/2014/main" id="{385B772E-F981-437C-9A97-4D46BAB67D96}"/>
                  </a:ext>
                </a:extLst>
              </p:cNvPr>
              <p:cNvSpPr/>
              <p:nvPr/>
            </p:nvSpPr>
            <p:spPr>
              <a:xfrm rot="5400000">
                <a:off x="7549477" y="2833798"/>
                <a:ext cx="225383"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40" kern="0">
                    <a:solidFill>
                      <a:prstClr val="black"/>
                    </a:solidFill>
                    <a:latin typeface="Calibri" charset="0"/>
                    <a:ea typeface="Calibri" charset="0"/>
                    <a:cs typeface="Calibri" charset="0"/>
                  </a:rPr>
                  <a:t>Recommend</a:t>
                </a:r>
              </a:p>
            </p:txBody>
          </p:sp>
          <p:sp>
            <p:nvSpPr>
              <p:cNvPr id="208" name="Rectangle 207">
                <a:extLst>
                  <a:ext uri="{FF2B5EF4-FFF2-40B4-BE49-F238E27FC236}">
                    <a16:creationId xmlns:a16="http://schemas.microsoft.com/office/drawing/2014/main" id="{C966C14D-9F58-4FE7-8DA2-FD9CAF1C5893}"/>
                  </a:ext>
                </a:extLst>
              </p:cNvPr>
              <p:cNvSpPr/>
              <p:nvPr/>
            </p:nvSpPr>
            <p:spPr>
              <a:xfrm rot="5400000">
                <a:off x="7549475" y="3100390"/>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Bot</a:t>
                </a:r>
              </a:p>
            </p:txBody>
          </p:sp>
          <p:sp>
            <p:nvSpPr>
              <p:cNvPr id="209" name="Rectangle 208">
                <a:extLst>
                  <a:ext uri="{FF2B5EF4-FFF2-40B4-BE49-F238E27FC236}">
                    <a16:creationId xmlns:a16="http://schemas.microsoft.com/office/drawing/2014/main" id="{EBA3B698-014F-4AC0-864B-0C1250BCF409}"/>
                  </a:ext>
                </a:extLst>
              </p:cNvPr>
              <p:cNvSpPr/>
              <p:nvPr/>
            </p:nvSpPr>
            <p:spPr>
              <a:xfrm rot="5400000">
                <a:off x="8123773" y="3094369"/>
                <a:ext cx="225384" cy="534907"/>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Speech</a:t>
                </a:r>
              </a:p>
            </p:txBody>
          </p:sp>
          <p:sp>
            <p:nvSpPr>
              <p:cNvPr id="210" name="Rectangle 209">
                <a:extLst>
                  <a:ext uri="{FF2B5EF4-FFF2-40B4-BE49-F238E27FC236}">
                    <a16:creationId xmlns:a16="http://schemas.microsoft.com/office/drawing/2014/main" id="{F0354419-4A1D-44AB-8238-7EFB25907994}"/>
                  </a:ext>
                </a:extLst>
              </p:cNvPr>
              <p:cNvSpPr/>
              <p:nvPr/>
            </p:nvSpPr>
            <p:spPr>
              <a:xfrm>
                <a:off x="3424202" y="993575"/>
                <a:ext cx="2042759" cy="2624255"/>
              </a:xfrm>
              <a:prstGeom prst="rect">
                <a:avLst/>
              </a:prstGeom>
              <a:solidFill>
                <a:sysClr val="window" lastClr="FFFFFF">
                  <a:alpha val="80000"/>
                </a:sysClr>
              </a:solidFill>
              <a:ln w="6350" cap="flat" cmpd="sng" algn="ctr">
                <a:solidFill>
                  <a:srgbClr val="5B9BD5"/>
                </a:solidFill>
                <a:prstDash val="solid"/>
                <a:miter lim="800000"/>
              </a:ln>
              <a:effectLst/>
            </p:spPr>
            <p:txBody>
              <a:bodyPr rtlCol="0" anchor="t" anchorCtr="0"/>
              <a:lstStyle/>
              <a:p>
                <a:pPr algn="ctr" defTabSz="685734">
                  <a:defRPr/>
                </a:pPr>
                <a:r>
                  <a:rPr lang="en-US" sz="825" b="1" kern="0">
                    <a:solidFill>
                      <a:prstClr val="black"/>
                    </a:solidFill>
                    <a:latin typeface="Calibri" charset="0"/>
                    <a:ea typeface="Calibri" charset="0"/>
                    <a:cs typeface="Calibri" charset="0"/>
                  </a:rPr>
                  <a:t>Data Stores</a:t>
                </a:r>
              </a:p>
            </p:txBody>
          </p:sp>
          <p:sp>
            <p:nvSpPr>
              <p:cNvPr id="211" name="Rectangle 210">
                <a:extLst>
                  <a:ext uri="{FF2B5EF4-FFF2-40B4-BE49-F238E27FC236}">
                    <a16:creationId xmlns:a16="http://schemas.microsoft.com/office/drawing/2014/main" id="{FC679FA9-C6D8-4658-A504-61383822C5B5}"/>
                  </a:ext>
                </a:extLst>
              </p:cNvPr>
              <p:cNvSpPr/>
              <p:nvPr/>
            </p:nvSpPr>
            <p:spPr>
              <a:xfrm>
                <a:off x="797102" y="933810"/>
                <a:ext cx="215636" cy="3294021"/>
              </a:xfrm>
              <a:prstGeom prst="rect">
                <a:avLst/>
              </a:prstGeom>
              <a:solidFill>
                <a:schemeClr val="bg1">
                  <a:lumMod val="50000"/>
                </a:scheme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INTELLIGENCE </a:t>
                </a:r>
              </a:p>
            </p:txBody>
          </p:sp>
          <p:sp>
            <p:nvSpPr>
              <p:cNvPr id="212" name="Rectangle 211">
                <a:extLst>
                  <a:ext uri="{FF2B5EF4-FFF2-40B4-BE49-F238E27FC236}">
                    <a16:creationId xmlns:a16="http://schemas.microsoft.com/office/drawing/2014/main" id="{DCEE6F60-BAAF-4075-B498-3AF79F0B4A86}"/>
                  </a:ext>
                </a:extLst>
              </p:cNvPr>
              <p:cNvSpPr/>
              <p:nvPr/>
            </p:nvSpPr>
            <p:spPr>
              <a:xfrm>
                <a:off x="335302" y="933810"/>
                <a:ext cx="216863" cy="3294021"/>
              </a:xfrm>
              <a:prstGeom prst="rect">
                <a:avLst/>
              </a:prstGeom>
              <a:solidFill>
                <a:sysClr val="window" lastClr="FFFFFF">
                  <a:lumMod val="75000"/>
                </a:sys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ENGAGEMENT</a:t>
                </a:r>
              </a:p>
            </p:txBody>
          </p:sp>
          <p:sp>
            <p:nvSpPr>
              <p:cNvPr id="213" name="Rectangle 212">
                <a:extLst>
                  <a:ext uri="{FF2B5EF4-FFF2-40B4-BE49-F238E27FC236}">
                    <a16:creationId xmlns:a16="http://schemas.microsoft.com/office/drawing/2014/main" id="{0E762243-7714-422E-96AF-C78A32EF0E22}"/>
                  </a:ext>
                </a:extLst>
              </p:cNvPr>
              <p:cNvSpPr/>
              <p:nvPr/>
            </p:nvSpPr>
            <p:spPr>
              <a:xfrm>
                <a:off x="566815" y="933810"/>
                <a:ext cx="215636" cy="3294021"/>
              </a:xfrm>
              <a:prstGeom prst="rect">
                <a:avLst/>
              </a:prstGeom>
              <a:solidFill>
                <a:sysClr val="window" lastClr="FFFFFF">
                  <a:lumMod val="65000"/>
                </a:sysClr>
              </a:solidFill>
              <a:ln w="6350" cap="flat" cmpd="sng" algn="ctr">
                <a:noFill/>
                <a:prstDash val="solid"/>
                <a:miter lim="800000"/>
              </a:ln>
              <a:effectLst/>
            </p:spPr>
            <p:txBody>
              <a:bodyPr vert="vert270" rtlCol="0" anchor="ctr" anchorCtr="0"/>
              <a:lstStyle/>
              <a:p>
                <a:pPr algn="ctr" defTabSz="685734">
                  <a:defRPr/>
                </a:pPr>
                <a:r>
                  <a:rPr lang="en-US" sz="900" b="1" kern="0">
                    <a:solidFill>
                      <a:prstClr val="black"/>
                    </a:solidFill>
                    <a:latin typeface="Calibri" charset="0"/>
                    <a:ea typeface="Calibri" charset="0"/>
                    <a:cs typeface="Calibri" charset="0"/>
                  </a:rPr>
                  <a:t>SYSTEMS OF RECORD</a:t>
                </a:r>
              </a:p>
            </p:txBody>
          </p:sp>
          <p:grpSp>
            <p:nvGrpSpPr>
              <p:cNvPr id="214" name="Group 213">
                <a:extLst>
                  <a:ext uri="{FF2B5EF4-FFF2-40B4-BE49-F238E27FC236}">
                    <a16:creationId xmlns:a16="http://schemas.microsoft.com/office/drawing/2014/main" id="{C25E6B03-2D55-4482-B0F3-00D60F8067DE}"/>
                  </a:ext>
                </a:extLst>
              </p:cNvPr>
              <p:cNvGrpSpPr/>
              <p:nvPr/>
            </p:nvGrpSpPr>
            <p:grpSpPr>
              <a:xfrm>
                <a:off x="261587" y="4058742"/>
                <a:ext cx="814824" cy="772483"/>
                <a:chOff x="375314" y="4085065"/>
                <a:chExt cx="678358" cy="645685"/>
              </a:xfrm>
            </p:grpSpPr>
            <p:sp>
              <p:nvSpPr>
                <p:cNvPr id="289" name="Oval 288">
                  <a:extLst>
                    <a:ext uri="{FF2B5EF4-FFF2-40B4-BE49-F238E27FC236}">
                      <a16:creationId xmlns:a16="http://schemas.microsoft.com/office/drawing/2014/main" id="{D072DBF7-F071-485F-8678-F6871810412E}"/>
                    </a:ext>
                  </a:extLst>
                </p:cNvPr>
                <p:cNvSpPr/>
                <p:nvPr/>
              </p:nvSpPr>
              <p:spPr>
                <a:xfrm>
                  <a:off x="390227" y="4085065"/>
                  <a:ext cx="637560" cy="645685"/>
                </a:xfrm>
                <a:prstGeom prst="ellipse">
                  <a:avLst/>
                </a:prstGeom>
                <a:solidFill>
                  <a:srgbClr val="959595">
                    <a:lumMod val="40000"/>
                    <a:lumOff val="60000"/>
                  </a:srgbClr>
                </a:solidFill>
                <a:ln w="9525" cap="flat" cmpd="sng" algn="ctr">
                  <a:solidFill>
                    <a:sysClr val="windowText" lastClr="000000"/>
                  </a:solidFill>
                  <a:prstDash val="dash"/>
                </a:ln>
                <a:effectLst>
                  <a:outerShdw blurRad="40000" dist="20000" dir="5400000" rotWithShape="0">
                    <a:srgbClr val="000000">
                      <a:alpha val="38000"/>
                    </a:srgbClr>
                  </a:outerShdw>
                </a:effectLst>
              </p:spPr>
              <p:txBody>
                <a:bodyPr rtlCol="0" anchor="ctr"/>
                <a:lstStyle/>
                <a:p>
                  <a:pPr algn="ctr" defTabSz="685734">
                    <a:defRPr/>
                  </a:pPr>
                  <a:endParaRPr lang="en-US" sz="1200" kern="0">
                    <a:solidFill>
                      <a:prstClr val="white"/>
                    </a:solidFill>
                    <a:latin typeface="Calibri" charset="0"/>
                    <a:ea typeface="Calibri" charset="0"/>
                    <a:cs typeface="Calibri" charset="0"/>
                  </a:endParaRPr>
                </a:p>
              </p:txBody>
            </p:sp>
            <p:sp>
              <p:nvSpPr>
                <p:cNvPr id="290" name="TextBox 289">
                  <a:extLst>
                    <a:ext uri="{FF2B5EF4-FFF2-40B4-BE49-F238E27FC236}">
                      <a16:creationId xmlns:a16="http://schemas.microsoft.com/office/drawing/2014/main" id="{2D0C6A4F-4EE7-4DEB-9911-6A8F9274E70D}"/>
                    </a:ext>
                  </a:extLst>
                </p:cNvPr>
                <p:cNvSpPr txBox="1"/>
                <p:nvPr/>
              </p:nvSpPr>
              <p:spPr>
                <a:xfrm>
                  <a:off x="375314" y="4255507"/>
                  <a:ext cx="678358" cy="318296"/>
                </a:xfrm>
                <a:prstGeom prst="rect">
                  <a:avLst/>
                </a:prstGeom>
                <a:noFill/>
              </p:spPr>
              <p:txBody>
                <a:bodyPr wrap="square" rtlCol="0">
                  <a:spAutoFit/>
                </a:bodyPr>
                <a:lstStyle/>
                <a:p>
                  <a:pPr algn="ctr" defTabSz="685734" fontAlgn="base">
                    <a:spcBef>
                      <a:spcPct val="0"/>
                    </a:spcBef>
                    <a:spcAft>
                      <a:spcPct val="0"/>
                    </a:spcAft>
                    <a:defRPr/>
                  </a:pPr>
                  <a:r>
                    <a:rPr lang="en-US" sz="825" b="1">
                      <a:solidFill>
                        <a:prstClr val="black">
                          <a:lumMod val="75000"/>
                          <a:lumOff val="25000"/>
                        </a:prstClr>
                      </a:solidFill>
                      <a:latin typeface="Calibri" charset="0"/>
                      <a:ea typeface="Calibri" charset="0"/>
                      <a:cs typeface="Calibri" charset="0"/>
                    </a:rPr>
                    <a:t>External </a:t>
                  </a:r>
                </a:p>
                <a:p>
                  <a:pPr algn="ctr" defTabSz="685734" fontAlgn="base">
                    <a:spcBef>
                      <a:spcPct val="0"/>
                    </a:spcBef>
                    <a:spcAft>
                      <a:spcPct val="0"/>
                    </a:spcAft>
                    <a:defRPr/>
                  </a:pPr>
                  <a:r>
                    <a:rPr lang="en-US" sz="825" b="1">
                      <a:solidFill>
                        <a:prstClr val="black">
                          <a:lumMod val="75000"/>
                          <a:lumOff val="25000"/>
                        </a:prstClr>
                      </a:solidFill>
                      <a:latin typeface="Calibri" charset="0"/>
                      <a:ea typeface="Calibri" charset="0"/>
                      <a:cs typeface="Calibri" charset="0"/>
                    </a:rPr>
                    <a:t>Data</a:t>
                  </a:r>
                </a:p>
              </p:txBody>
            </p:sp>
          </p:grpSp>
          <p:sp>
            <p:nvSpPr>
              <p:cNvPr id="215" name="Rectangle 214">
                <a:extLst>
                  <a:ext uri="{FF2B5EF4-FFF2-40B4-BE49-F238E27FC236}">
                    <a16:creationId xmlns:a16="http://schemas.microsoft.com/office/drawing/2014/main" id="{757B5926-CF9E-40D4-A4C2-56CF924436D3}"/>
                  </a:ext>
                </a:extLst>
              </p:cNvPr>
              <p:cNvSpPr/>
              <p:nvPr/>
            </p:nvSpPr>
            <p:spPr>
              <a:xfrm rot="5400000">
                <a:off x="7594659" y="1404533"/>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defTabSz="617159">
                  <a:defRPr/>
                </a:pPr>
                <a:r>
                  <a:rPr lang="en-US" sz="675" kern="0">
                    <a:solidFill>
                      <a:prstClr val="black"/>
                    </a:solidFill>
                    <a:latin typeface="Calibri" charset="0"/>
                    <a:ea typeface="Calibri" charset="0"/>
                    <a:cs typeface="Calibri" charset="0"/>
                  </a:rPr>
                  <a:t>Visualization</a:t>
                </a:r>
              </a:p>
            </p:txBody>
          </p:sp>
          <p:sp>
            <p:nvSpPr>
              <p:cNvPr id="216" name="Rectangle 215">
                <a:extLst>
                  <a:ext uri="{FF2B5EF4-FFF2-40B4-BE49-F238E27FC236}">
                    <a16:creationId xmlns:a16="http://schemas.microsoft.com/office/drawing/2014/main" id="{D6AA7EBF-DFC3-439C-9F5D-16499DD7C17C}"/>
                  </a:ext>
                </a:extLst>
              </p:cNvPr>
              <p:cNvSpPr/>
              <p:nvPr/>
            </p:nvSpPr>
            <p:spPr>
              <a:xfrm rot="5400000">
                <a:off x="8143144" y="1728616"/>
                <a:ext cx="210423" cy="462870"/>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Self-service</a:t>
                </a:r>
              </a:p>
            </p:txBody>
          </p:sp>
          <p:sp>
            <p:nvSpPr>
              <p:cNvPr id="217" name="Rectangle 216">
                <a:extLst>
                  <a:ext uri="{FF2B5EF4-FFF2-40B4-BE49-F238E27FC236}">
                    <a16:creationId xmlns:a16="http://schemas.microsoft.com/office/drawing/2014/main" id="{D02203B8-E6A8-46A1-8D2A-4C890679EB4A}"/>
                  </a:ext>
                </a:extLst>
              </p:cNvPr>
              <p:cNvSpPr/>
              <p:nvPr/>
            </p:nvSpPr>
            <p:spPr>
              <a:xfrm rot="5400000">
                <a:off x="8156912" y="1456607"/>
                <a:ext cx="197640" cy="466755"/>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Portals</a:t>
                </a:r>
              </a:p>
            </p:txBody>
          </p:sp>
          <p:sp>
            <p:nvSpPr>
              <p:cNvPr id="218" name="Rectangle 217">
                <a:extLst>
                  <a:ext uri="{FF2B5EF4-FFF2-40B4-BE49-F238E27FC236}">
                    <a16:creationId xmlns:a16="http://schemas.microsoft.com/office/drawing/2014/main" id="{D752A649-0D8D-4AF7-B448-188825196EA5}"/>
                  </a:ext>
                </a:extLst>
              </p:cNvPr>
              <p:cNvSpPr/>
              <p:nvPr/>
            </p:nvSpPr>
            <p:spPr>
              <a:xfrm rot="5400000">
                <a:off x="7594657" y="1815797"/>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Dashboards</a:t>
                </a:r>
              </a:p>
            </p:txBody>
          </p:sp>
          <p:sp>
            <p:nvSpPr>
              <p:cNvPr id="219" name="Rectangle 218">
                <a:extLst>
                  <a:ext uri="{FF2B5EF4-FFF2-40B4-BE49-F238E27FC236}">
                    <a16:creationId xmlns:a16="http://schemas.microsoft.com/office/drawing/2014/main" id="{F2B66308-D466-4DD5-834F-35E6422DA281}"/>
                  </a:ext>
                </a:extLst>
              </p:cNvPr>
              <p:cNvSpPr/>
              <p:nvPr/>
            </p:nvSpPr>
            <p:spPr>
              <a:xfrm rot="5400000">
                <a:off x="7604451" y="2032441"/>
                <a:ext cx="185919" cy="553351"/>
              </a:xfrm>
              <a:prstGeom prst="rect">
                <a:avLst/>
              </a:prstGeom>
              <a:solidFill>
                <a:sysClr val="window" lastClr="FFFFFF"/>
              </a:solidFill>
              <a:ln w="3175" cap="flat" cmpd="sng" algn="ctr">
                <a:solidFill>
                  <a:sysClr val="windowText" lastClr="000000"/>
                </a:solidFill>
                <a:prstDash val="dash"/>
              </a:ln>
              <a:effectLst/>
            </p:spPr>
            <p:txBody>
              <a:bodyPr vert="vert270" rtlCol="0" anchor="ctr"/>
              <a:lstStyle/>
              <a:p>
                <a:pPr algn="ctr" defTabSz="617159">
                  <a:defRPr/>
                </a:pPr>
                <a:r>
                  <a:rPr lang="en-US" sz="675" kern="0">
                    <a:solidFill>
                      <a:prstClr val="black"/>
                    </a:solidFill>
                    <a:latin typeface="Calibri" charset="0"/>
                    <a:ea typeface="Calibri" charset="0"/>
                    <a:cs typeface="Calibri" charset="0"/>
                  </a:rPr>
                  <a:t>Alerts</a:t>
                </a:r>
              </a:p>
            </p:txBody>
          </p:sp>
          <p:sp>
            <p:nvSpPr>
              <p:cNvPr id="220" name="Rectangle 219">
                <a:extLst>
                  <a:ext uri="{FF2B5EF4-FFF2-40B4-BE49-F238E27FC236}">
                    <a16:creationId xmlns:a16="http://schemas.microsoft.com/office/drawing/2014/main" id="{EA467532-3459-4BEE-BBEF-BAA6B26C553A}"/>
                  </a:ext>
                </a:extLst>
              </p:cNvPr>
              <p:cNvSpPr/>
              <p:nvPr/>
            </p:nvSpPr>
            <p:spPr>
              <a:xfrm>
                <a:off x="1351920" y="3674016"/>
                <a:ext cx="7314659" cy="516567"/>
              </a:xfrm>
              <a:prstGeom prst="rect">
                <a:avLst/>
              </a:prstGeom>
              <a:solidFill>
                <a:sysClr val="window" lastClr="FFFFFF">
                  <a:alpha val="80000"/>
                </a:sysClr>
              </a:solidFill>
              <a:ln w="6350" cap="flat" cmpd="sng" algn="ctr">
                <a:noFill/>
                <a:prstDash val="solid"/>
                <a:miter lim="800000"/>
              </a:ln>
              <a:effectLst/>
            </p:spPr>
            <p:txBody>
              <a:bodyPr rtlCol="0" anchor="t" anchorCtr="0"/>
              <a:lstStyle/>
              <a:p>
                <a:pPr algn="ctr" defTabSz="685734">
                  <a:defRPr/>
                </a:pPr>
                <a:r>
                  <a:rPr lang="en-US" sz="825" b="1" kern="0">
                    <a:solidFill>
                      <a:prstClr val="black">
                        <a:lumMod val="75000"/>
                        <a:lumOff val="25000"/>
                      </a:prstClr>
                    </a:solidFill>
                    <a:latin typeface="Calibri" charset="0"/>
                    <a:ea typeface="Calibri" charset="0"/>
                    <a:cs typeface="Calibri" charset="0"/>
                  </a:rPr>
                  <a:t>Data Management</a:t>
                </a:r>
              </a:p>
            </p:txBody>
          </p:sp>
          <p:sp>
            <p:nvSpPr>
              <p:cNvPr id="221" name="Rectangle 220">
                <a:extLst>
                  <a:ext uri="{FF2B5EF4-FFF2-40B4-BE49-F238E27FC236}">
                    <a16:creationId xmlns:a16="http://schemas.microsoft.com/office/drawing/2014/main" id="{578C36EE-C09D-4041-A6A0-2C578DECFDEA}"/>
                  </a:ext>
                </a:extLst>
              </p:cNvPr>
              <p:cNvSpPr/>
              <p:nvPr/>
            </p:nvSpPr>
            <p:spPr>
              <a:xfrm>
                <a:off x="1358269" y="3674016"/>
                <a:ext cx="7314659" cy="516567"/>
              </a:xfrm>
              <a:prstGeom prst="rect">
                <a:avLst/>
              </a:prstGeom>
              <a:solidFill>
                <a:sysClr val="window" lastClr="FFFFFF">
                  <a:alpha val="80000"/>
                </a:sysClr>
              </a:solidFill>
              <a:ln w="6350" cap="flat" cmpd="sng" algn="ctr">
                <a:noFill/>
                <a:prstDash val="solid"/>
                <a:miter lim="800000"/>
              </a:ln>
              <a:effectLst/>
            </p:spPr>
            <p:txBody>
              <a:bodyPr rtlCol="0" anchor="t" anchorCtr="0"/>
              <a:lstStyle/>
              <a:p>
                <a:pPr algn="ctr" defTabSz="685734">
                  <a:defRPr/>
                </a:pPr>
                <a:r>
                  <a:rPr lang="en-US" sz="825" b="1" kern="0">
                    <a:solidFill>
                      <a:prstClr val="black">
                        <a:lumMod val="75000"/>
                        <a:lumOff val="25000"/>
                      </a:prstClr>
                    </a:solidFill>
                    <a:latin typeface="Calibri" charset="0"/>
                    <a:ea typeface="Calibri" charset="0"/>
                    <a:cs typeface="Calibri" charset="0"/>
                  </a:rPr>
                  <a:t>Data Management</a:t>
                </a:r>
              </a:p>
            </p:txBody>
          </p:sp>
          <p:sp>
            <p:nvSpPr>
              <p:cNvPr id="222" name="TextBox 221">
                <a:extLst>
                  <a:ext uri="{FF2B5EF4-FFF2-40B4-BE49-F238E27FC236}">
                    <a16:creationId xmlns:a16="http://schemas.microsoft.com/office/drawing/2014/main" id="{7D519FFF-0C06-417C-A526-B47B9B0D442B}"/>
                  </a:ext>
                </a:extLst>
              </p:cNvPr>
              <p:cNvSpPr txBox="1"/>
              <p:nvPr/>
            </p:nvSpPr>
            <p:spPr>
              <a:xfrm>
                <a:off x="1732964" y="3875003"/>
                <a:ext cx="681131"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Metadata</a:t>
                </a:r>
              </a:p>
            </p:txBody>
          </p:sp>
          <p:sp>
            <p:nvSpPr>
              <p:cNvPr id="223" name="TextBox 222">
                <a:extLst>
                  <a:ext uri="{FF2B5EF4-FFF2-40B4-BE49-F238E27FC236}">
                    <a16:creationId xmlns:a16="http://schemas.microsoft.com/office/drawing/2014/main" id="{DC52C14B-7AA3-4FBD-A8E9-074C32140CA0}"/>
                  </a:ext>
                </a:extLst>
              </p:cNvPr>
              <p:cNvSpPr txBox="1"/>
              <p:nvPr/>
            </p:nvSpPr>
            <p:spPr>
              <a:xfrm>
                <a:off x="3451312" y="3875003"/>
                <a:ext cx="560633"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Lineage</a:t>
                </a:r>
              </a:p>
            </p:txBody>
          </p:sp>
          <p:sp>
            <p:nvSpPr>
              <p:cNvPr id="224" name="TextBox 223">
                <a:extLst>
                  <a:ext uri="{FF2B5EF4-FFF2-40B4-BE49-F238E27FC236}">
                    <a16:creationId xmlns:a16="http://schemas.microsoft.com/office/drawing/2014/main" id="{A6F9FED7-C96E-4EE3-9E36-A0DF7BAE383D}"/>
                  </a:ext>
                </a:extLst>
              </p:cNvPr>
              <p:cNvSpPr txBox="1"/>
              <p:nvPr/>
            </p:nvSpPr>
            <p:spPr>
              <a:xfrm>
                <a:off x="4249177" y="3875003"/>
                <a:ext cx="1010064"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p>
                <a:pPr algn="ctr" defTabSz="685734">
                  <a:defRPr/>
                </a:pPr>
                <a:r>
                  <a:rPr lang="en-US" sz="751" kern="0">
                    <a:latin typeface="Calibri" charset="0"/>
                    <a:ea typeface="Calibri" charset="0"/>
                    <a:cs typeface="Calibri" charset="0"/>
                  </a:rPr>
                  <a:t>Data Governance</a:t>
                </a:r>
              </a:p>
            </p:txBody>
          </p:sp>
          <p:sp>
            <p:nvSpPr>
              <p:cNvPr id="225" name="TextBox 224">
                <a:extLst>
                  <a:ext uri="{FF2B5EF4-FFF2-40B4-BE49-F238E27FC236}">
                    <a16:creationId xmlns:a16="http://schemas.microsoft.com/office/drawing/2014/main" id="{101F8A82-AAD3-49F7-9780-43B6E07B0140}"/>
                  </a:ext>
                </a:extLst>
              </p:cNvPr>
              <p:cNvSpPr txBox="1"/>
              <p:nvPr/>
            </p:nvSpPr>
            <p:spPr>
              <a:xfrm>
                <a:off x="5496478" y="3875004"/>
                <a:ext cx="1143343"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Data Quality</a:t>
                </a:r>
              </a:p>
            </p:txBody>
          </p:sp>
          <p:sp>
            <p:nvSpPr>
              <p:cNvPr id="226" name="TextBox 225">
                <a:extLst>
                  <a:ext uri="{FF2B5EF4-FFF2-40B4-BE49-F238E27FC236}">
                    <a16:creationId xmlns:a16="http://schemas.microsoft.com/office/drawing/2014/main" id="{ADF58DA9-858B-422C-A019-3F4ECC0BFB5D}"/>
                  </a:ext>
                </a:extLst>
              </p:cNvPr>
              <p:cNvSpPr txBox="1"/>
              <p:nvPr/>
            </p:nvSpPr>
            <p:spPr>
              <a:xfrm>
                <a:off x="6877052" y="3875004"/>
                <a:ext cx="1626869" cy="210592"/>
              </a:xfrm>
              <a:prstGeom prst="rect">
                <a:avLst/>
              </a:prstGeom>
              <a:pattFill prst="pct10">
                <a:fgClr>
                  <a:schemeClr val="bg1"/>
                </a:fgClr>
                <a:bgClr>
                  <a:schemeClr val="tx2">
                    <a:lumMod val="20000"/>
                    <a:lumOff val="80000"/>
                  </a:schemeClr>
                </a:bgClr>
              </a:pattFill>
              <a:ln w="28575" cap="flat" cmpd="sng" algn="ctr">
                <a:solidFill>
                  <a:srgbClr val="FF0000"/>
                </a:solidFill>
                <a:prstDash val="dash"/>
              </a:ln>
              <a:effectLst>
                <a:outerShdw blurRad="40000" dist="20000" dir="5400000" rotWithShape="0">
                  <a:srgbClr val="000000">
                    <a:alpha val="38000"/>
                  </a:srgbClr>
                </a:outerShdw>
              </a:effectLst>
            </p:spPr>
            <p:txBody>
              <a:bodyPr wrap="squar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latin typeface="Calibri" charset="0"/>
                    <a:ea typeface="Calibri" charset="0"/>
                    <a:cs typeface="Calibri" charset="0"/>
                  </a:rPr>
                  <a:t>Master Data Management</a:t>
                </a:r>
              </a:p>
            </p:txBody>
          </p:sp>
          <p:sp>
            <p:nvSpPr>
              <p:cNvPr id="227" name="TextBox 226">
                <a:extLst>
                  <a:ext uri="{FF2B5EF4-FFF2-40B4-BE49-F238E27FC236}">
                    <a16:creationId xmlns:a16="http://schemas.microsoft.com/office/drawing/2014/main" id="{EEE2BE50-ED6A-46E6-A063-245A0E77A2D8}"/>
                  </a:ext>
                </a:extLst>
              </p:cNvPr>
              <p:cNvSpPr txBox="1"/>
              <p:nvPr/>
            </p:nvSpPr>
            <p:spPr>
              <a:xfrm>
                <a:off x="2651329" y="3865988"/>
                <a:ext cx="562749"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square" rtlCol="0" anchor="ctr">
                <a:spAutoFit/>
              </a:bodyPr>
              <a:lstStyle/>
              <a:p>
                <a:pPr algn="ctr" defTabSz="685734">
                  <a:defRPr/>
                </a:pPr>
                <a:r>
                  <a:rPr lang="en-US" sz="751" kern="0">
                    <a:solidFill>
                      <a:prstClr val="black"/>
                    </a:solidFill>
                    <a:latin typeface="Calibri" charset="0"/>
                    <a:ea typeface="Calibri" charset="0"/>
                    <a:cs typeface="Calibri" charset="0"/>
                  </a:rPr>
                  <a:t>Tagging</a:t>
                </a:r>
              </a:p>
            </p:txBody>
          </p:sp>
          <p:sp>
            <p:nvSpPr>
              <p:cNvPr id="228" name="Rectangle 227">
                <a:extLst>
                  <a:ext uri="{FF2B5EF4-FFF2-40B4-BE49-F238E27FC236}">
                    <a16:creationId xmlns:a16="http://schemas.microsoft.com/office/drawing/2014/main" id="{7935D140-78D1-4300-B144-84D16335C5AD}"/>
                  </a:ext>
                </a:extLst>
              </p:cNvPr>
              <p:cNvSpPr/>
              <p:nvPr/>
            </p:nvSpPr>
            <p:spPr>
              <a:xfrm rot="5400000">
                <a:off x="4826121" y="761891"/>
                <a:ext cx="368483" cy="7312431"/>
              </a:xfrm>
              <a:prstGeom prst="rect">
                <a:avLst/>
              </a:prstGeom>
              <a:solidFill>
                <a:sysClr val="window" lastClr="FFFFFF">
                  <a:alpha val="80000"/>
                </a:sysClr>
              </a:solidFill>
              <a:ln w="6350" cap="flat" cmpd="sng" algn="ctr">
                <a:noFill/>
                <a:prstDash val="solid"/>
                <a:miter lim="800000"/>
              </a:ln>
              <a:effectLst/>
            </p:spPr>
            <p:txBody>
              <a:bodyPr vert="vert270" lIns="0" tIns="0" rtlCol="0" anchor="t" anchorCtr="0"/>
              <a:lstStyle/>
              <a:p>
                <a:pPr algn="ctr" defTabSz="617159">
                  <a:defRPr/>
                </a:pPr>
                <a:r>
                  <a:rPr lang="en-US" sz="825" b="1" kern="0">
                    <a:solidFill>
                      <a:prstClr val="black">
                        <a:lumMod val="75000"/>
                        <a:lumOff val="25000"/>
                      </a:prstClr>
                    </a:solidFill>
                    <a:latin typeface="Calibri" charset="0"/>
                    <a:ea typeface="Calibri" charset="0"/>
                    <a:cs typeface="Calibri" charset="0"/>
                  </a:rPr>
                  <a:t>Security</a:t>
                </a:r>
              </a:p>
            </p:txBody>
          </p:sp>
          <p:sp>
            <p:nvSpPr>
              <p:cNvPr id="229" name="TextBox 228">
                <a:extLst>
                  <a:ext uri="{FF2B5EF4-FFF2-40B4-BE49-F238E27FC236}">
                    <a16:creationId xmlns:a16="http://schemas.microsoft.com/office/drawing/2014/main" id="{AF580163-0024-4E7F-89B0-E7DEE376BDA8}"/>
                  </a:ext>
                </a:extLst>
              </p:cNvPr>
              <p:cNvSpPr txBox="1"/>
              <p:nvPr/>
            </p:nvSpPr>
            <p:spPr>
              <a:xfrm>
                <a:off x="5336298" y="4309824"/>
                <a:ext cx="702495"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Authorization</a:t>
                </a:r>
              </a:p>
            </p:txBody>
          </p:sp>
          <p:sp>
            <p:nvSpPr>
              <p:cNvPr id="230" name="Rectangle 229">
                <a:extLst>
                  <a:ext uri="{FF2B5EF4-FFF2-40B4-BE49-F238E27FC236}">
                    <a16:creationId xmlns:a16="http://schemas.microsoft.com/office/drawing/2014/main" id="{6C24471C-24A1-4CAF-AD09-CDB2AA33A847}"/>
                  </a:ext>
                </a:extLst>
              </p:cNvPr>
              <p:cNvSpPr/>
              <p:nvPr/>
            </p:nvSpPr>
            <p:spPr>
              <a:xfrm>
                <a:off x="3508868" y="1198263"/>
                <a:ext cx="1869803" cy="2339399"/>
              </a:xfrm>
              <a:prstGeom prst="rect">
                <a:avLst/>
              </a:prstGeom>
              <a:solidFill>
                <a:sysClr val="window" lastClr="FFFFFF"/>
              </a:solidFill>
              <a:ln w="38100" cap="flat" cmpd="sng" algn="ctr">
                <a:noFill/>
                <a:prstDash val="solid"/>
              </a:ln>
              <a:effectLst>
                <a:outerShdw blurRad="40000" dist="20000" dir="5400000" rotWithShape="0">
                  <a:srgbClr val="000000">
                    <a:alpha val="38000"/>
                  </a:srgbClr>
                </a:outerShdw>
              </a:effectLst>
            </p:spPr>
            <p:txBody>
              <a:bodyPr vert="horz" rtlCol="0" anchor="t"/>
              <a:lstStyle/>
              <a:p>
                <a:pPr algn="ctr" defTabSz="685734">
                  <a:defRPr/>
                </a:pPr>
                <a:endParaRPr lang="en-US" sz="751" b="1" kern="0">
                  <a:solidFill>
                    <a:prstClr val="black"/>
                  </a:solidFill>
                  <a:latin typeface="Calibri" charset="0"/>
                  <a:ea typeface="Calibri" charset="0"/>
                  <a:cs typeface="Calibri" charset="0"/>
                </a:endParaRPr>
              </a:p>
            </p:txBody>
          </p:sp>
          <p:sp>
            <p:nvSpPr>
              <p:cNvPr id="231" name="TextBox 230">
                <a:extLst>
                  <a:ext uri="{FF2B5EF4-FFF2-40B4-BE49-F238E27FC236}">
                    <a16:creationId xmlns:a16="http://schemas.microsoft.com/office/drawing/2014/main" id="{0824AFFE-B5C8-41C6-87F4-61609AE02190}"/>
                  </a:ext>
                </a:extLst>
              </p:cNvPr>
              <p:cNvSpPr txBox="1"/>
              <p:nvPr/>
            </p:nvSpPr>
            <p:spPr>
              <a:xfrm>
                <a:off x="3945674" y="4309824"/>
                <a:ext cx="74910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Authentication</a:t>
                </a:r>
              </a:p>
            </p:txBody>
          </p:sp>
          <p:sp>
            <p:nvSpPr>
              <p:cNvPr id="232" name="TextBox 231">
                <a:extLst>
                  <a:ext uri="{FF2B5EF4-FFF2-40B4-BE49-F238E27FC236}">
                    <a16:creationId xmlns:a16="http://schemas.microsoft.com/office/drawing/2014/main" id="{D4E59B0D-8336-4EBB-9B74-EE936818B0C2}"/>
                  </a:ext>
                </a:extLst>
              </p:cNvPr>
              <p:cNvSpPr txBox="1"/>
              <p:nvPr/>
            </p:nvSpPr>
            <p:spPr>
              <a:xfrm>
                <a:off x="2716867" y="4309824"/>
                <a:ext cx="58909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Key Mgmt.</a:t>
                </a:r>
              </a:p>
            </p:txBody>
          </p:sp>
          <p:sp>
            <p:nvSpPr>
              <p:cNvPr id="233" name="Rectangle 232">
                <a:extLst>
                  <a:ext uri="{FF2B5EF4-FFF2-40B4-BE49-F238E27FC236}">
                    <a16:creationId xmlns:a16="http://schemas.microsoft.com/office/drawing/2014/main" id="{CE6AEA53-E3C9-4E9A-B81F-B54A6B9C1EBE}"/>
                  </a:ext>
                </a:extLst>
              </p:cNvPr>
              <p:cNvSpPr/>
              <p:nvPr/>
            </p:nvSpPr>
            <p:spPr>
              <a:xfrm rot="5400000">
                <a:off x="3907105" y="1914182"/>
                <a:ext cx="493952" cy="1178739"/>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Enriched </a:t>
                </a:r>
              </a:p>
              <a:p>
                <a:pPr algn="ctr" defTabSz="617159">
                  <a:defRPr/>
                </a:pPr>
                <a:r>
                  <a:rPr lang="en-US" sz="751" b="1" kern="0">
                    <a:solidFill>
                      <a:prstClr val="black">
                        <a:lumMod val="75000"/>
                        <a:lumOff val="25000"/>
                      </a:prstClr>
                    </a:solidFill>
                    <a:latin typeface="Calibri" charset="0"/>
                    <a:ea typeface="Calibri" charset="0"/>
                    <a:cs typeface="Calibri" charset="0"/>
                  </a:rPr>
                  <a:t>Zone</a:t>
                </a:r>
              </a:p>
            </p:txBody>
          </p:sp>
          <p:sp>
            <p:nvSpPr>
              <p:cNvPr id="234" name="Rectangle 233">
                <a:extLst>
                  <a:ext uri="{FF2B5EF4-FFF2-40B4-BE49-F238E27FC236}">
                    <a16:creationId xmlns:a16="http://schemas.microsoft.com/office/drawing/2014/main" id="{CA353F90-C586-44D6-976C-AF9DB56F7B4C}"/>
                  </a:ext>
                </a:extLst>
              </p:cNvPr>
              <p:cNvSpPr/>
              <p:nvPr/>
            </p:nvSpPr>
            <p:spPr>
              <a:xfrm rot="5400000">
                <a:off x="4281094" y="2426477"/>
                <a:ext cx="324479" cy="1783643"/>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Archival Zone</a:t>
                </a:r>
              </a:p>
            </p:txBody>
          </p:sp>
          <p:sp>
            <p:nvSpPr>
              <p:cNvPr id="235" name="Rectangle 234">
                <a:extLst>
                  <a:ext uri="{FF2B5EF4-FFF2-40B4-BE49-F238E27FC236}">
                    <a16:creationId xmlns:a16="http://schemas.microsoft.com/office/drawing/2014/main" id="{25584151-679B-4A87-9576-BE530792865B}"/>
                  </a:ext>
                </a:extLst>
              </p:cNvPr>
              <p:cNvSpPr/>
              <p:nvPr/>
            </p:nvSpPr>
            <p:spPr>
              <a:xfrm rot="5400000">
                <a:off x="3677761" y="1149487"/>
                <a:ext cx="950761" cy="1176857"/>
              </a:xfrm>
              <a:prstGeom prst="rect">
                <a:avLst/>
              </a:prstGeom>
              <a:solidFill>
                <a:sysClr val="window" lastClr="FFFFFF"/>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prstClr val="black">
                        <a:lumMod val="75000"/>
                        <a:lumOff val="25000"/>
                      </a:prstClr>
                    </a:solidFill>
                    <a:latin typeface="Calibri" charset="0"/>
                    <a:ea typeface="Calibri" charset="0"/>
                    <a:cs typeface="Calibri" charset="0"/>
                  </a:rPr>
                  <a:t>Refined</a:t>
                </a:r>
              </a:p>
              <a:p>
                <a:pPr algn="ctr" defTabSz="617159">
                  <a:defRPr/>
                </a:pPr>
                <a:r>
                  <a:rPr lang="en-US" sz="751" b="1" kern="0">
                    <a:solidFill>
                      <a:prstClr val="black">
                        <a:lumMod val="75000"/>
                        <a:lumOff val="25000"/>
                      </a:prstClr>
                    </a:solidFill>
                    <a:latin typeface="Calibri" charset="0"/>
                    <a:ea typeface="Calibri" charset="0"/>
                    <a:cs typeface="Calibri" charset="0"/>
                  </a:rPr>
                  <a:t>Zone</a:t>
                </a:r>
              </a:p>
            </p:txBody>
          </p:sp>
          <p:sp>
            <p:nvSpPr>
              <p:cNvPr id="236" name="Rectangle 235">
                <a:extLst>
                  <a:ext uri="{FF2B5EF4-FFF2-40B4-BE49-F238E27FC236}">
                    <a16:creationId xmlns:a16="http://schemas.microsoft.com/office/drawing/2014/main" id="{B0DA9C78-BF9D-4C17-B935-92D60DD1DD4D}"/>
                  </a:ext>
                </a:extLst>
              </p:cNvPr>
              <p:cNvSpPr/>
              <p:nvPr/>
            </p:nvSpPr>
            <p:spPr>
              <a:xfrm rot="5400000">
                <a:off x="4484373" y="1899748"/>
                <a:ext cx="1156411" cy="545151"/>
              </a:xfrm>
              <a:prstGeom prst="rect">
                <a:avLst/>
              </a:prstGeom>
              <a:solidFill>
                <a:schemeClr val="bg1"/>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srgbClr val="000000"/>
                    </a:solidFill>
                    <a:latin typeface="Calibri" charset="0"/>
                    <a:ea typeface="Calibri" charset="0"/>
                    <a:cs typeface="Calibri" charset="0"/>
                  </a:rPr>
                  <a:t>Tenant  </a:t>
                </a:r>
              </a:p>
              <a:p>
                <a:pPr algn="ctr" defTabSz="617159">
                  <a:defRPr/>
                </a:pPr>
                <a:r>
                  <a:rPr lang="en-US" sz="751" b="1" kern="0">
                    <a:solidFill>
                      <a:srgbClr val="000000"/>
                    </a:solidFill>
                    <a:latin typeface="Calibri" charset="0"/>
                    <a:ea typeface="Calibri" charset="0"/>
                    <a:cs typeface="Calibri" charset="0"/>
                  </a:rPr>
                  <a:t>Zone</a:t>
                </a:r>
              </a:p>
            </p:txBody>
          </p:sp>
          <p:sp>
            <p:nvSpPr>
              <p:cNvPr id="237" name="Rectangle 236">
                <a:extLst>
                  <a:ext uri="{FF2B5EF4-FFF2-40B4-BE49-F238E27FC236}">
                    <a16:creationId xmlns:a16="http://schemas.microsoft.com/office/drawing/2014/main" id="{9BEA56A2-AE6F-4DC3-A5D5-1A1C0B657489}"/>
                  </a:ext>
                </a:extLst>
              </p:cNvPr>
              <p:cNvSpPr/>
              <p:nvPr/>
            </p:nvSpPr>
            <p:spPr>
              <a:xfrm rot="5400000">
                <a:off x="4913080" y="1141149"/>
                <a:ext cx="299001" cy="545151"/>
              </a:xfrm>
              <a:prstGeom prst="rect">
                <a:avLst/>
              </a:prstGeom>
              <a:solidFill>
                <a:schemeClr val="bg1"/>
              </a:solidFill>
              <a:ln w="3175" cap="flat" cmpd="sng" algn="ctr">
                <a:solidFill>
                  <a:sysClr val="windowText" lastClr="000000"/>
                </a:solidFill>
                <a:prstDash val="dash"/>
              </a:ln>
              <a:effectLst/>
            </p:spPr>
            <p:txBody>
              <a:bodyPr vert="vert270" tIns="0" rtlCol="0" anchor="ctr"/>
              <a:lstStyle/>
              <a:p>
                <a:pPr algn="ctr" defTabSz="617159">
                  <a:defRPr/>
                </a:pPr>
                <a:r>
                  <a:rPr lang="en-US" sz="751" b="1" kern="0">
                    <a:solidFill>
                      <a:srgbClr val="000000"/>
                    </a:solidFill>
                    <a:latin typeface="Calibri" charset="0"/>
                    <a:ea typeface="Calibri" charset="0"/>
                    <a:cs typeface="Calibri" charset="0"/>
                  </a:rPr>
                  <a:t>User  </a:t>
                </a:r>
              </a:p>
              <a:p>
                <a:pPr algn="ctr" defTabSz="617159">
                  <a:defRPr/>
                </a:pPr>
                <a:r>
                  <a:rPr lang="en-US" sz="751" b="1" kern="0">
                    <a:solidFill>
                      <a:srgbClr val="000000"/>
                    </a:solidFill>
                    <a:latin typeface="Calibri" charset="0"/>
                    <a:ea typeface="Calibri" charset="0"/>
                    <a:cs typeface="Calibri" charset="0"/>
                  </a:rPr>
                  <a:t>Zone</a:t>
                </a:r>
              </a:p>
            </p:txBody>
          </p:sp>
          <p:sp>
            <p:nvSpPr>
              <p:cNvPr id="238" name="TextBox 237">
                <a:extLst>
                  <a:ext uri="{FF2B5EF4-FFF2-40B4-BE49-F238E27FC236}">
                    <a16:creationId xmlns:a16="http://schemas.microsoft.com/office/drawing/2014/main" id="{9E9B6B04-1A88-4E40-A67E-B251175D9363}"/>
                  </a:ext>
                </a:extLst>
              </p:cNvPr>
              <p:cNvSpPr txBox="1"/>
              <p:nvPr/>
            </p:nvSpPr>
            <p:spPr>
              <a:xfrm>
                <a:off x="6677769" y="4309824"/>
                <a:ext cx="589090" cy="228622"/>
              </a:xfrm>
              <a:prstGeom prst="rect">
                <a:avLst/>
              </a:prstGeom>
              <a:solidFill>
                <a:sysClr val="window" lastClr="FFFFFF"/>
              </a:solidFill>
              <a:ln w="3175" cap="flat" cmpd="sng" algn="ctr">
                <a:solidFill>
                  <a:sysClr val="windowText" lastClr="000000"/>
                </a:solidFill>
                <a:prstDash val="dash"/>
              </a:ln>
              <a:effectLst>
                <a:outerShdw blurRad="40000" dist="20000" dir="5400000" rotWithShape="0">
                  <a:srgbClr val="000000">
                    <a:alpha val="38000"/>
                  </a:srgbClr>
                </a:outerShdw>
              </a:effectLst>
            </p:spPr>
            <p:txBody>
              <a:bodyPr wrap="none" rtlCol="0" anchor="ctr">
                <a:spAutoFit/>
              </a:bodyPr>
              <a:lstStyle>
                <a:defPPr>
                  <a:defRPr lang="en-US"/>
                </a:defPPr>
                <a:lvl1pPr algn="ctr">
                  <a:defRPr sz="600" b="1">
                    <a:solidFill>
                      <a:schemeClr val="tx1"/>
                    </a:solidFill>
                    <a:latin typeface="Calibri"/>
                    <a:cs typeface="Calibri"/>
                  </a:defRPr>
                </a:lvl1pPr>
              </a:lstStyle>
              <a:p>
                <a:pPr defTabSz="685734">
                  <a:defRPr/>
                </a:pPr>
                <a:r>
                  <a:rPr lang="en-US" sz="751" b="0" kern="0">
                    <a:solidFill>
                      <a:prstClr val="black"/>
                    </a:solidFill>
                    <a:latin typeface="Calibri" charset="0"/>
                    <a:ea typeface="Calibri" charset="0"/>
                    <a:cs typeface="Calibri" charset="0"/>
                  </a:rPr>
                  <a:t>Encryption</a:t>
                </a:r>
              </a:p>
            </p:txBody>
          </p:sp>
          <p:grpSp>
            <p:nvGrpSpPr>
              <p:cNvPr id="239" name="Group 238">
                <a:extLst>
                  <a:ext uri="{FF2B5EF4-FFF2-40B4-BE49-F238E27FC236}">
                    <a16:creationId xmlns:a16="http://schemas.microsoft.com/office/drawing/2014/main" id="{0E84F4AF-CD7B-4BF8-9EAB-8C143CFB5D2F}"/>
                  </a:ext>
                </a:extLst>
              </p:cNvPr>
              <p:cNvGrpSpPr/>
              <p:nvPr/>
            </p:nvGrpSpPr>
            <p:grpSpPr>
              <a:xfrm>
                <a:off x="1984511" y="1239244"/>
                <a:ext cx="470781" cy="2233702"/>
                <a:chOff x="1984511" y="1239245"/>
                <a:chExt cx="470781" cy="2233702"/>
              </a:xfrm>
            </p:grpSpPr>
            <p:cxnSp>
              <p:nvCxnSpPr>
                <p:cNvPr id="278" name="Straight Connector 277">
                  <a:extLst>
                    <a:ext uri="{FF2B5EF4-FFF2-40B4-BE49-F238E27FC236}">
                      <a16:creationId xmlns:a16="http://schemas.microsoft.com/office/drawing/2014/main" id="{DBA5A80C-1352-40E8-B85A-E1B59FF731F4}"/>
                    </a:ext>
                  </a:extLst>
                </p:cNvPr>
                <p:cNvCxnSpPr>
                  <a:cxnSpLocks/>
                </p:cNvCxnSpPr>
                <p:nvPr/>
              </p:nvCxnSpPr>
              <p:spPr bwMode="auto">
                <a:xfrm>
                  <a:off x="2207599" y="3266018"/>
                  <a:ext cx="315" cy="206929"/>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79" name="Straight Connector 278">
                  <a:extLst>
                    <a:ext uri="{FF2B5EF4-FFF2-40B4-BE49-F238E27FC236}">
                      <a16:creationId xmlns:a16="http://schemas.microsoft.com/office/drawing/2014/main" id="{3F1230B9-BBF2-4C96-B362-A1C21B2EBD0F}"/>
                    </a:ext>
                  </a:extLst>
                </p:cNvPr>
                <p:cNvCxnSpPr>
                  <a:cxnSpLocks/>
                </p:cNvCxnSpPr>
                <p:nvPr/>
              </p:nvCxnSpPr>
              <p:spPr bwMode="auto">
                <a:xfrm>
                  <a:off x="2220038" y="1239245"/>
                  <a:ext cx="0" cy="630132"/>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0" name="Straight Connector 279">
                  <a:extLst>
                    <a:ext uri="{FF2B5EF4-FFF2-40B4-BE49-F238E27FC236}">
                      <a16:creationId xmlns:a16="http://schemas.microsoft.com/office/drawing/2014/main" id="{3E9C37AA-6F2D-42C0-9069-8BCD5EE90269}"/>
                    </a:ext>
                  </a:extLst>
                </p:cNvPr>
                <p:cNvCxnSpPr>
                  <a:cxnSpLocks/>
                </p:cNvCxnSpPr>
                <p:nvPr/>
              </p:nvCxnSpPr>
              <p:spPr bwMode="auto">
                <a:xfrm>
                  <a:off x="2206727" y="2533885"/>
                  <a:ext cx="0" cy="177963"/>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1" name="Straight Connector 280">
                  <a:extLst>
                    <a:ext uri="{FF2B5EF4-FFF2-40B4-BE49-F238E27FC236}">
                      <a16:creationId xmlns:a16="http://schemas.microsoft.com/office/drawing/2014/main" id="{7C0BC07A-424C-456E-BBE6-5A0C33F37CE8}"/>
                    </a:ext>
                  </a:extLst>
                </p:cNvPr>
                <p:cNvCxnSpPr>
                  <a:cxnSpLocks/>
                </p:cNvCxnSpPr>
                <p:nvPr/>
              </p:nvCxnSpPr>
              <p:spPr bwMode="auto">
                <a:xfrm>
                  <a:off x="2219723" y="2052691"/>
                  <a:ext cx="0" cy="177963"/>
                </a:xfrm>
                <a:prstGeom prst="line">
                  <a:avLst/>
                </a:prstGeom>
                <a:solidFill>
                  <a:srgbClr val="006BA6"/>
                </a:solidFill>
                <a:ln w="15875" cap="flat" cmpd="sng" algn="ctr">
                  <a:solidFill>
                    <a:sysClr val="windowText" lastClr="000000"/>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pic>
              <p:nvPicPr>
                <p:cNvPr id="282" name="Picture 281">
                  <a:extLst>
                    <a:ext uri="{FF2B5EF4-FFF2-40B4-BE49-F238E27FC236}">
                      <a16:creationId xmlns:a16="http://schemas.microsoft.com/office/drawing/2014/main" id="{ABADB76B-E05C-4CB3-A279-97EA2068F01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05396" y="1808201"/>
                  <a:ext cx="205418" cy="207233"/>
                </a:xfrm>
                <a:prstGeom prst="rect">
                  <a:avLst/>
                </a:prstGeom>
                <a:ln>
                  <a:solidFill>
                    <a:sysClr val="window" lastClr="FFFFFF">
                      <a:lumMod val="65000"/>
                    </a:sysClr>
                  </a:solidFill>
                </a:ln>
              </p:spPr>
            </p:pic>
            <p:pic>
              <p:nvPicPr>
                <p:cNvPr id="283" name="Picture 282">
                  <a:extLst>
                    <a:ext uri="{FF2B5EF4-FFF2-40B4-BE49-F238E27FC236}">
                      <a16:creationId xmlns:a16="http://schemas.microsoft.com/office/drawing/2014/main" id="{85D3FADB-409F-4E55-9FF1-A33C7CC32CC2}"/>
                    </a:ext>
                  </a:extLst>
                </p:cNvPr>
                <p:cNvPicPr>
                  <a:picLocks noChangeAspect="1"/>
                </p:cNvPicPr>
                <p:nvPr/>
              </p:nvPicPr>
              <p:blipFill>
                <a:blip r:embed="rId7"/>
                <a:stretch>
                  <a:fillRect/>
                </a:stretch>
              </p:blipFill>
              <p:spPr>
                <a:xfrm>
                  <a:off x="2066823" y="1530004"/>
                  <a:ext cx="295266" cy="181702"/>
                </a:xfrm>
                <a:prstGeom prst="rect">
                  <a:avLst/>
                </a:prstGeom>
              </p:spPr>
            </p:pic>
            <p:cxnSp>
              <p:nvCxnSpPr>
                <p:cNvPr id="284" name="Straight Connector 283">
                  <a:extLst>
                    <a:ext uri="{FF2B5EF4-FFF2-40B4-BE49-F238E27FC236}">
                      <a16:creationId xmlns:a16="http://schemas.microsoft.com/office/drawing/2014/main" id="{3873075B-2CA2-4C91-8071-FEEAB2F84F49}"/>
                    </a:ext>
                  </a:extLst>
                </p:cNvPr>
                <p:cNvCxnSpPr>
                  <a:cxnSpLocks/>
                </p:cNvCxnSpPr>
                <p:nvPr/>
              </p:nvCxnSpPr>
              <p:spPr bwMode="auto">
                <a:xfrm>
                  <a:off x="2206727" y="2787885"/>
                  <a:ext cx="0" cy="457071"/>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85" name="Straight Connector 284">
                  <a:extLst>
                    <a:ext uri="{FF2B5EF4-FFF2-40B4-BE49-F238E27FC236}">
                      <a16:creationId xmlns:a16="http://schemas.microsoft.com/office/drawing/2014/main" id="{6B6EC6C2-B626-4179-901C-FE25C9705577}"/>
                    </a:ext>
                  </a:extLst>
                </p:cNvPr>
                <p:cNvCxnSpPr>
                  <a:cxnSpLocks/>
                </p:cNvCxnSpPr>
                <p:nvPr/>
              </p:nvCxnSpPr>
              <p:spPr bwMode="auto">
                <a:xfrm>
                  <a:off x="2213077" y="2216385"/>
                  <a:ext cx="0" cy="177963"/>
                </a:xfrm>
                <a:prstGeom prst="line">
                  <a:avLst/>
                </a:prstGeom>
                <a:solidFill>
                  <a:srgbClr val="006BA6"/>
                </a:solidFill>
                <a:ln w="15875" cap="flat" cmpd="sng" algn="ctr">
                  <a:solidFill>
                    <a:schemeClr val="bg1">
                      <a:lumMod val="50000"/>
                    </a:schemeClr>
                  </a:solidFill>
                  <a:prstDash val="sysDot"/>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pic>
              <p:nvPicPr>
                <p:cNvPr id="286" name="Picture 10" descr="https://azure.microsoft.com/svghandler/expressroute/?width=600&amp;height=315">
                  <a:extLst>
                    <a:ext uri="{FF2B5EF4-FFF2-40B4-BE49-F238E27FC236}">
                      <a16:creationId xmlns:a16="http://schemas.microsoft.com/office/drawing/2014/main" id="{8780677F-633C-481F-91B8-6ED6CAC8055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flipH="1">
                  <a:off x="2023924" y="2364575"/>
                  <a:ext cx="368363" cy="174493"/>
                </a:xfrm>
                <a:prstGeom prst="rect">
                  <a:avLst/>
                </a:prstGeom>
                <a:solidFill>
                  <a:srgbClr val="FFFFFF"/>
                </a:solidFill>
              </p:spPr>
            </p:pic>
            <p:sp>
              <p:nvSpPr>
                <p:cNvPr id="287" name="Rectangle 286">
                  <a:extLst>
                    <a:ext uri="{FF2B5EF4-FFF2-40B4-BE49-F238E27FC236}">
                      <a16:creationId xmlns:a16="http://schemas.microsoft.com/office/drawing/2014/main" id="{57493954-4C22-4EC6-8BCD-B4B6E52C0ABA}"/>
                    </a:ext>
                  </a:extLst>
                </p:cNvPr>
                <p:cNvSpPr/>
                <p:nvPr/>
              </p:nvSpPr>
              <p:spPr>
                <a:xfrm>
                  <a:off x="1984511" y="2610021"/>
                  <a:ext cx="470781" cy="304642"/>
                </a:xfrm>
                <a:prstGeom prst="rect">
                  <a:avLst/>
                </a:prstGeom>
              </p:spPr>
              <p:txBody>
                <a:bodyPr wrap="square">
                  <a:spAutoFit/>
                </a:bodyPr>
                <a:lstStyle/>
                <a:p>
                  <a:pPr algn="ctr" defTabSz="514326" fontAlgn="base">
                    <a:spcBef>
                      <a:spcPct val="0"/>
                    </a:spcBef>
                    <a:spcAft>
                      <a:spcPct val="0"/>
                    </a:spcAft>
                    <a:defRPr/>
                  </a:pPr>
                  <a:r>
                    <a:rPr lang="en-US" sz="600" b="1">
                      <a:solidFill>
                        <a:prstClr val="black">
                          <a:lumMod val="95000"/>
                          <a:lumOff val="5000"/>
                        </a:prstClr>
                      </a:solidFill>
                      <a:latin typeface="Calibri" charset="0"/>
                      <a:ea typeface="Calibri" charset="0"/>
                      <a:cs typeface="Calibri" charset="0"/>
                    </a:rPr>
                    <a:t>Express Routes</a:t>
                  </a:r>
                </a:p>
              </p:txBody>
            </p:sp>
            <p:pic>
              <p:nvPicPr>
                <p:cNvPr id="288" name="Picture 6" descr="Image result for kafka">
                  <a:extLst>
                    <a:ext uri="{FF2B5EF4-FFF2-40B4-BE49-F238E27FC236}">
                      <a16:creationId xmlns:a16="http://schemas.microsoft.com/office/drawing/2014/main" id="{06304E92-1440-4A8E-AF13-9317517A3CD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101460" y="2086388"/>
                  <a:ext cx="213290" cy="207233"/>
                </a:xfrm>
                <a:prstGeom prst="rect">
                  <a:avLst/>
                </a:prstGeom>
                <a:noFill/>
                <a:ln>
                  <a:solidFill>
                    <a:sysClr val="window" lastClr="FFFFFF">
                      <a:lumMod val="65000"/>
                    </a:sysClr>
                  </a:solidFill>
                </a:ln>
                <a:extLst>
                  <a:ext uri="{909E8E84-426E-40DD-AFC4-6F175D3DCCD1}">
                    <a14:hiddenFill xmlns:a14="http://schemas.microsoft.com/office/drawing/2010/main">
                      <a:solidFill>
                        <a:srgbClr val="FFFFFF"/>
                      </a:solidFill>
                    </a14:hiddenFill>
                  </a:ext>
                </a:extLst>
              </p:spPr>
            </p:pic>
          </p:grpSp>
          <p:pic>
            <p:nvPicPr>
              <p:cNvPr id="240" name="Picture 239">
                <a:extLst>
                  <a:ext uri="{FF2B5EF4-FFF2-40B4-BE49-F238E27FC236}">
                    <a16:creationId xmlns:a16="http://schemas.microsoft.com/office/drawing/2014/main" id="{3C4CC698-EC8C-46F2-B179-8B17AE4492E1}"/>
                  </a:ext>
                </a:extLst>
              </p:cNvPr>
              <p:cNvPicPr>
                <a:picLocks noChangeAspect="1"/>
              </p:cNvPicPr>
              <p:nvPr/>
            </p:nvPicPr>
            <p:blipFill>
              <a:blip r:embed="rId10"/>
              <a:stretch>
                <a:fillRect/>
              </a:stretch>
            </p:blipFill>
            <p:spPr>
              <a:xfrm>
                <a:off x="4592429" y="1423825"/>
                <a:ext cx="415567" cy="492813"/>
              </a:xfrm>
              <a:prstGeom prst="rect">
                <a:avLst/>
              </a:prstGeom>
            </p:spPr>
          </p:pic>
          <p:grpSp>
            <p:nvGrpSpPr>
              <p:cNvPr id="241" name="Group 240">
                <a:extLst>
                  <a:ext uri="{FF2B5EF4-FFF2-40B4-BE49-F238E27FC236}">
                    <a16:creationId xmlns:a16="http://schemas.microsoft.com/office/drawing/2014/main" id="{81278B3B-EC97-49B1-B418-E9C6286D7430}"/>
                  </a:ext>
                </a:extLst>
              </p:cNvPr>
              <p:cNvGrpSpPr/>
              <p:nvPr/>
            </p:nvGrpSpPr>
            <p:grpSpPr>
              <a:xfrm>
                <a:off x="2561442" y="2762439"/>
                <a:ext cx="2811962" cy="350818"/>
                <a:chOff x="2427524" y="2251438"/>
                <a:chExt cx="2885441" cy="350817"/>
              </a:xfrm>
            </p:grpSpPr>
            <p:grpSp>
              <p:nvGrpSpPr>
                <p:cNvPr id="273" name="Group 272">
                  <a:extLst>
                    <a:ext uri="{FF2B5EF4-FFF2-40B4-BE49-F238E27FC236}">
                      <a16:creationId xmlns:a16="http://schemas.microsoft.com/office/drawing/2014/main" id="{5553CF12-E0C3-4C55-B3A6-BA333E559130}"/>
                    </a:ext>
                  </a:extLst>
                </p:cNvPr>
                <p:cNvGrpSpPr/>
                <p:nvPr/>
              </p:nvGrpSpPr>
              <p:grpSpPr>
                <a:xfrm>
                  <a:off x="2427524" y="2264212"/>
                  <a:ext cx="2885441" cy="338043"/>
                  <a:chOff x="3333139" y="3927248"/>
                  <a:chExt cx="3777397" cy="450726"/>
                </a:xfrm>
              </p:grpSpPr>
              <p:sp>
                <p:nvSpPr>
                  <p:cNvPr id="276" name="TextBox 275">
                    <a:extLst>
                      <a:ext uri="{FF2B5EF4-FFF2-40B4-BE49-F238E27FC236}">
                        <a16:creationId xmlns:a16="http://schemas.microsoft.com/office/drawing/2014/main" id="{081B52B0-2311-4CE0-8532-81EAE187AE6E}"/>
                      </a:ext>
                    </a:extLst>
                  </p:cNvPr>
                  <p:cNvSpPr txBox="1"/>
                  <p:nvPr/>
                </p:nvSpPr>
                <p:spPr>
                  <a:xfrm>
                    <a:off x="3333139" y="4173076"/>
                    <a:ext cx="3763350" cy="204898"/>
                  </a:xfrm>
                  <a:prstGeom prst="rect">
                    <a:avLst/>
                  </a:prstGeom>
                  <a:solidFill>
                    <a:srgbClr val="52A496"/>
                  </a:solidFill>
                  <a:ln w="9525" cap="flat" cmpd="sng" algn="ctr">
                    <a:solidFill>
                      <a:sysClr val="window" lastClr="FFFFFF">
                        <a:lumMod val="85000"/>
                      </a:sysClr>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Azure Data Lake Storage</a:t>
                    </a:r>
                  </a:p>
                </p:txBody>
              </p:sp>
              <p:sp>
                <p:nvSpPr>
                  <p:cNvPr id="277" name="TextBox 276">
                    <a:extLst>
                      <a:ext uri="{FF2B5EF4-FFF2-40B4-BE49-F238E27FC236}">
                        <a16:creationId xmlns:a16="http://schemas.microsoft.com/office/drawing/2014/main" id="{2CC3301F-26B3-4A48-B8B8-1A8EDEB47CD5}"/>
                      </a:ext>
                    </a:extLst>
                  </p:cNvPr>
                  <p:cNvSpPr txBox="1"/>
                  <p:nvPr/>
                </p:nvSpPr>
                <p:spPr>
                  <a:xfrm>
                    <a:off x="3347186" y="3927248"/>
                    <a:ext cx="3763350" cy="206246"/>
                  </a:xfrm>
                  <a:prstGeom prst="rect">
                    <a:avLst/>
                  </a:prstGeom>
                  <a:solidFill>
                    <a:srgbClr val="0070C0"/>
                  </a:solidFill>
                  <a:ln w="9525" cap="flat" cmpd="sng" algn="ctr">
                    <a:solidFill>
                      <a:sysClr val="window" lastClr="FFFFFF">
                        <a:lumMod val="85000"/>
                      </a:sysClr>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HD Insight Hadoop</a:t>
                    </a:r>
                  </a:p>
                </p:txBody>
              </p:sp>
            </p:grpSp>
            <p:pic>
              <p:nvPicPr>
                <p:cNvPr id="274" name="Picture 273">
                  <a:extLst>
                    <a:ext uri="{FF2B5EF4-FFF2-40B4-BE49-F238E27FC236}">
                      <a16:creationId xmlns:a16="http://schemas.microsoft.com/office/drawing/2014/main" id="{10E7DA38-D6ED-4930-B4B3-DF9D7FA00098}"/>
                    </a:ext>
                  </a:extLst>
                </p:cNvPr>
                <p:cNvPicPr>
                  <a:picLocks noChangeAspect="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258086" y="2251438"/>
                  <a:ext cx="272250" cy="190485"/>
                </a:xfrm>
                <a:prstGeom prst="rect">
                  <a:avLst/>
                </a:prstGeom>
              </p:spPr>
            </p:pic>
            <p:pic>
              <p:nvPicPr>
                <p:cNvPr id="275" name="Picture 274">
                  <a:extLst>
                    <a:ext uri="{FF2B5EF4-FFF2-40B4-BE49-F238E27FC236}">
                      <a16:creationId xmlns:a16="http://schemas.microsoft.com/office/drawing/2014/main" id="{5896E131-A96D-4B31-BAD6-C9F03BFB859C}"/>
                    </a:ext>
                  </a:extLst>
                </p:cNvPr>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356777" y="2413126"/>
                  <a:ext cx="114001" cy="175571"/>
                </a:xfrm>
                <a:prstGeom prst="rect">
                  <a:avLst/>
                </a:prstGeom>
              </p:spPr>
            </p:pic>
          </p:grpSp>
          <p:pic>
            <p:nvPicPr>
              <p:cNvPr id="242" name="Picture 241">
                <a:extLst>
                  <a:ext uri="{FF2B5EF4-FFF2-40B4-BE49-F238E27FC236}">
                    <a16:creationId xmlns:a16="http://schemas.microsoft.com/office/drawing/2014/main" id="{FC0E3CB3-AEF7-4171-B1EB-42CE307EAA31}"/>
                  </a:ext>
                </a:extLst>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7389392" y="2796463"/>
                <a:ext cx="103381" cy="77535"/>
              </a:xfrm>
              <a:prstGeom prst="rect">
                <a:avLst/>
              </a:prstGeom>
            </p:spPr>
          </p:pic>
          <p:pic>
            <p:nvPicPr>
              <p:cNvPr id="243" name="Picture 242">
                <a:extLst>
                  <a:ext uri="{FF2B5EF4-FFF2-40B4-BE49-F238E27FC236}">
                    <a16:creationId xmlns:a16="http://schemas.microsoft.com/office/drawing/2014/main" id="{86EC86CF-3C6A-4AAE-8F28-758C8139BA5C}"/>
                  </a:ext>
                </a:extLst>
              </p:cNvPr>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7976278" y="2796463"/>
                <a:ext cx="125465" cy="87191"/>
              </a:xfrm>
              <a:prstGeom prst="rect">
                <a:avLst/>
              </a:prstGeom>
            </p:spPr>
          </p:pic>
          <p:pic>
            <p:nvPicPr>
              <p:cNvPr id="244" name="Picture 243">
                <a:extLst>
                  <a:ext uri="{FF2B5EF4-FFF2-40B4-BE49-F238E27FC236}">
                    <a16:creationId xmlns:a16="http://schemas.microsoft.com/office/drawing/2014/main" id="{CAFD266B-BDD9-4561-BCD3-ED513C4DB512}"/>
                  </a:ext>
                </a:extLst>
              </p:cNvPr>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7368820" y="3316100"/>
                <a:ext cx="178969" cy="94103"/>
              </a:xfrm>
              <a:prstGeom prst="rect">
                <a:avLst/>
              </a:prstGeom>
            </p:spPr>
          </p:pic>
          <p:pic>
            <p:nvPicPr>
              <p:cNvPr id="245" name="Picture 244">
                <a:extLst>
                  <a:ext uri="{FF2B5EF4-FFF2-40B4-BE49-F238E27FC236}">
                    <a16:creationId xmlns:a16="http://schemas.microsoft.com/office/drawing/2014/main" id="{26F46028-7CC1-4B69-800E-D8041BA1684D}"/>
                  </a:ext>
                </a:extLst>
              </p:cNvPr>
              <p:cNvPicPr>
                <a:picLocks noChangeAspect="1"/>
              </p:cNvPicPr>
              <p:nvPr/>
            </p:nvPicPr>
            <p:blipFill>
              <a:blip r:embed="rId16" cstate="print">
                <a:extLst>
                  <a:ext uri="{28A0092B-C50C-407E-A947-70E740481C1C}">
                    <a14:useLocalDpi xmlns:a14="http://schemas.microsoft.com/office/drawing/2010/main"/>
                  </a:ext>
                </a:extLst>
              </a:blip>
              <a:stretch>
                <a:fillRect/>
              </a:stretch>
            </p:blipFill>
            <p:spPr>
              <a:xfrm>
                <a:off x="7976277" y="3326066"/>
                <a:ext cx="105387" cy="93293"/>
              </a:xfrm>
              <a:prstGeom prst="rect">
                <a:avLst/>
              </a:prstGeom>
            </p:spPr>
          </p:pic>
          <p:pic>
            <p:nvPicPr>
              <p:cNvPr id="246" name="Picture 245">
                <a:extLst>
                  <a:ext uri="{FF2B5EF4-FFF2-40B4-BE49-F238E27FC236}">
                    <a16:creationId xmlns:a16="http://schemas.microsoft.com/office/drawing/2014/main" id="{4FC08503-D6A8-427C-8C7A-A7A789E8A309}"/>
                  </a:ext>
                </a:extLst>
              </p:cNvPr>
              <p:cNvPicPr>
                <a:picLocks noChangeAspect="1"/>
              </p:cNvPicPr>
              <p:nvPr/>
            </p:nvPicPr>
            <p:blipFill>
              <a:blip r:embed="rId17"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976277" y="3057959"/>
                <a:ext cx="98876" cy="94697"/>
              </a:xfrm>
              <a:prstGeom prst="rect">
                <a:avLst/>
              </a:prstGeom>
            </p:spPr>
          </p:pic>
          <p:pic>
            <p:nvPicPr>
              <p:cNvPr id="247" name="Picture 246">
                <a:extLst>
                  <a:ext uri="{FF2B5EF4-FFF2-40B4-BE49-F238E27FC236}">
                    <a16:creationId xmlns:a16="http://schemas.microsoft.com/office/drawing/2014/main" id="{E9926B18-CBDC-4C85-8B75-BE1D9E885A7E}"/>
                  </a:ext>
                </a:extLst>
              </p:cNvPr>
              <p:cNvPicPr>
                <a:picLocks noChangeAspect="1"/>
              </p:cNvPicPr>
              <p:nvPr/>
            </p:nvPicPr>
            <p:blipFill>
              <a:blip r:embed="rId18" cstate="print">
                <a:extLst>
                  <a:ext uri="{28A0092B-C50C-407E-A947-70E740481C1C}">
                    <a14:useLocalDpi xmlns:a14="http://schemas.microsoft.com/office/drawing/2010/main"/>
                  </a:ext>
                </a:extLst>
              </a:blip>
              <a:stretch>
                <a:fillRect/>
              </a:stretch>
            </p:blipFill>
            <p:spPr>
              <a:xfrm>
                <a:off x="7389393" y="2991107"/>
                <a:ext cx="81908" cy="75843"/>
              </a:xfrm>
              <a:prstGeom prst="rect">
                <a:avLst/>
              </a:prstGeom>
            </p:spPr>
          </p:pic>
          <p:sp>
            <p:nvSpPr>
              <p:cNvPr id="248" name="Rectangle 247">
                <a:extLst>
                  <a:ext uri="{FF2B5EF4-FFF2-40B4-BE49-F238E27FC236}">
                    <a16:creationId xmlns:a16="http://schemas.microsoft.com/office/drawing/2014/main" id="{52D5724B-EC57-418E-8717-C401DF6CA76D}"/>
                  </a:ext>
                </a:extLst>
              </p:cNvPr>
              <p:cNvSpPr/>
              <p:nvPr/>
            </p:nvSpPr>
            <p:spPr>
              <a:xfrm rot="5400000">
                <a:off x="3356273" y="4334760"/>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Calibri" charset="0"/>
                    <a:cs typeface="Calibri" charset="0"/>
                  </a:rPr>
                  <a:t>SafeNet</a:t>
                </a:r>
              </a:p>
            </p:txBody>
          </p:sp>
          <p:sp>
            <p:nvSpPr>
              <p:cNvPr id="249" name="Rectangle 248">
                <a:extLst>
                  <a:ext uri="{FF2B5EF4-FFF2-40B4-BE49-F238E27FC236}">
                    <a16:creationId xmlns:a16="http://schemas.microsoft.com/office/drawing/2014/main" id="{B409ECA7-CEE0-4866-9196-26A853F0EE3A}"/>
                  </a:ext>
                </a:extLst>
              </p:cNvPr>
              <p:cNvSpPr/>
              <p:nvPr/>
            </p:nvSpPr>
            <p:spPr>
              <a:xfrm rot="5400000">
                <a:off x="2507212" y="4334760"/>
                <a:ext cx="128243" cy="427360"/>
              </a:xfrm>
              <a:prstGeom prst="rect">
                <a:avLst/>
              </a:prstGeom>
              <a:solidFill>
                <a:srgbClr val="52A496"/>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Calibri" charset="0"/>
                    <a:cs typeface="Calibri" charset="0"/>
                  </a:rPr>
                  <a:t>Key Vault</a:t>
                </a:r>
              </a:p>
            </p:txBody>
          </p:sp>
          <p:sp>
            <p:nvSpPr>
              <p:cNvPr id="250" name="Rectangle 249">
                <a:extLst>
                  <a:ext uri="{FF2B5EF4-FFF2-40B4-BE49-F238E27FC236}">
                    <a16:creationId xmlns:a16="http://schemas.microsoft.com/office/drawing/2014/main" id="{8D5DEE15-C164-4E61-AECE-F3F44FB589BB}"/>
                  </a:ext>
                </a:extLst>
              </p:cNvPr>
              <p:cNvSpPr/>
              <p:nvPr/>
            </p:nvSpPr>
            <p:spPr>
              <a:xfrm rot="5400000">
                <a:off x="4238045" y="4334760"/>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ＭＳ Ｐゴシック"/>
                    <a:cs typeface="Calibri" charset="0"/>
                  </a:rPr>
                  <a:t>Kerberos</a:t>
                </a:r>
              </a:p>
            </p:txBody>
          </p:sp>
          <p:sp>
            <p:nvSpPr>
              <p:cNvPr id="251" name="Rectangle 250">
                <a:extLst>
                  <a:ext uri="{FF2B5EF4-FFF2-40B4-BE49-F238E27FC236}">
                    <a16:creationId xmlns:a16="http://schemas.microsoft.com/office/drawing/2014/main" id="{45A19EED-7929-4435-9B57-EBED72763D84}"/>
                  </a:ext>
                </a:extLst>
              </p:cNvPr>
              <p:cNvSpPr/>
              <p:nvPr/>
            </p:nvSpPr>
            <p:spPr>
              <a:xfrm rot="5400000">
                <a:off x="5637725" y="4327909"/>
                <a:ext cx="128243" cy="427360"/>
              </a:xfrm>
              <a:prstGeom prst="rect">
                <a:avLst/>
              </a:prstGeom>
              <a:solidFill>
                <a:srgbClr val="0070C0"/>
              </a:solidFill>
              <a:ln w="6350" cap="flat" cmpd="sng" algn="ctr">
                <a:solidFill>
                  <a:sysClr val="window" lastClr="FFFFFF">
                    <a:lumMod val="85000"/>
                  </a:sysClr>
                </a:solidFill>
                <a:prstDash val="solid"/>
              </a:ln>
              <a:effectLst/>
            </p:spPr>
            <p:txBody>
              <a:bodyPr vert="vert270" rtlCol="0" anchor="ctr"/>
              <a:lstStyle/>
              <a:p>
                <a:pPr algn="ctr" defTabSz="685766">
                  <a:defRPr/>
                </a:pPr>
                <a:r>
                  <a:rPr lang="en-US" sz="600" b="1" kern="0">
                    <a:solidFill>
                      <a:prstClr val="white"/>
                    </a:solidFill>
                    <a:latin typeface="Calibri" charset="0"/>
                    <a:ea typeface="ＭＳ Ｐゴシック"/>
                    <a:cs typeface="Calibri" charset="0"/>
                  </a:rPr>
                  <a:t>Ranger</a:t>
                </a:r>
              </a:p>
            </p:txBody>
          </p:sp>
          <p:sp>
            <p:nvSpPr>
              <p:cNvPr id="252" name="TextBox 251">
                <a:extLst>
                  <a:ext uri="{FF2B5EF4-FFF2-40B4-BE49-F238E27FC236}">
                    <a16:creationId xmlns:a16="http://schemas.microsoft.com/office/drawing/2014/main" id="{70FBA93B-DC0D-4304-8B0D-DC18DC4D214E}"/>
                  </a:ext>
                </a:extLst>
              </p:cNvPr>
              <p:cNvSpPr txBox="1"/>
              <p:nvPr/>
            </p:nvSpPr>
            <p:spPr>
              <a:xfrm>
                <a:off x="4442058" y="4050857"/>
                <a:ext cx="685800"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pPr defTabSz="685766">
                  <a:defRPr/>
                </a:pPr>
                <a:r>
                  <a:rPr lang="en-US" sz="600" kern="0">
                    <a:solidFill>
                      <a:schemeClr val="tx1"/>
                    </a:solidFill>
                  </a:rPr>
                  <a:t>Collibra</a:t>
                </a:r>
              </a:p>
            </p:txBody>
          </p:sp>
          <p:sp>
            <p:nvSpPr>
              <p:cNvPr id="253" name="TextBox 252">
                <a:extLst>
                  <a:ext uri="{FF2B5EF4-FFF2-40B4-BE49-F238E27FC236}">
                    <a16:creationId xmlns:a16="http://schemas.microsoft.com/office/drawing/2014/main" id="{7B396DFA-235C-411D-B2B4-4FE99C6A8A2A}"/>
                  </a:ext>
                </a:extLst>
              </p:cNvPr>
              <p:cNvSpPr txBox="1"/>
              <p:nvPr/>
            </p:nvSpPr>
            <p:spPr>
              <a:xfrm>
                <a:off x="1858026" y="4050857"/>
                <a:ext cx="499629" cy="132829"/>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defPPr>
                  <a:defRPr lang="en-US"/>
                </a:defPPr>
                <a:lvl1pPr marL="0" marR="0" lvl="0" indent="0" algn="ctr" defTabSz="914400" eaLnBrk="1" latinLnBrk="0" hangingPunct="1">
                  <a:lnSpc>
                    <a:spcPct val="100000"/>
                  </a:lnSpc>
                  <a:buClrTx/>
                  <a:buSzTx/>
                  <a:buFontTx/>
                  <a:buNone/>
                  <a:tabLst/>
                  <a:defRPr kumimoji="0" sz="700" b="1" i="0" u="none" strike="noStrike" cap="none" spc="0" normalizeH="0" baseline="0">
                    <a:ln>
                      <a:noFill/>
                    </a:ln>
                    <a:solidFill>
                      <a:prstClr val="black"/>
                    </a:solidFill>
                    <a:effectLst/>
                    <a:uLnTx/>
                    <a:uFillTx/>
                    <a:latin typeface="Calibri" charset="0"/>
                    <a:ea typeface="Calibri" charset="0"/>
                    <a:cs typeface="Calibri" charset="0"/>
                  </a:defRPr>
                </a:lvl1pPr>
              </a:lstStyle>
              <a:p>
                <a:pPr defTabSz="685766">
                  <a:defRPr/>
                </a:pPr>
                <a:r>
                  <a:rPr lang="en-US" sz="600" kern="0">
                    <a:solidFill>
                      <a:schemeClr val="tx1"/>
                    </a:solidFill>
                  </a:rPr>
                  <a:t>Collibra</a:t>
                </a:r>
              </a:p>
            </p:txBody>
          </p:sp>
          <p:sp>
            <p:nvSpPr>
              <p:cNvPr id="254" name="Rectangle 253">
                <a:extLst>
                  <a:ext uri="{FF2B5EF4-FFF2-40B4-BE49-F238E27FC236}">
                    <a16:creationId xmlns:a16="http://schemas.microsoft.com/office/drawing/2014/main" id="{7FEC3D62-2AB9-4673-A6B2-6025BCA839D9}"/>
                  </a:ext>
                </a:extLst>
              </p:cNvPr>
              <p:cNvSpPr/>
              <p:nvPr/>
            </p:nvSpPr>
            <p:spPr bwMode="auto">
              <a:xfrm>
                <a:off x="5687545" y="4050857"/>
                <a:ext cx="869132" cy="137160"/>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ctr" anchorCtr="0" compatLnSpc="1">
                <a:prstTxWarp prst="textNoShape">
                  <a:avLst/>
                </a:prstTxWarp>
                <a:noAutofit/>
              </a:bodyPr>
              <a:lstStyle/>
              <a:p>
                <a:pPr algn="ctr" defTabSz="617190">
                  <a:defRPr/>
                </a:pPr>
                <a:r>
                  <a:rPr lang="en-US" sz="600" b="1" kern="0">
                    <a:latin typeface="Calibri" charset="0"/>
                    <a:ea typeface="Calibri" charset="0"/>
                    <a:cs typeface="Calibri" charset="0"/>
                  </a:rPr>
                  <a:t>Waterline Data</a:t>
                </a:r>
              </a:p>
            </p:txBody>
          </p:sp>
          <p:sp>
            <p:nvSpPr>
              <p:cNvPr id="255" name="TextBox 254">
                <a:extLst>
                  <a:ext uri="{FF2B5EF4-FFF2-40B4-BE49-F238E27FC236}">
                    <a16:creationId xmlns:a16="http://schemas.microsoft.com/office/drawing/2014/main" id="{E92D2065-C87F-4A19-979C-223CBE43C3FE}"/>
                  </a:ext>
                </a:extLst>
              </p:cNvPr>
              <p:cNvSpPr txBox="1"/>
              <p:nvPr/>
            </p:nvSpPr>
            <p:spPr>
              <a:xfrm>
                <a:off x="7396199" y="4050857"/>
                <a:ext cx="685800"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p>
                <a:pPr algn="ctr" defTabSz="685766">
                  <a:defRPr/>
                </a:pPr>
                <a:r>
                  <a:rPr lang="en-US" sz="600" b="1" kern="0" err="1">
                    <a:latin typeface="Calibri" charset="0"/>
                    <a:ea typeface="Calibri" charset="0"/>
                    <a:cs typeface="Calibri" charset="0"/>
                  </a:rPr>
                  <a:t>Tamr</a:t>
                </a:r>
                <a:endParaRPr lang="en-US" sz="600" b="1" kern="0">
                  <a:latin typeface="Calibri" charset="0"/>
                  <a:ea typeface="Calibri" charset="0"/>
                  <a:cs typeface="Calibri" charset="0"/>
                </a:endParaRPr>
              </a:p>
            </p:txBody>
          </p:sp>
          <p:sp>
            <p:nvSpPr>
              <p:cNvPr id="256" name="TextBox 255">
                <a:extLst>
                  <a:ext uri="{FF2B5EF4-FFF2-40B4-BE49-F238E27FC236}">
                    <a16:creationId xmlns:a16="http://schemas.microsoft.com/office/drawing/2014/main" id="{09249C87-5B1C-49A8-AF27-E4D7C3158628}"/>
                  </a:ext>
                </a:extLst>
              </p:cNvPr>
              <p:cNvSpPr txBox="1"/>
              <p:nvPr/>
            </p:nvSpPr>
            <p:spPr>
              <a:xfrm>
                <a:off x="2694782" y="4050857"/>
                <a:ext cx="489697" cy="137160"/>
              </a:xfrm>
              <a:prstGeom prst="rect">
                <a:avLst/>
              </a:prstGeom>
              <a:solidFill>
                <a:srgbClr val="F0AA1F">
                  <a:lumMod val="60000"/>
                  <a:lumOff val="40000"/>
                </a:srgbClr>
              </a:solidFill>
              <a:ln>
                <a:noFill/>
                <a:prstDash val="solid"/>
              </a:ln>
            </p:spPr>
            <p:txBody>
              <a:bodyPr wrap="square" lIns="0" tIns="0" rIns="0" bIns="0" rtlCol="0" anchor="ctr">
                <a:noAutofit/>
              </a:bodyPr>
              <a:lstStyle/>
              <a:p>
                <a:pPr algn="ctr" defTabSz="685766">
                  <a:defRPr/>
                </a:pPr>
                <a:r>
                  <a:rPr lang="en-US" sz="600" b="1" kern="0">
                    <a:solidFill>
                      <a:prstClr val="black"/>
                    </a:solidFill>
                    <a:latin typeface="Calibri" charset="0"/>
                    <a:ea typeface="Calibri" charset="0"/>
                    <a:cs typeface="Calibri" charset="0"/>
                  </a:rPr>
                  <a:t>Waterline Data (IaaS)</a:t>
                </a:r>
              </a:p>
            </p:txBody>
          </p:sp>
          <p:sp>
            <p:nvSpPr>
              <p:cNvPr id="257" name="TextBox 256">
                <a:extLst>
                  <a:ext uri="{FF2B5EF4-FFF2-40B4-BE49-F238E27FC236}">
                    <a16:creationId xmlns:a16="http://schemas.microsoft.com/office/drawing/2014/main" id="{8672E598-93DA-4BD0-9D90-8C8B205A776D}"/>
                  </a:ext>
                </a:extLst>
              </p:cNvPr>
              <p:cNvSpPr txBox="1"/>
              <p:nvPr/>
            </p:nvSpPr>
            <p:spPr>
              <a:xfrm>
                <a:off x="3496213" y="4050857"/>
                <a:ext cx="489697" cy="137160"/>
              </a:xfrm>
              <a:prstGeom prst="rect">
                <a:avLst/>
              </a:prstGeom>
              <a:pattFill prst="pct10">
                <a:fgClr>
                  <a:schemeClr val="bg1"/>
                </a:fgClr>
                <a:bgClr>
                  <a:schemeClr val="tx2">
                    <a:lumMod val="20000"/>
                    <a:lumOff val="80000"/>
                  </a:schemeClr>
                </a:bgClr>
              </a:pattFill>
              <a:ln w="28575">
                <a:solidFill>
                  <a:srgbClr val="FF0000"/>
                </a:solidFill>
                <a:prstDash val="solid"/>
              </a:ln>
            </p:spPr>
            <p:txBody>
              <a:bodyPr wrap="square" lIns="0" tIns="0" rIns="0" bIns="0" rtlCol="0" anchor="ctr">
                <a:noAutofit/>
              </a:bodyPr>
              <a:lstStyle/>
              <a:p>
                <a:pPr algn="ctr" defTabSz="685766">
                  <a:defRPr/>
                </a:pPr>
                <a:r>
                  <a:rPr lang="en-US" sz="600" b="1" kern="0">
                    <a:latin typeface="Calibri" charset="0"/>
                    <a:ea typeface="Calibri" charset="0"/>
                    <a:cs typeface="Calibri" charset="0"/>
                  </a:rPr>
                  <a:t>Atlas</a:t>
                </a:r>
              </a:p>
            </p:txBody>
          </p:sp>
          <p:sp>
            <p:nvSpPr>
              <p:cNvPr id="258" name="TextBox 257">
                <a:extLst>
                  <a:ext uri="{FF2B5EF4-FFF2-40B4-BE49-F238E27FC236}">
                    <a16:creationId xmlns:a16="http://schemas.microsoft.com/office/drawing/2014/main" id="{EE04EEFC-BC11-4BF2-96E4-4F0A8F2C4B44}"/>
                  </a:ext>
                </a:extLst>
              </p:cNvPr>
              <p:cNvSpPr txBox="1"/>
              <p:nvPr/>
            </p:nvSpPr>
            <p:spPr>
              <a:xfrm>
                <a:off x="4829861" y="3325489"/>
                <a:ext cx="465435" cy="137160"/>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Blob</a:t>
                </a:r>
              </a:p>
            </p:txBody>
          </p:sp>
          <p:sp>
            <p:nvSpPr>
              <p:cNvPr id="259" name="Rectangle 258">
                <a:extLst>
                  <a:ext uri="{FF2B5EF4-FFF2-40B4-BE49-F238E27FC236}">
                    <a16:creationId xmlns:a16="http://schemas.microsoft.com/office/drawing/2014/main" id="{8632BA30-C4B4-48DF-98CE-A960646C91A9}"/>
                  </a:ext>
                </a:extLst>
              </p:cNvPr>
              <p:cNvSpPr/>
              <p:nvPr/>
            </p:nvSpPr>
            <p:spPr bwMode="auto">
              <a:xfrm>
                <a:off x="2574944" y="3284548"/>
                <a:ext cx="601763" cy="125655"/>
              </a:xfrm>
              <a:prstGeom prst="rect">
                <a:avLst/>
              </a:prstGeom>
              <a:solidFill>
                <a:srgbClr val="0070C0"/>
              </a:solidFill>
              <a:ln w="9525" cap="flat" cmpd="sng" algn="ctr">
                <a:solidFill>
                  <a:sysClr val="window" lastClr="FFFFFF">
                    <a:lumMod val="85000"/>
                  </a:sysClr>
                </a:solidFill>
                <a:prstDash val="solid"/>
                <a:round/>
                <a:headEnd type="none" w="med" len="med"/>
                <a:tailEnd type="none" w="med" len="med"/>
              </a:ln>
              <a:effectLst/>
            </p:spPr>
            <p:txBody>
              <a:bodyPr rot="0" spcFirstLastPara="0" vertOverflow="overflow" horzOverflow="overflow" vert="horz" wrap="square" lIns="61723" tIns="30861" rIns="61723" bIns="30861" numCol="1" spcCol="0" rtlCol="0" fromWordArt="0" anchor="ctr" anchorCtr="0" forceAA="0" compatLnSpc="1">
                <a:prstTxWarp prst="textNoShape">
                  <a:avLst/>
                </a:prstTxWarp>
                <a:noAutofit/>
              </a:bodyPr>
              <a:lstStyle/>
              <a:p>
                <a:pPr algn="ctr" defTabSz="685766">
                  <a:defRPr/>
                </a:pPr>
                <a:r>
                  <a:rPr lang="en-US" sz="525" b="1" kern="0">
                    <a:solidFill>
                      <a:prstClr val="white"/>
                    </a:solidFill>
                    <a:latin typeface="Calibri" charset="0"/>
                    <a:ea typeface="MS PGothic" panose="020B0600070205080204" pitchFamily="34" charset="-128"/>
                    <a:cs typeface="Calibri" charset="0"/>
                  </a:rPr>
                  <a:t>HDInsight HBase</a:t>
                </a:r>
              </a:p>
            </p:txBody>
          </p:sp>
          <p:sp>
            <p:nvSpPr>
              <p:cNvPr id="260" name="TextBox 259">
                <a:extLst>
                  <a:ext uri="{FF2B5EF4-FFF2-40B4-BE49-F238E27FC236}">
                    <a16:creationId xmlns:a16="http://schemas.microsoft.com/office/drawing/2014/main" id="{A0E670FD-BBB8-4B25-9C61-DF3BE5A624E8}"/>
                  </a:ext>
                </a:extLst>
              </p:cNvPr>
              <p:cNvSpPr txBox="1"/>
              <p:nvPr/>
            </p:nvSpPr>
            <p:spPr>
              <a:xfrm>
                <a:off x="4818535" y="2539068"/>
                <a:ext cx="470632" cy="174702"/>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07" b="1" kern="0">
                    <a:solidFill>
                      <a:prstClr val="white"/>
                    </a:solidFill>
                    <a:latin typeface="Calibri" charset="0"/>
                    <a:ea typeface="Calibri" charset="0"/>
                    <a:cs typeface="Calibri" charset="0"/>
                  </a:rPr>
                  <a:t>Azure SQL DB  </a:t>
                </a:r>
                <a:r>
                  <a:rPr lang="en-US" sz="507" b="1" kern="0">
                    <a:latin typeface="Calibri" charset="0"/>
                    <a:ea typeface="Calibri" charset="0"/>
                    <a:cs typeface="Calibri" charset="0"/>
                  </a:rPr>
                  <a:t>(IaaS) </a:t>
                </a:r>
              </a:p>
            </p:txBody>
          </p:sp>
          <p:sp>
            <p:nvSpPr>
              <p:cNvPr id="261" name="TextBox 260">
                <a:extLst>
                  <a:ext uri="{FF2B5EF4-FFF2-40B4-BE49-F238E27FC236}">
                    <a16:creationId xmlns:a16="http://schemas.microsoft.com/office/drawing/2014/main" id="{C1BB7AC2-F231-441A-99E5-7C11BC4E5D62}"/>
                  </a:ext>
                </a:extLst>
              </p:cNvPr>
              <p:cNvSpPr txBox="1"/>
              <p:nvPr/>
            </p:nvSpPr>
            <p:spPr>
              <a:xfrm>
                <a:off x="6915874" y="3003768"/>
                <a:ext cx="420505" cy="192609"/>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ctr"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ML Studio</a:t>
                </a:r>
              </a:p>
            </p:txBody>
          </p:sp>
          <p:sp>
            <p:nvSpPr>
              <p:cNvPr id="262" name="TextBox 261">
                <a:extLst>
                  <a:ext uri="{FF2B5EF4-FFF2-40B4-BE49-F238E27FC236}">
                    <a16:creationId xmlns:a16="http://schemas.microsoft.com/office/drawing/2014/main" id="{00D0BA46-BD22-4F65-9316-BAE80C1FA235}"/>
                  </a:ext>
                </a:extLst>
              </p:cNvPr>
              <p:cNvSpPr txBox="1"/>
              <p:nvPr/>
            </p:nvSpPr>
            <p:spPr>
              <a:xfrm>
                <a:off x="6915874" y="2639465"/>
                <a:ext cx="420505" cy="149349"/>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Cortana</a:t>
                </a:r>
              </a:p>
            </p:txBody>
          </p:sp>
          <p:sp>
            <p:nvSpPr>
              <p:cNvPr id="263" name="TextBox 262">
                <a:extLst>
                  <a:ext uri="{FF2B5EF4-FFF2-40B4-BE49-F238E27FC236}">
                    <a16:creationId xmlns:a16="http://schemas.microsoft.com/office/drawing/2014/main" id="{57CF46F7-157D-4ED1-B97A-AFB613A6D1DE}"/>
                  </a:ext>
                </a:extLst>
              </p:cNvPr>
              <p:cNvSpPr txBox="1"/>
              <p:nvPr/>
            </p:nvSpPr>
            <p:spPr>
              <a:xfrm>
                <a:off x="6915874" y="2128841"/>
                <a:ext cx="420505" cy="200703"/>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ML Server-R</a:t>
                </a:r>
              </a:p>
            </p:txBody>
          </p:sp>
          <p:sp>
            <p:nvSpPr>
              <p:cNvPr id="264" name="TextBox 263">
                <a:extLst>
                  <a:ext uri="{FF2B5EF4-FFF2-40B4-BE49-F238E27FC236}">
                    <a16:creationId xmlns:a16="http://schemas.microsoft.com/office/drawing/2014/main" id="{78D5DDE9-A2D2-4AD1-AC78-E3B91ACF68DA}"/>
                  </a:ext>
                </a:extLst>
              </p:cNvPr>
              <p:cNvSpPr txBox="1"/>
              <p:nvPr/>
            </p:nvSpPr>
            <p:spPr>
              <a:xfrm>
                <a:off x="5350527" y="1699998"/>
                <a:ext cx="450527" cy="205845"/>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Power BI </a:t>
                </a:r>
                <a:r>
                  <a:rPr lang="en-US" sz="500" b="1" kern="0">
                    <a:solidFill>
                      <a:prstClr val="black"/>
                    </a:solidFill>
                    <a:latin typeface="Calibri" charset="0"/>
                    <a:ea typeface="Calibri" charset="0"/>
                    <a:cs typeface="Calibri" charset="0"/>
                  </a:rPr>
                  <a:t>(IaaS)</a:t>
                </a:r>
                <a:endParaRPr lang="en-US" sz="525" b="1" kern="0">
                  <a:solidFill>
                    <a:prstClr val="white"/>
                  </a:solidFill>
                  <a:latin typeface="Calibri" charset="0"/>
                  <a:ea typeface="Calibri" charset="0"/>
                  <a:cs typeface="Calibri" charset="0"/>
                </a:endParaRPr>
              </a:p>
            </p:txBody>
          </p:sp>
          <p:sp>
            <p:nvSpPr>
              <p:cNvPr id="265" name="TextBox 264">
                <a:extLst>
                  <a:ext uri="{FF2B5EF4-FFF2-40B4-BE49-F238E27FC236}">
                    <a16:creationId xmlns:a16="http://schemas.microsoft.com/office/drawing/2014/main" id="{A61BAECC-9CED-4514-9415-28B4E745ACF1}"/>
                  </a:ext>
                </a:extLst>
              </p:cNvPr>
              <p:cNvSpPr txBox="1"/>
              <p:nvPr/>
            </p:nvSpPr>
            <p:spPr>
              <a:xfrm>
                <a:off x="8049705" y="2265163"/>
                <a:ext cx="420505" cy="311251"/>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Azure Machine Learning</a:t>
                </a:r>
              </a:p>
            </p:txBody>
          </p:sp>
          <p:sp>
            <p:nvSpPr>
              <p:cNvPr id="266" name="TextBox 265">
                <a:extLst>
                  <a:ext uri="{FF2B5EF4-FFF2-40B4-BE49-F238E27FC236}">
                    <a16:creationId xmlns:a16="http://schemas.microsoft.com/office/drawing/2014/main" id="{73853B79-8E89-4B49-9B1F-F47328598ACE}"/>
                  </a:ext>
                </a:extLst>
              </p:cNvPr>
              <p:cNvSpPr txBox="1"/>
              <p:nvPr/>
            </p:nvSpPr>
            <p:spPr>
              <a:xfrm>
                <a:off x="7519773" y="1739646"/>
                <a:ext cx="379679" cy="120655"/>
              </a:xfrm>
              <a:prstGeom prst="rect">
                <a:avLst/>
              </a:prstGeom>
              <a:pattFill prst="pct10">
                <a:fgClr>
                  <a:schemeClr val="bg1"/>
                </a:fgClr>
                <a:bgClr>
                  <a:schemeClr val="tx2">
                    <a:lumMod val="20000"/>
                    <a:lumOff val="80000"/>
                  </a:schemeClr>
                </a:bgClr>
              </a:pattFill>
              <a:ln w="28575" cap="flat" cmpd="sng" algn="ctr">
                <a:solidFill>
                  <a:srgbClr val="FF0000"/>
                </a:solid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latin typeface="Calibri" charset="0"/>
                    <a:ea typeface="Calibri" charset="0"/>
                    <a:cs typeface="Calibri" charset="0"/>
                  </a:rPr>
                  <a:t>Power BI</a:t>
                </a:r>
              </a:p>
            </p:txBody>
          </p:sp>
          <p:sp>
            <p:nvSpPr>
              <p:cNvPr id="267" name="TextBox 266">
                <a:extLst>
                  <a:ext uri="{FF2B5EF4-FFF2-40B4-BE49-F238E27FC236}">
                    <a16:creationId xmlns:a16="http://schemas.microsoft.com/office/drawing/2014/main" id="{2997A988-5FB3-4103-A52D-CA3D850A23E0}"/>
                  </a:ext>
                </a:extLst>
              </p:cNvPr>
              <p:cNvSpPr txBox="1"/>
              <p:nvPr/>
            </p:nvSpPr>
            <p:spPr>
              <a:xfrm>
                <a:off x="5350658" y="1934251"/>
                <a:ext cx="450527" cy="379487"/>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SQL Server Analysis Services </a:t>
                </a:r>
                <a:r>
                  <a:rPr lang="en-US" sz="500" b="1" kern="0">
                    <a:solidFill>
                      <a:prstClr val="black"/>
                    </a:solidFill>
                    <a:latin typeface="Calibri" charset="0"/>
                    <a:ea typeface="Calibri" charset="0"/>
                    <a:cs typeface="Calibri" charset="0"/>
                  </a:rPr>
                  <a:t>(IaaS)</a:t>
                </a:r>
                <a:endParaRPr lang="en-US" sz="525" b="1" kern="0">
                  <a:solidFill>
                    <a:prstClr val="white"/>
                  </a:solidFill>
                  <a:latin typeface="Calibri" charset="0"/>
                  <a:ea typeface="Calibri" charset="0"/>
                  <a:cs typeface="Calibri" charset="0"/>
                </a:endParaRPr>
              </a:p>
            </p:txBody>
          </p:sp>
          <p:sp>
            <p:nvSpPr>
              <p:cNvPr id="268" name="TextBox 267">
                <a:extLst>
                  <a:ext uri="{FF2B5EF4-FFF2-40B4-BE49-F238E27FC236}">
                    <a16:creationId xmlns:a16="http://schemas.microsoft.com/office/drawing/2014/main" id="{EBECBDA0-5429-438B-872B-10D3892AA0D1}"/>
                  </a:ext>
                </a:extLst>
              </p:cNvPr>
              <p:cNvSpPr txBox="1"/>
              <p:nvPr/>
            </p:nvSpPr>
            <p:spPr>
              <a:xfrm>
                <a:off x="3583845" y="3178435"/>
                <a:ext cx="465435" cy="284215"/>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Azure Data Lake Storage</a:t>
                </a:r>
              </a:p>
            </p:txBody>
          </p:sp>
          <p:sp>
            <p:nvSpPr>
              <p:cNvPr id="269" name="Rectangle 268">
                <a:extLst>
                  <a:ext uri="{FF2B5EF4-FFF2-40B4-BE49-F238E27FC236}">
                    <a16:creationId xmlns:a16="http://schemas.microsoft.com/office/drawing/2014/main" id="{74CECA62-C3F5-4B0F-8992-74D55D7EA95A}"/>
                  </a:ext>
                </a:extLst>
              </p:cNvPr>
              <p:cNvSpPr/>
              <p:nvPr/>
            </p:nvSpPr>
            <p:spPr>
              <a:xfrm rot="5400000">
                <a:off x="6914935" y="4322513"/>
                <a:ext cx="128243" cy="427360"/>
              </a:xfrm>
              <a:prstGeom prst="rect">
                <a:avLst/>
              </a:prstGeom>
              <a:solidFill>
                <a:srgbClr val="52A496"/>
              </a:solidFill>
              <a:ln w="6350" cap="flat" cmpd="sng" algn="ctr">
                <a:solidFill>
                  <a:sysClr val="window" lastClr="FFFFFF">
                    <a:lumMod val="85000"/>
                  </a:sysClr>
                </a:solidFill>
                <a:prstDash val="solid"/>
              </a:ln>
              <a:effectLst/>
            </p:spPr>
            <p:txBody>
              <a:bodyPr vert="vert270" lIns="0" tIns="0" rIns="0" bIns="0" rtlCol="0" anchor="b"/>
              <a:lstStyle/>
              <a:p>
                <a:pPr algn="ctr" defTabSz="685766">
                  <a:lnSpc>
                    <a:spcPts val="400"/>
                  </a:lnSpc>
                </a:pPr>
                <a:r>
                  <a:rPr lang="en-US" sz="533" b="1" kern="0">
                    <a:solidFill>
                      <a:prstClr val="white"/>
                    </a:solidFill>
                    <a:latin typeface="Calibri" charset="0"/>
                    <a:ea typeface="MS PGothic" panose="020B0600070205080204" pitchFamily="34" charset="-128"/>
                    <a:cs typeface="Calibri" charset="0"/>
                  </a:rPr>
                  <a:t>Azure Encryption</a:t>
                </a:r>
              </a:p>
            </p:txBody>
          </p:sp>
          <p:sp>
            <p:nvSpPr>
              <p:cNvPr id="270" name="TextBox 269">
                <a:extLst>
                  <a:ext uri="{FF2B5EF4-FFF2-40B4-BE49-F238E27FC236}">
                    <a16:creationId xmlns:a16="http://schemas.microsoft.com/office/drawing/2014/main" id="{BEDE1B8F-86D2-4AE3-BD8A-2F6377AA3D07}"/>
                  </a:ext>
                </a:extLst>
              </p:cNvPr>
              <p:cNvSpPr txBox="1"/>
              <p:nvPr/>
            </p:nvSpPr>
            <p:spPr>
              <a:xfrm>
                <a:off x="5349652" y="2370934"/>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LLAP</a:t>
                </a:r>
              </a:p>
            </p:txBody>
          </p:sp>
          <p:sp>
            <p:nvSpPr>
              <p:cNvPr id="271" name="TextBox 270">
                <a:extLst>
                  <a:ext uri="{FF2B5EF4-FFF2-40B4-BE49-F238E27FC236}">
                    <a16:creationId xmlns:a16="http://schemas.microsoft.com/office/drawing/2014/main" id="{D89DF12F-168B-4155-BCF9-EC5654481754}"/>
                  </a:ext>
                </a:extLst>
              </p:cNvPr>
              <p:cNvSpPr txBox="1"/>
              <p:nvPr/>
            </p:nvSpPr>
            <p:spPr>
              <a:xfrm>
                <a:off x="5350241" y="2512346"/>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TEZ</a:t>
                </a:r>
              </a:p>
            </p:txBody>
          </p:sp>
          <p:sp>
            <p:nvSpPr>
              <p:cNvPr id="272" name="TextBox 271">
                <a:extLst>
                  <a:ext uri="{FF2B5EF4-FFF2-40B4-BE49-F238E27FC236}">
                    <a16:creationId xmlns:a16="http://schemas.microsoft.com/office/drawing/2014/main" id="{94001097-750C-43E7-AAEB-3B68285D3525}"/>
                  </a:ext>
                </a:extLst>
              </p:cNvPr>
              <p:cNvSpPr txBox="1"/>
              <p:nvPr/>
            </p:nvSpPr>
            <p:spPr>
              <a:xfrm>
                <a:off x="5355832" y="2652570"/>
                <a:ext cx="450527" cy="118558"/>
              </a:xfrm>
              <a:prstGeom prst="rect">
                <a:avLst/>
              </a:prstGeom>
              <a:solidFill>
                <a:srgbClr val="52A496"/>
              </a:solidFill>
              <a:ln w="9525" cap="flat" cmpd="sng" algn="ctr">
                <a:noFill/>
                <a:prstDash val="solid"/>
                <a:round/>
                <a:headEnd type="none" w="med" len="med"/>
                <a:tailEnd type="none" w="med" len="med"/>
              </a:ln>
              <a:effectLst/>
            </p:spPr>
            <p:txBody>
              <a:bodyPr vert="horz" wrap="square" lIns="61723" tIns="30861" rIns="61723" bIns="30861" numCol="1" rtlCol="0" anchor="t" anchorCtr="0" compatLnSpc="1">
                <a:prstTxWarp prst="textNoShape">
                  <a:avLst/>
                </a:prstTxWarp>
              </a:bodyPr>
              <a:lstStyle>
                <a:defPPr>
                  <a:defRPr lang="en-US"/>
                </a:defPPr>
                <a:lvl1pPr marL="0" marR="0" indent="0" algn="ctr" defTabSz="914400" eaLnBrk="1" latinLnBrk="0" hangingPunct="1">
                  <a:lnSpc>
                    <a:spcPct val="100000"/>
                  </a:lnSpc>
                  <a:buClrTx/>
                  <a:buSzTx/>
                  <a:buFontTx/>
                  <a:buNone/>
                  <a:tabLst/>
                  <a:defRPr kumimoji="0" sz="700" b="0" i="0" u="none" strike="noStrike" cap="none" normalizeH="0" baseline="0">
                    <a:ln>
                      <a:noFill/>
                    </a:ln>
                    <a:effectLst/>
                    <a:latin typeface="+mn-lt"/>
                    <a:cs typeface="Arial" charset="0"/>
                  </a:defRPr>
                </a:lvl1pPr>
              </a:lstStyle>
              <a:p>
                <a:pPr defTabSz="685766">
                  <a:defRPr/>
                </a:pPr>
                <a:r>
                  <a:rPr lang="en-US" sz="525" b="1" kern="0">
                    <a:solidFill>
                      <a:prstClr val="white"/>
                    </a:solidFill>
                    <a:latin typeface="Calibri" charset="0"/>
                    <a:ea typeface="Calibri" charset="0"/>
                    <a:cs typeface="Calibri" charset="0"/>
                  </a:rPr>
                  <a:t>Spark</a:t>
                </a:r>
              </a:p>
            </p:txBody>
          </p:sp>
        </p:grpSp>
        <p:pic>
          <p:nvPicPr>
            <p:cNvPr id="291" name="Picture 290">
              <a:extLst>
                <a:ext uri="{FF2B5EF4-FFF2-40B4-BE49-F238E27FC236}">
                  <a16:creationId xmlns:a16="http://schemas.microsoft.com/office/drawing/2014/main" id="{32533123-6F24-4B1D-8F33-302E8A6406EB}"/>
                </a:ext>
              </a:extLst>
            </p:cNvPr>
            <p:cNvPicPr>
              <a:picLocks noChangeAspect="1"/>
            </p:cNvPicPr>
            <p:nvPr/>
          </p:nvPicPr>
          <p:blipFill>
            <a:blip r:embed="rId19"/>
            <a:stretch>
              <a:fillRect/>
            </a:stretch>
          </p:blipFill>
          <p:spPr>
            <a:xfrm>
              <a:off x="7504921" y="2170776"/>
              <a:ext cx="603979" cy="366294"/>
            </a:xfrm>
            <a:prstGeom prst="rect">
              <a:avLst/>
            </a:prstGeom>
          </p:spPr>
        </p:pic>
        <p:pic>
          <p:nvPicPr>
            <p:cNvPr id="292" name="Picture 291">
              <a:extLst>
                <a:ext uri="{FF2B5EF4-FFF2-40B4-BE49-F238E27FC236}">
                  <a16:creationId xmlns:a16="http://schemas.microsoft.com/office/drawing/2014/main" id="{23EAA6F7-A24F-4082-935A-22B8085E6BAB}"/>
                </a:ext>
              </a:extLst>
            </p:cNvPr>
            <p:cNvPicPr>
              <a:picLocks noChangeAspect="1"/>
            </p:cNvPicPr>
            <p:nvPr/>
          </p:nvPicPr>
          <p:blipFill>
            <a:blip r:embed="rId20"/>
            <a:stretch>
              <a:fillRect/>
            </a:stretch>
          </p:blipFill>
          <p:spPr>
            <a:xfrm>
              <a:off x="6626585" y="2125221"/>
              <a:ext cx="582185" cy="369593"/>
            </a:xfrm>
            <a:prstGeom prst="rect">
              <a:avLst/>
            </a:prstGeom>
          </p:spPr>
        </p:pic>
        <p:pic>
          <p:nvPicPr>
            <p:cNvPr id="293" name="Picture 292">
              <a:extLst>
                <a:ext uri="{FF2B5EF4-FFF2-40B4-BE49-F238E27FC236}">
                  <a16:creationId xmlns:a16="http://schemas.microsoft.com/office/drawing/2014/main" id="{E793B972-B3D1-4D69-9639-FFF3D6EEDC58}"/>
                </a:ext>
              </a:extLst>
            </p:cNvPr>
            <p:cNvPicPr>
              <a:picLocks noChangeAspect="1"/>
            </p:cNvPicPr>
            <p:nvPr/>
          </p:nvPicPr>
          <p:blipFill>
            <a:blip r:embed="rId21">
              <a:duotone>
                <a:prstClr val="black"/>
                <a:srgbClr val="D9C3A5">
                  <a:tint val="50000"/>
                  <a:satMod val="180000"/>
                </a:srgbClr>
              </a:duotone>
            </a:blip>
            <a:stretch>
              <a:fillRect/>
            </a:stretch>
          </p:blipFill>
          <p:spPr>
            <a:xfrm>
              <a:off x="3901217" y="2327253"/>
              <a:ext cx="480060" cy="290676"/>
            </a:xfrm>
            <a:prstGeom prst="rect">
              <a:avLst/>
            </a:prstGeom>
            <a:ln w="12700">
              <a:solidFill>
                <a:srgbClr val="003B71"/>
              </a:solidFill>
            </a:ln>
          </p:spPr>
        </p:pic>
        <p:pic>
          <p:nvPicPr>
            <p:cNvPr id="294" name="Picture 293">
              <a:extLst>
                <a:ext uri="{FF2B5EF4-FFF2-40B4-BE49-F238E27FC236}">
                  <a16:creationId xmlns:a16="http://schemas.microsoft.com/office/drawing/2014/main" id="{4D1DE051-2461-400E-B036-2169F52CF5E6}"/>
                </a:ext>
              </a:extLst>
            </p:cNvPr>
            <p:cNvPicPr>
              <a:picLocks noChangeAspect="1"/>
            </p:cNvPicPr>
            <p:nvPr/>
          </p:nvPicPr>
          <p:blipFill rotWithShape="1">
            <a:blip r:embed="rId22">
              <a:duotone>
                <a:prstClr val="black"/>
                <a:srgbClr val="D9C3A5">
                  <a:tint val="50000"/>
                  <a:satMod val="180000"/>
                </a:srgbClr>
              </a:duotone>
            </a:blip>
            <a:srcRect t="10728"/>
            <a:stretch/>
          </p:blipFill>
          <p:spPr>
            <a:xfrm>
              <a:off x="5336955" y="2286340"/>
              <a:ext cx="480060" cy="290676"/>
            </a:xfrm>
            <a:prstGeom prst="rect">
              <a:avLst/>
            </a:prstGeom>
            <a:ln w="12700">
              <a:solidFill>
                <a:srgbClr val="003B71"/>
              </a:solidFill>
            </a:ln>
          </p:spPr>
        </p:pic>
      </p:grpSp>
      <p:sp>
        <p:nvSpPr>
          <p:cNvPr id="3" name="Speech Bubble: Rectangle with Corners Rounded 2">
            <a:extLst>
              <a:ext uri="{FF2B5EF4-FFF2-40B4-BE49-F238E27FC236}">
                <a16:creationId xmlns:a16="http://schemas.microsoft.com/office/drawing/2014/main" id="{21AF9928-F629-4E2D-84B0-E93C54A500C6}"/>
              </a:ext>
            </a:extLst>
          </p:cNvPr>
          <p:cNvSpPr/>
          <p:nvPr/>
        </p:nvSpPr>
        <p:spPr>
          <a:xfrm>
            <a:off x="694968" y="4124490"/>
            <a:ext cx="2214671" cy="799055"/>
          </a:xfrm>
          <a:prstGeom prst="wedgeRoundRectCallout">
            <a:avLst>
              <a:gd name="adj1" fmla="val 74000"/>
              <a:gd name="adj2" fmla="val -64821"/>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solidFill>
                  <a:prstClr val="white"/>
                </a:solidFill>
              </a:rPr>
              <a:t>Continue to use ADLS for Raw Zone.  Gen 2 upgrade is an opportunity to migrate to Databricks Spark Cluster.</a:t>
            </a:r>
          </a:p>
        </p:txBody>
      </p:sp>
      <p:sp>
        <p:nvSpPr>
          <p:cNvPr id="6" name="Speech Bubble: Rectangle with Corners Rounded 5">
            <a:extLst>
              <a:ext uri="{FF2B5EF4-FFF2-40B4-BE49-F238E27FC236}">
                <a16:creationId xmlns:a16="http://schemas.microsoft.com/office/drawing/2014/main" id="{FF06B331-78F8-443E-A5C2-BFA9F0384DDB}"/>
              </a:ext>
            </a:extLst>
          </p:cNvPr>
          <p:cNvSpPr/>
          <p:nvPr/>
        </p:nvSpPr>
        <p:spPr>
          <a:xfrm>
            <a:off x="5001745" y="172290"/>
            <a:ext cx="2722667" cy="790039"/>
          </a:xfrm>
          <a:prstGeom prst="wedgeRoundRectCallout">
            <a:avLst>
              <a:gd name="adj1" fmla="val -38526"/>
              <a:gd name="adj2" fmla="val 131939"/>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t>Augment custom data engineering toolkit (DET) with vendor-supported products Also, allow tenant selection of DET alternatives from KP standard options.</a:t>
            </a:r>
          </a:p>
        </p:txBody>
      </p:sp>
      <p:sp>
        <p:nvSpPr>
          <p:cNvPr id="302" name="Speech Bubble: Rectangle with Corners Rounded 301">
            <a:extLst>
              <a:ext uri="{FF2B5EF4-FFF2-40B4-BE49-F238E27FC236}">
                <a16:creationId xmlns:a16="http://schemas.microsoft.com/office/drawing/2014/main" id="{64AC9534-670B-420A-8D1E-9B99B43AFCFF}"/>
              </a:ext>
            </a:extLst>
          </p:cNvPr>
          <p:cNvSpPr/>
          <p:nvPr/>
        </p:nvSpPr>
        <p:spPr>
          <a:xfrm>
            <a:off x="3744922" y="2128377"/>
            <a:ext cx="2469001" cy="958512"/>
          </a:xfrm>
          <a:prstGeom prst="wedgeRoundRectCallout">
            <a:avLst>
              <a:gd name="adj1" fmla="val 33694"/>
              <a:gd name="adj2" fmla="val 123613"/>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dirty="0"/>
              <a:t>Replace HD Insight and Hive with more current options (Databricks Spark Cluster/Delta Lake, Snowflake) .</a:t>
            </a:r>
          </a:p>
        </p:txBody>
      </p:sp>
      <p:sp>
        <p:nvSpPr>
          <p:cNvPr id="303" name="Speech Bubble: Rectangle with Corners Rounded 302">
            <a:extLst>
              <a:ext uri="{FF2B5EF4-FFF2-40B4-BE49-F238E27FC236}">
                <a16:creationId xmlns:a16="http://schemas.microsoft.com/office/drawing/2014/main" id="{DA63F4D0-D139-45CD-B91F-9AEEFA0691BF}"/>
              </a:ext>
            </a:extLst>
          </p:cNvPr>
          <p:cNvSpPr/>
          <p:nvPr/>
        </p:nvSpPr>
        <p:spPr>
          <a:xfrm>
            <a:off x="1147206" y="5867121"/>
            <a:ext cx="1687286" cy="550060"/>
          </a:xfrm>
          <a:prstGeom prst="wedgeRoundRectCallout">
            <a:avLst>
              <a:gd name="adj1" fmla="val 108411"/>
              <a:gd name="adj2" fmla="val -325954"/>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solidFill>
                  <a:prstClr val="white"/>
                </a:solidFill>
              </a:rPr>
              <a:t>Replace HBase with </a:t>
            </a:r>
          </a:p>
          <a:p>
            <a:pPr algn="ctr"/>
            <a:r>
              <a:rPr lang="en-US" sz="1050" i="1">
                <a:solidFill>
                  <a:prstClr val="white"/>
                </a:solidFill>
              </a:rPr>
              <a:t>Databricks Spark Cluster.</a:t>
            </a:r>
            <a:endParaRPr lang="en-US" sz="1050"/>
          </a:p>
        </p:txBody>
      </p:sp>
      <p:sp>
        <p:nvSpPr>
          <p:cNvPr id="304" name="Speech Bubble: Rectangle with Corners Rounded 303">
            <a:extLst>
              <a:ext uri="{FF2B5EF4-FFF2-40B4-BE49-F238E27FC236}">
                <a16:creationId xmlns:a16="http://schemas.microsoft.com/office/drawing/2014/main" id="{F0A76C5B-DF25-4051-846A-6EFB311EBB71}"/>
              </a:ext>
            </a:extLst>
          </p:cNvPr>
          <p:cNvSpPr/>
          <p:nvPr/>
        </p:nvSpPr>
        <p:spPr>
          <a:xfrm>
            <a:off x="8298639" y="383871"/>
            <a:ext cx="2543654" cy="685800"/>
          </a:xfrm>
          <a:prstGeom prst="wedgeRoundRectCallout">
            <a:avLst>
              <a:gd name="adj1" fmla="val -120638"/>
              <a:gd name="adj2" fmla="val 297492"/>
              <a:gd name="adj3" fmla="val 16667"/>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a:t>Replace HD Insight and Hive with more current options (Databricks Spark Cluster/Delta Lake, Snowflake).</a:t>
            </a:r>
            <a:endParaRPr lang="en-US" sz="1050">
              <a:solidFill>
                <a:srgbClr val="000000"/>
              </a:solidFill>
            </a:endParaRPr>
          </a:p>
          <a:p>
            <a:pPr algn="ctr"/>
            <a:endParaRPr lang="en-US" sz="1050" i="1">
              <a:solidFill>
                <a:prstClr val="white"/>
              </a:solidFill>
            </a:endParaRPr>
          </a:p>
        </p:txBody>
      </p:sp>
      <p:sp>
        <p:nvSpPr>
          <p:cNvPr id="306" name="Speech Bubble: Rectangle with Corners Rounded 305">
            <a:extLst>
              <a:ext uri="{FF2B5EF4-FFF2-40B4-BE49-F238E27FC236}">
                <a16:creationId xmlns:a16="http://schemas.microsoft.com/office/drawing/2014/main" id="{EF0AB436-6FEB-4C73-B9D8-50BED3107A81}"/>
              </a:ext>
            </a:extLst>
          </p:cNvPr>
          <p:cNvSpPr/>
          <p:nvPr/>
        </p:nvSpPr>
        <p:spPr>
          <a:xfrm>
            <a:off x="1147206" y="2787620"/>
            <a:ext cx="1149327" cy="551994"/>
          </a:xfrm>
          <a:prstGeom prst="wedgeRoundRectCallout">
            <a:avLst>
              <a:gd name="adj1" fmla="val 79869"/>
              <a:gd name="adj2" fmla="val -24001"/>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solidFill>
                  <a:prstClr val="white"/>
                </a:solidFill>
              </a:rPr>
              <a:t>Replace with KP standard Confluent Kafka.</a:t>
            </a:r>
            <a:endParaRPr lang="en-US" sz="1050"/>
          </a:p>
        </p:txBody>
      </p:sp>
      <p:sp>
        <p:nvSpPr>
          <p:cNvPr id="308" name="Speech Bubble: Rectangle with Corners Rounded 307">
            <a:extLst>
              <a:ext uri="{FF2B5EF4-FFF2-40B4-BE49-F238E27FC236}">
                <a16:creationId xmlns:a16="http://schemas.microsoft.com/office/drawing/2014/main" id="{48A93A2B-E45F-42BC-AAD1-F32264CFFF1F}"/>
              </a:ext>
            </a:extLst>
          </p:cNvPr>
          <p:cNvSpPr/>
          <p:nvPr/>
        </p:nvSpPr>
        <p:spPr>
          <a:xfrm>
            <a:off x="6247149" y="5855331"/>
            <a:ext cx="1687286" cy="550060"/>
          </a:xfrm>
          <a:prstGeom prst="wedgeRoundRectCallout">
            <a:avLst>
              <a:gd name="adj1" fmla="val 9145"/>
              <a:gd name="adj2" fmla="val -210745"/>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solidFill>
                  <a:prstClr val="white"/>
                </a:solidFill>
              </a:rPr>
              <a:t>Enable KP standards for data management.</a:t>
            </a:r>
            <a:endParaRPr lang="en-US" sz="1050"/>
          </a:p>
        </p:txBody>
      </p:sp>
      <p:sp>
        <p:nvSpPr>
          <p:cNvPr id="158" name="Speech Bubble: Rectangle with Corners Rounded 301">
            <a:extLst>
              <a:ext uri="{FF2B5EF4-FFF2-40B4-BE49-F238E27FC236}">
                <a16:creationId xmlns:a16="http://schemas.microsoft.com/office/drawing/2014/main" id="{52AFACFD-DB1E-2541-83B3-D396E668169D}"/>
              </a:ext>
            </a:extLst>
          </p:cNvPr>
          <p:cNvSpPr/>
          <p:nvPr/>
        </p:nvSpPr>
        <p:spPr>
          <a:xfrm>
            <a:off x="10346315" y="5499629"/>
            <a:ext cx="1766284" cy="790040"/>
          </a:xfrm>
          <a:prstGeom prst="wedgeRoundRectCallout">
            <a:avLst>
              <a:gd name="adj1" fmla="val -94377"/>
              <a:gd name="adj2" fmla="val -160358"/>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i="1">
                <a:solidFill>
                  <a:prstClr val="white"/>
                </a:solidFill>
              </a:rPr>
              <a:t>Enable analytic services on Azure.  Currently only HDI and </a:t>
            </a:r>
            <a:r>
              <a:rPr lang="en-US" sz="1050" i="1" err="1">
                <a:solidFill>
                  <a:prstClr val="white"/>
                </a:solidFill>
              </a:rPr>
              <a:t>PowerBI</a:t>
            </a:r>
            <a:r>
              <a:rPr lang="en-US" sz="1050" i="1">
                <a:solidFill>
                  <a:prstClr val="white"/>
                </a:solidFill>
              </a:rPr>
              <a:t>.  Databricks slated for 2020.</a:t>
            </a:r>
            <a:endParaRPr lang="en-US" sz="1050"/>
          </a:p>
        </p:txBody>
      </p:sp>
      <p:sp>
        <p:nvSpPr>
          <p:cNvPr id="160" name="Speech Bubble: Rectangle with Corners Rounded 5">
            <a:extLst>
              <a:ext uri="{FF2B5EF4-FFF2-40B4-BE49-F238E27FC236}">
                <a16:creationId xmlns:a16="http://schemas.microsoft.com/office/drawing/2014/main" id="{54DFF919-D8A5-674B-81B8-A2AA7B32B420}"/>
              </a:ext>
            </a:extLst>
          </p:cNvPr>
          <p:cNvSpPr/>
          <p:nvPr/>
        </p:nvSpPr>
        <p:spPr>
          <a:xfrm>
            <a:off x="8797704" y="1636644"/>
            <a:ext cx="2877797" cy="854651"/>
          </a:xfrm>
          <a:prstGeom prst="wedgeRoundRectCallout">
            <a:avLst>
              <a:gd name="adj1" fmla="val -105955"/>
              <a:gd name="adj2" fmla="val 71917"/>
              <a:gd name="adj3" fmla="val 166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a:t>Enable tenant flexibility in selecting technologies which are suitable to the specific uses in analytics consumption layer (Databricks, Snowflake, SQLDW, Cosmos, Graph, etc.).</a:t>
            </a:r>
          </a:p>
        </p:txBody>
      </p:sp>
    </p:spTree>
    <p:custDataLst>
      <p:tags r:id="rId1"/>
    </p:custDataLst>
    <p:extLst>
      <p:ext uri="{BB962C8B-B14F-4D97-AF65-F5344CB8AC3E}">
        <p14:creationId xmlns:p14="http://schemas.microsoft.com/office/powerpoint/2010/main" val="12125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65"/>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ase EA Templat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2C632A4166A1B4FB55C689314245E0E" ma:contentTypeVersion="8" ma:contentTypeDescription="Create a new document." ma:contentTypeScope="" ma:versionID="ad4a5c39495c9344bb96766ba86f242d">
  <xsd:schema xmlns:xsd="http://www.w3.org/2001/XMLSchema" xmlns:xs="http://www.w3.org/2001/XMLSchema" xmlns:p="http://schemas.microsoft.com/office/2006/metadata/properties" xmlns:ns2="743a81a5-5751-42bf-b741-cf327cafa5fd" targetNamespace="http://schemas.microsoft.com/office/2006/metadata/properties" ma:root="true" ma:fieldsID="642373f05540076347bfb2ea13840465" ns2:_="">
    <xsd:import namespace="743a81a5-5751-42bf-b741-cf327cafa5f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3a81a5-5751-42bf-b741-cf327cafa5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D418449-D2FC-4069-A0D9-E4714F54825D}">
  <ds:schemaRefs>
    <ds:schemaRef ds:uri="http://schemas.microsoft.com/office/2006/documentManagement/types"/>
    <ds:schemaRef ds:uri="http://purl.org/dc/terms/"/>
    <ds:schemaRef ds:uri="http://purl.org/dc/dcmitype/"/>
    <ds:schemaRef ds:uri="http://schemas.microsoft.com/office/infopath/2007/PartnerControls"/>
    <ds:schemaRef ds:uri="http://schemas.microsoft.com/office/2006/metadata/properties"/>
    <ds:schemaRef ds:uri="http://schemas.openxmlformats.org/package/2006/metadata/core-properties"/>
    <ds:schemaRef ds:uri="http://purl.org/dc/elements/1.1/"/>
    <ds:schemaRef ds:uri="http://www.w3.org/XML/1998/namespace"/>
    <ds:schemaRef ds:uri="743a81a5-5751-42bf-b741-cf327cafa5fd"/>
  </ds:schemaRefs>
</ds:datastoreItem>
</file>

<file path=customXml/itemProps2.xml><?xml version="1.0" encoding="utf-8"?>
<ds:datastoreItem xmlns:ds="http://schemas.openxmlformats.org/officeDocument/2006/customXml" ds:itemID="{1011D5A5-75A8-42D7-BD74-9D934F74D121}">
  <ds:schemaRefs>
    <ds:schemaRef ds:uri="http://schemas.microsoft.com/sharepoint/v3/contenttype/forms"/>
  </ds:schemaRefs>
</ds:datastoreItem>
</file>

<file path=customXml/itemProps3.xml><?xml version="1.0" encoding="utf-8"?>
<ds:datastoreItem xmlns:ds="http://schemas.openxmlformats.org/officeDocument/2006/customXml" ds:itemID="{5D4CE23D-2275-45B5-95D7-FA6F680115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43a81a5-5751-42bf-b741-cf327cafa5f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707</TotalTime>
  <Words>13323</Words>
  <Application>Microsoft Office PowerPoint</Application>
  <PresentationFormat>Widescreen</PresentationFormat>
  <Paragraphs>2382</Paragraphs>
  <Slides>66</Slides>
  <Notes>12</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66</vt:i4>
      </vt:variant>
    </vt:vector>
  </HeadingPairs>
  <TitlesOfParts>
    <vt:vector size="83" baseType="lpstr">
      <vt:lpstr>ＭＳ Ｐゴシック</vt:lpstr>
      <vt:lpstr>ＭＳ Ｐゴシック</vt:lpstr>
      <vt:lpstr>Arial</vt:lpstr>
      <vt:lpstr>Arial Narrow</vt:lpstr>
      <vt:lpstr>Calibri</vt:lpstr>
      <vt:lpstr>Calibri Light</vt:lpstr>
      <vt:lpstr>Chronicle Display Black</vt:lpstr>
      <vt:lpstr>Lucida Grande</vt:lpstr>
      <vt:lpstr>Open Sans</vt:lpstr>
      <vt:lpstr>PMingLiU</vt:lpstr>
      <vt:lpstr>Segoe UI</vt:lpstr>
      <vt:lpstr>Segoe UI Light</vt:lpstr>
      <vt:lpstr>Symbol</vt:lpstr>
      <vt:lpstr>Times New Roman</vt:lpstr>
      <vt:lpstr>Wingdings</vt:lpstr>
      <vt:lpstr>Base EA Template</vt:lpstr>
      <vt:lpstr>Acrobat Document</vt:lpstr>
      <vt:lpstr>Analytics 2.0</vt:lpstr>
      <vt:lpstr>Executive Summary</vt:lpstr>
      <vt:lpstr>Outline</vt:lpstr>
      <vt:lpstr>Review Approach</vt:lpstr>
      <vt:lpstr>A2.0 Overview</vt:lpstr>
      <vt:lpstr>A2.0 Reference Architecture</vt:lpstr>
      <vt:lpstr>ADF Aligned to Strategy</vt:lpstr>
      <vt:lpstr>Summary of Key Recommendations</vt:lpstr>
      <vt:lpstr>Architecture Recommendations</vt:lpstr>
      <vt:lpstr>Review Findings and Recommendations Page 1</vt:lpstr>
      <vt:lpstr>Review Findings and Recommendations Page 2</vt:lpstr>
      <vt:lpstr>Review Findings and Recommendations Page 3</vt:lpstr>
      <vt:lpstr>A2.0 Tenant Expectations and Feedback</vt:lpstr>
      <vt:lpstr>Next Steps</vt:lpstr>
      <vt:lpstr>Architecture Review</vt:lpstr>
      <vt:lpstr>Business Case Investment Drivers</vt:lpstr>
      <vt:lpstr>Business Case Executive Summary</vt:lpstr>
      <vt:lpstr>ADF Personas and Architecturally-Significant Scenarios (     )</vt:lpstr>
      <vt:lpstr>Quality Goals and Non-Functional Requirements</vt:lpstr>
      <vt:lpstr>Quality Goals</vt:lpstr>
      <vt:lpstr>Architecture Decisions and Complexity</vt:lpstr>
      <vt:lpstr>Architecture Decisions and Complexity</vt:lpstr>
      <vt:lpstr>System Context</vt:lpstr>
      <vt:lpstr>ADF Architecture</vt:lpstr>
      <vt:lpstr>ADF Cloud/On-Premise Hybrid Approach (Phase 1 - 2019)</vt:lpstr>
      <vt:lpstr>Future State Pattern – Data Ingest and Staging</vt:lpstr>
      <vt:lpstr>Future State Pattern – Data Compute and Store</vt:lpstr>
      <vt:lpstr>Future State Pattern – Data Management</vt:lpstr>
      <vt:lpstr>Future State Pattern – Data Visualization and Access</vt:lpstr>
      <vt:lpstr>Future State Pattern – Data Science</vt:lpstr>
      <vt:lpstr>ADF Architecture Current State with Recommendations</vt:lpstr>
      <vt:lpstr>Key Technical Recommendations</vt:lpstr>
      <vt:lpstr>Key Technical Recommendations</vt:lpstr>
      <vt:lpstr>Detailed Review</vt:lpstr>
      <vt:lpstr>Cloud Platform Selection (2016)</vt:lpstr>
      <vt:lpstr>A2.0 Platform Cost Model with RADA</vt:lpstr>
      <vt:lpstr>Networking</vt:lpstr>
      <vt:lpstr>Technology Standards – Azure Technologies in KP Catalog</vt:lpstr>
      <vt:lpstr>Technology Standards – Other A2.0 Technologies in KP Catalog</vt:lpstr>
      <vt:lpstr>Data Management and Tools</vt:lpstr>
      <vt:lpstr>DevOps and CI/CD</vt:lpstr>
      <vt:lpstr>Code Complexity</vt:lpstr>
      <vt:lpstr>Performance and Capacity Planning</vt:lpstr>
      <vt:lpstr>Support: ADF Environment Incidents and Service Task Status (YTD)</vt:lpstr>
      <vt:lpstr>Support: High-Priority Microsoft Issues 10/11/2019 to 10/17/2019</vt:lpstr>
      <vt:lpstr>Support: ADF Environment Availability 10/11/2019 to 10/17/2019</vt:lpstr>
      <vt:lpstr>Support: Open Microsoft Incidents as of 10/17/2019</vt:lpstr>
      <vt:lpstr>Resiliency and Monitoring</vt:lpstr>
      <vt:lpstr>Security Architecture – Data (1 of 5)</vt:lpstr>
      <vt:lpstr>Security Architecture – Services (2 of 5)</vt:lpstr>
      <vt:lpstr>Security Architecture – Tagging and Policy Administration  (3 of 5)</vt:lpstr>
      <vt:lpstr>Security Architecture – Details (4 of 5)</vt:lpstr>
      <vt:lpstr>Security Architecture – TRO Current Risks Excerpt (5 of 5)</vt:lpstr>
      <vt:lpstr>A2.0 Risk Tracker – Open Risks (Excerpt, Most Recent)</vt:lpstr>
      <vt:lpstr>Appendix</vt:lpstr>
      <vt:lpstr>A2.0 Current State Tools View</vt:lpstr>
      <vt:lpstr>A2.0 Tenant Track Comments</vt:lpstr>
      <vt:lpstr>A2.0 Tenant Concerns</vt:lpstr>
      <vt:lpstr>Enterprise Non-Functional Requirements Analysis</vt:lpstr>
      <vt:lpstr>Enterprise Non-Functional Requirements Analysis</vt:lpstr>
      <vt:lpstr>Enterprise Non-Functional Requirements Analysis</vt:lpstr>
      <vt:lpstr>Enterprise Non-Functional Requirements Analysis</vt:lpstr>
      <vt:lpstr>Availability – Example of Recurring Data Availability Issues</vt:lpstr>
      <vt:lpstr>Continuous Integration – No end-to-end integration testing may be happening as tenants and foundation teams have separate repositories for code management</vt:lpstr>
      <vt:lpstr>Example DE Tool vs Direct SQL methods (details of slide 57)</vt:lpstr>
      <vt:lpstr>Example workflows sometimes failing in Prod. Supp.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Analytics 2.0</dc:title>
  <dc:creator>Chris Lee</dc:creator>
  <cp:lastModifiedBy>Parthasarathy, Sampath (Cognizant)</cp:lastModifiedBy>
  <cp:revision>14</cp:revision>
  <cp:lastPrinted>2019-10-31T18:56:17Z</cp:lastPrinted>
  <dcterms:created xsi:type="dcterms:W3CDTF">2019-10-29T17:15:56Z</dcterms:created>
  <dcterms:modified xsi:type="dcterms:W3CDTF">2019-11-01T04:16:36Z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0x01010072C632A4166A1B4FB55C689314245E0E</vt:lpwstr>
  </property>
  <property fmtid="{D5CDD505-2E9C-101B-9397-08002B2CF9AE}" pid="3" name="ArticulateGUID">
    <vt:lpwstr>3E8D2B56-A1A8-4CBE-B435-9439F9984C73</vt:lpwstr>
  </property>
  <property fmtid="{D5CDD505-2E9C-101B-9397-08002B2CF9AE}" pid="4" name="ArticulatePath">
    <vt:lpwstr>https://sp-cloud.kp.org/sites/KPArchitectureReviewBoardWorkspace/Shared Documents/Analytics 2.0/KP ARB A20 ADF Presentation v3</vt:lpwstr>
  </property>
</Properties>
</file>

<file path=docProps/thumbnail.jpeg>
</file>